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1" r:id="rId5"/>
    <p:sldMasterId id="2147483893" r:id="rId6"/>
  </p:sldMasterIdLst>
  <p:notesMasterIdLst>
    <p:notesMasterId r:id="rId91"/>
  </p:notesMasterIdLst>
  <p:sldIdLst>
    <p:sldId id="2147479014" r:id="rId7"/>
    <p:sldId id="2147481277" r:id="rId8"/>
    <p:sldId id="318" r:id="rId9"/>
    <p:sldId id="323" r:id="rId10"/>
    <p:sldId id="324" r:id="rId11"/>
    <p:sldId id="272" r:id="rId12"/>
    <p:sldId id="338" r:id="rId13"/>
    <p:sldId id="261" r:id="rId14"/>
    <p:sldId id="271" r:id="rId15"/>
    <p:sldId id="263" r:id="rId16"/>
    <p:sldId id="274" r:id="rId17"/>
    <p:sldId id="332" r:id="rId18"/>
    <p:sldId id="259" r:id="rId19"/>
    <p:sldId id="276" r:id="rId20"/>
    <p:sldId id="258" r:id="rId21"/>
    <p:sldId id="265" r:id="rId22"/>
    <p:sldId id="275" r:id="rId23"/>
    <p:sldId id="273" r:id="rId24"/>
    <p:sldId id="277" r:id="rId25"/>
    <p:sldId id="342" r:id="rId26"/>
    <p:sldId id="279" r:id="rId27"/>
    <p:sldId id="281" r:id="rId28"/>
    <p:sldId id="282" r:id="rId29"/>
    <p:sldId id="283" r:id="rId30"/>
    <p:sldId id="349" r:id="rId31"/>
    <p:sldId id="285" r:id="rId32"/>
    <p:sldId id="264" r:id="rId33"/>
    <p:sldId id="286" r:id="rId34"/>
    <p:sldId id="354" r:id="rId35"/>
    <p:sldId id="287" r:id="rId36"/>
    <p:sldId id="288" r:id="rId37"/>
    <p:sldId id="290" r:id="rId38"/>
    <p:sldId id="262" r:id="rId39"/>
    <p:sldId id="2147482243" r:id="rId40"/>
    <p:sldId id="2147483647" r:id="rId41"/>
    <p:sldId id="2147482250" r:id="rId42"/>
    <p:sldId id="266" r:id="rId43"/>
    <p:sldId id="2147483557" r:id="rId44"/>
    <p:sldId id="2147482188" r:id="rId45"/>
    <p:sldId id="256" r:id="rId46"/>
    <p:sldId id="2147482251" r:id="rId47"/>
    <p:sldId id="268" r:id="rId48"/>
    <p:sldId id="2147468584" r:id="rId49"/>
    <p:sldId id="269" r:id="rId50"/>
    <p:sldId id="2147482191" r:id="rId51"/>
    <p:sldId id="270" r:id="rId52"/>
    <p:sldId id="2147482242" r:id="rId53"/>
    <p:sldId id="293" r:id="rId54"/>
    <p:sldId id="2147468555" r:id="rId55"/>
    <p:sldId id="2147483575" r:id="rId56"/>
    <p:sldId id="2147483564" r:id="rId57"/>
    <p:sldId id="2147483565" r:id="rId58"/>
    <p:sldId id="2147483566" r:id="rId59"/>
    <p:sldId id="2147483561" r:id="rId60"/>
    <p:sldId id="2147483562" r:id="rId61"/>
    <p:sldId id="2147483559" r:id="rId62"/>
    <p:sldId id="2147483558" r:id="rId63"/>
    <p:sldId id="2147483560" r:id="rId64"/>
    <p:sldId id="2147468558" r:id="rId65"/>
    <p:sldId id="2147468559" r:id="rId66"/>
    <p:sldId id="2147468560" r:id="rId67"/>
    <p:sldId id="2147471597" r:id="rId68"/>
    <p:sldId id="2147483567" r:id="rId69"/>
    <p:sldId id="2147483568" r:id="rId70"/>
    <p:sldId id="280" r:id="rId71"/>
    <p:sldId id="284" r:id="rId72"/>
    <p:sldId id="2134805670" r:id="rId73"/>
    <p:sldId id="300" r:id="rId74"/>
    <p:sldId id="2134805710" r:id="rId75"/>
    <p:sldId id="292" r:id="rId76"/>
    <p:sldId id="2134805632" r:id="rId77"/>
    <p:sldId id="308" r:id="rId78"/>
    <p:sldId id="309" r:id="rId79"/>
    <p:sldId id="310" r:id="rId80"/>
    <p:sldId id="311" r:id="rId81"/>
    <p:sldId id="312" r:id="rId82"/>
    <p:sldId id="2134805641" r:id="rId83"/>
    <p:sldId id="313" r:id="rId84"/>
    <p:sldId id="2147483642" r:id="rId85"/>
    <p:sldId id="260" r:id="rId86"/>
    <p:sldId id="2147483644" r:id="rId87"/>
    <p:sldId id="2147483645" r:id="rId88"/>
    <p:sldId id="341" r:id="rId89"/>
    <p:sldId id="278"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FDE54AB-2BC1-4EE8-BF95-3CEB83DF67B2}">
          <p14:sldIdLst>
            <p14:sldId id="2147479014"/>
            <p14:sldId id="2147481277"/>
            <p14:sldId id="318"/>
          </p14:sldIdLst>
        </p14:section>
        <p14:section name="Intro" id="{09DED2DE-75A9-4458-8C03-719BED05F999}">
          <p14:sldIdLst>
            <p14:sldId id="323"/>
            <p14:sldId id="324"/>
          </p14:sldIdLst>
        </p14:section>
        <p14:section name="Head of Product" id="{4CA0FB7E-9363-46D0-AED8-927A22127ADE}">
          <p14:sldIdLst>
            <p14:sldId id="272"/>
            <p14:sldId id="338"/>
            <p14:sldId id="261"/>
            <p14:sldId id="271"/>
            <p14:sldId id="263"/>
            <p14:sldId id="274"/>
          </p14:sldIdLst>
        </p14:section>
        <p14:section name="Head of Legal" id="{F13422E6-64D1-4616-83A2-4D08E53B9DB2}">
          <p14:sldIdLst>
            <p14:sldId id="332"/>
            <p14:sldId id="259"/>
            <p14:sldId id="276"/>
            <p14:sldId id="258"/>
          </p14:sldIdLst>
        </p14:section>
        <p14:section name="Customer Service" id="{1A94D184-9A42-4A61-BCA6-1033C487BEB9}">
          <p14:sldIdLst>
            <p14:sldId id="265"/>
            <p14:sldId id="275"/>
            <p14:sldId id="273"/>
            <p14:sldId id="277"/>
          </p14:sldIdLst>
        </p14:section>
        <p14:section name="Marketing" id="{09C1B618-E027-4B82-9E3D-BE133EB82B77}">
          <p14:sldIdLst>
            <p14:sldId id="342"/>
            <p14:sldId id="279"/>
            <p14:sldId id="281"/>
            <p14:sldId id="282"/>
            <p14:sldId id="283"/>
          </p14:sldIdLst>
        </p14:section>
        <p14:section name="IT" id="{A3160712-C8C4-4177-AC0F-B6A4B1E0A9CA}">
          <p14:sldIdLst>
            <p14:sldId id="349"/>
            <p14:sldId id="285"/>
            <p14:sldId id="264"/>
            <p14:sldId id="286"/>
          </p14:sldIdLst>
        </p14:section>
        <p14:section name="HR" id="{D722DBE0-E1CF-48B0-B486-79F1167D8272}">
          <p14:sldIdLst>
            <p14:sldId id="354"/>
            <p14:sldId id="287"/>
            <p14:sldId id="288"/>
            <p14:sldId id="290"/>
          </p14:sldIdLst>
        </p14:section>
        <p14:section name="Technical Patterns" id="{D287CC59-BE05-4521-AD9B-A9DFA7319B1B}">
          <p14:sldIdLst>
            <p14:sldId id="262"/>
            <p14:sldId id="2147482243"/>
            <p14:sldId id="2147483647"/>
            <p14:sldId id="2147482250"/>
            <p14:sldId id="266"/>
            <p14:sldId id="2147483557"/>
            <p14:sldId id="2147482188"/>
            <p14:sldId id="256"/>
            <p14:sldId id="2147482251"/>
            <p14:sldId id="268"/>
            <p14:sldId id="2147468584"/>
            <p14:sldId id="269"/>
            <p14:sldId id="2147482191"/>
            <p14:sldId id="270"/>
            <p14:sldId id="2147482242"/>
            <p14:sldId id="293"/>
            <p14:sldId id="2147468555"/>
            <p14:sldId id="2147483575"/>
            <p14:sldId id="2147483564"/>
            <p14:sldId id="2147483565"/>
            <p14:sldId id="2147483566"/>
            <p14:sldId id="2147483561"/>
            <p14:sldId id="2147483562"/>
            <p14:sldId id="2147483559"/>
            <p14:sldId id="2147483558"/>
            <p14:sldId id="2147483560"/>
            <p14:sldId id="2147468558"/>
            <p14:sldId id="2147468559"/>
            <p14:sldId id="2147468560"/>
            <p14:sldId id="2147471597"/>
            <p14:sldId id="2147483567"/>
            <p14:sldId id="2147483568"/>
          </p14:sldIdLst>
        </p14:section>
        <p14:section name="Customer stories" id="{C6E5D2B6-8B29-4C59-A41F-79D0401DD4B1}">
          <p14:sldIdLst>
            <p14:sldId id="280"/>
            <p14:sldId id="284"/>
            <p14:sldId id="2134805670"/>
            <p14:sldId id="300"/>
            <p14:sldId id="2134805710"/>
            <p14:sldId id="292"/>
            <p14:sldId id="2134805632"/>
            <p14:sldId id="308"/>
            <p14:sldId id="309"/>
            <p14:sldId id="310"/>
            <p14:sldId id="311"/>
            <p14:sldId id="312"/>
            <p14:sldId id="2134805641"/>
            <p14:sldId id="313"/>
            <p14:sldId id="2147483642"/>
            <p14:sldId id="260"/>
            <p14:sldId id="2147483644"/>
            <p14:sldId id="2147483645"/>
            <p14:sldId id="341"/>
            <p14:sldId id="27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6BD3239-E82D-5117-BCDB-68D4586AAEB5}" name="Ishan Khandelwal" initials="IK" userId="S::ikhandelwal@microsoft.com::dfda8317-aafe-4117-ad30-47489a021dd9" providerId="AD"/>
  <p188:author id="{0CB1E359-C369-A96A-A530-39CD12ADF7BA}" name="Govind Kamtamneni" initials="GK" userId="S::gok@microsoft.com::ef6336c1-0671-48c2-8b03-296995e7d147" providerId="AD"/>
  <p188:author id="{916D6A6E-C515-ED5E-473C-12DC74BAC35A}" name="Hans Wieser" initials="HW" userId="S::hwieser@microsoft.com::52a7231d-973a-4567-b33e-62e0170e0838" providerId="AD"/>
  <p188:author id="{78C05272-CCE5-A38C-AEDE-8C123DC626E9}" name="Dale Jacques" initials="" userId="S::dalejacques@microsoft.com::99ab6576-a141-4de2-88a7-21662f7d66f2" providerId="AD"/>
  <p188:author id="{AB47977C-02B5-6277-B03F-E2162AFE7A5C}" name="Vera Hsu" initials="VH" userId="S::hsuvera@microsoft.com::7900875d-3b41-41f7-94d1-04e4cfb65f31" providerId="AD"/>
  <p188:author id="{B8A373C6-B2A1-DD0A-D331-B17A9186392C}" name="Aurora Santiago-Moore" initials="ASM" userId="S::asantiag@microsoft.com::fa0d0ecd-e13b-4ab5-8449-d0a6b05e973b" providerId="AD"/>
  <p188:author id="{EACD0AC9-2C6D-24B8-F56F-1EA4F271B168}" name="Swapnil Khopkar" initials="SK" userId="S::swkhopka@microsoft.com::4b10aab8-c1ba-425a-816f-af0e55d0924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D7DC"/>
    <a:srgbClr val="FFE399"/>
    <a:srgbClr val="D4EC8E"/>
    <a:srgbClr val="091F2C"/>
    <a:srgbClr val="92D050"/>
    <a:srgbClr val="FEF000"/>
    <a:srgbClr val="FF9349"/>
    <a:srgbClr val="0070C0"/>
    <a:srgbClr val="50E6FF"/>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24564" autoAdjust="0"/>
    <p:restoredTop sz="94660"/>
  </p:normalViewPr>
  <p:slideViewPr>
    <p:cSldViewPr snapToGrid="0">
      <p:cViewPr varScale="1">
        <p:scale>
          <a:sx n="78" d="100"/>
          <a:sy n="78" d="100"/>
        </p:scale>
        <p:origin x="22" y="262"/>
      </p:cViewPr>
      <p:guideLst/>
    </p:cSldViewPr>
  </p:slideViewPr>
  <p:notesTextViewPr>
    <p:cViewPr>
      <p:scale>
        <a:sx n="1" d="1"/>
        <a:sy n="1" d="1"/>
      </p:scale>
      <p:origin x="0" y="0"/>
    </p:cViewPr>
  </p:notesTextViewPr>
  <p:sorterViewPr>
    <p:cViewPr>
      <p:scale>
        <a:sx n="100" d="100"/>
        <a:sy n="100" d="100"/>
      </p:scale>
      <p:origin x="0" y="-281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1.xml"/><Relationship Id="rId90" Type="http://schemas.openxmlformats.org/officeDocument/2006/relationships/slide" Target="slides/slide84.xml"/><Relationship Id="rId95" Type="http://schemas.openxmlformats.org/officeDocument/2006/relationships/tableStyles" Target="tableStyle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notesMaster" Target="notesMasters/notesMaster1.xml"/><Relationship Id="rId96"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46FE42-2A1E-48A8-B772-ED64AE609674}" type="datetimeFigureOut">
              <a:rPr lang="en-AU" smtClean="0"/>
              <a:t>30/10/2025</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2B5D59-D61F-4E69-977E-845F3361A236}" type="slidenum">
              <a:rPr lang="en-AU" smtClean="0"/>
              <a:t>‹#›</a:t>
            </a:fld>
            <a:endParaRPr lang="en-AU"/>
          </a:p>
        </p:txBody>
      </p:sp>
    </p:spTree>
    <p:extLst>
      <p:ext uri="{BB962C8B-B14F-4D97-AF65-F5344CB8AC3E}">
        <p14:creationId xmlns:p14="http://schemas.microsoft.com/office/powerpoint/2010/main" val="4084864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leverx.com/blog/redefining-insights-innovations-in-survey-design-with-ai/#:~:text=Dynamic%20questioning%20and%20adaptive%20surveys%20AI%20enables%20the,dynamically%20adjust%20to%20delve%20deeper%20into%20that%20area."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3" Type="http://schemas.openxmlformats.org/officeDocument/2006/relationships/hyperlink" Target="https://azure.microsoft.com/en-us/products/cognitive-services/openai-service/"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3" Type="http://schemas.openxmlformats.org/officeDocument/2006/relationships/hyperlink" Target="http://carrefour.fr/"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000"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8939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71841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717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10828B-FB56-4A20-BA9D-C54382788F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5261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84056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005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8149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10828B-FB56-4A20-BA9D-C54382788F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73300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04986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57558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72534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sz="1200" b="1" i="0" u="none" strike="noStrike" kern="1200" cap="none" spc="0" normalizeH="0" baseline="0" noProof="0" dirty="0">
                <a:ln w="3175">
                  <a:noFill/>
                </a:ln>
                <a:solidFill>
                  <a:srgbClr val="FFFFFF"/>
                </a:solidFill>
                <a:effectLst/>
                <a:uLnTx/>
                <a:uFillTx/>
                <a:latin typeface="Segoe UI"/>
                <a:ea typeface="+mj-ea"/>
                <a:cs typeface="+mj-cs"/>
              </a:rPr>
              <a:t>Additional context for target audience </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w="3175">
                  <a:noFill/>
                </a:ln>
                <a:solidFill>
                  <a:srgbClr val="FFFFFF"/>
                </a:solidFill>
                <a:effectLst/>
                <a:uLnTx/>
                <a:uFillTx/>
                <a:latin typeface="Segoe UI"/>
                <a:ea typeface="+mj-ea"/>
                <a:cs typeface="+mj-cs"/>
              </a:rPr>
              <a:t> Data professionals could leverage this back-end solution accelerator to generate contact center reports for business decision makers </a:t>
            </a:r>
            <a:endParaRPr lang="en-US" sz="1600" b="0" i="0" u="none" strike="noStrike" dirty="0">
              <a:solidFill>
                <a:srgbClr val="FFFFFF"/>
              </a:solidFill>
              <a:effectLst/>
              <a:latin typeface="Segoe UI" panose="020B0502040204020203"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Segoe UI" panose="020B0502040204020203" pitchFamily="34" charset="0"/>
              </a:rPr>
              <a:t> Customers with virtual assistant deployed in production</a:t>
            </a:r>
            <a:r>
              <a:rPr lang="en-US" sz="1600" b="0" i="0" dirty="0">
                <a:solidFill>
                  <a:srgbClr val="FFFFFF"/>
                </a:solidFill>
                <a:effectLst/>
                <a:latin typeface="Segoe UI" panose="020B0502040204020203" pitchFamily="34" charset="0"/>
              </a:rPr>
              <a:t>​</a:t>
            </a:r>
            <a:endParaRPr lang="en-US" b="0" i="0" dirty="0">
              <a:solidFill>
                <a:srgbClr val="FFFFFF"/>
              </a:solidFill>
              <a:effectLst/>
              <a:latin typeface="Arial" panose="020B0604020202020204" pitchFamily="34" charset="0"/>
            </a:endParaRPr>
          </a:p>
          <a:p>
            <a:pPr lvl="1" algn="l" rtl="0" fontAlgn="base">
              <a:buFont typeface="Arial" panose="020B0604020202020204" pitchFamily="34" charset="0"/>
              <a:buChar char="•"/>
            </a:pPr>
            <a:r>
              <a:rPr lang="en-US" sz="1200" b="0" i="0" u="none" strike="noStrike" dirty="0">
                <a:solidFill>
                  <a:srgbClr val="FFFFFF"/>
                </a:solidFill>
                <a:effectLst/>
                <a:latin typeface="Segoe UI" panose="020B0502040204020203" pitchFamily="34" charset="0"/>
              </a:rPr>
              <a:t> If they are using the telemetry SDK from Bot Framework this is a zero effort startup</a:t>
            </a:r>
            <a:r>
              <a:rPr lang="en-US" sz="1200" b="0" i="0" dirty="0">
                <a:solidFill>
                  <a:srgbClr val="FFFFFF"/>
                </a:solidFill>
                <a:effectLst/>
                <a:latin typeface="Segoe UI" panose="020B0502040204020203" pitchFamily="34" charset="0"/>
              </a:rPr>
              <a:t>​</a:t>
            </a:r>
            <a:endParaRPr lang="en-US" b="0" i="0" dirty="0">
              <a:solidFill>
                <a:srgbClr val="FFFFFF"/>
              </a:solidFill>
              <a:effectLst/>
              <a:latin typeface="Arial" panose="020B0604020202020204" pitchFamily="34" charset="0"/>
            </a:endParaRPr>
          </a:p>
          <a:p>
            <a:pPr lvl="1" algn="l" rtl="0" fontAlgn="base">
              <a:buFont typeface="Arial" panose="020B0604020202020204" pitchFamily="34" charset="0"/>
              <a:buChar char="•"/>
            </a:pPr>
            <a:r>
              <a:rPr lang="en-US" sz="1200" b="0" i="0" u="none" strike="noStrike" dirty="0">
                <a:solidFill>
                  <a:srgbClr val="FFFFFF"/>
                </a:solidFill>
                <a:effectLst/>
                <a:latin typeface="Segoe UI" panose="020B0502040204020203" pitchFamily="34" charset="0"/>
              </a:rPr>
              <a:t> If they are using a different bot platform it’s easy to adapt the pre-processing function to transform the data schema</a:t>
            </a:r>
            <a:r>
              <a:rPr lang="en-US" sz="1200" b="0" i="0" dirty="0">
                <a:solidFill>
                  <a:srgbClr val="FFFFFF"/>
                </a:solidFill>
                <a:effectLst/>
                <a:latin typeface="Segoe UI" panose="020B0502040204020203" pitchFamily="34" charset="0"/>
              </a:rPr>
              <a:t>​</a:t>
            </a: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None/>
            </a:pPr>
            <a:endParaRPr lang="en-US" b="0" i="0" dirty="0">
              <a:solidFill>
                <a:srgbClr val="FFFFFF"/>
              </a:solidFill>
              <a:effectLst/>
              <a:latin typeface="Arial" panose="020B0604020202020204" pitchFamily="34" charset="0"/>
            </a:endParaRPr>
          </a:p>
          <a:p>
            <a:pPr algn="l" rtl="0" fontAlgn="base">
              <a:buFont typeface="Arial" panose="020B0604020202020204" pitchFamily="34" charset="0"/>
              <a:buChar char="•"/>
            </a:pPr>
            <a:r>
              <a:rPr lang="en-US" sz="1600" b="0" i="0" u="none" strike="noStrike" dirty="0">
                <a:solidFill>
                  <a:srgbClr val="FFFFFF"/>
                </a:solidFill>
                <a:effectLst/>
                <a:latin typeface="Segoe UI" panose="020B0502040204020203" pitchFamily="34" charset="0"/>
              </a:rPr>
              <a:t> Customers with mid to big size contact centers</a:t>
            </a:r>
            <a:r>
              <a:rPr lang="en-US" sz="1600" b="0" i="0" dirty="0">
                <a:solidFill>
                  <a:srgbClr val="FFFFFF"/>
                </a:solidFill>
                <a:effectLst/>
                <a:latin typeface="Segoe UI" panose="020B0502040204020203" pitchFamily="34" charset="0"/>
              </a:rPr>
              <a:t>​</a:t>
            </a:r>
            <a:endParaRPr lang="en-US" b="0" i="0" dirty="0">
              <a:solidFill>
                <a:srgbClr val="FFFFFF"/>
              </a:solidFill>
              <a:effectLst/>
              <a:latin typeface="Arial" panose="020B0604020202020204" pitchFamily="34" charset="0"/>
            </a:endParaRPr>
          </a:p>
          <a:p>
            <a:pPr lvl="1" algn="l" rtl="0" fontAlgn="base">
              <a:buFont typeface="Arial" panose="020B0604020202020204" pitchFamily="34" charset="0"/>
              <a:buChar char="•"/>
            </a:pPr>
            <a:r>
              <a:rPr lang="en-US" sz="1200" b="0" i="0" u="none" strike="noStrike" dirty="0">
                <a:solidFill>
                  <a:srgbClr val="FFFFFF"/>
                </a:solidFill>
                <a:effectLst/>
                <a:latin typeface="Segoe UI" panose="020B0502040204020203" pitchFamily="34" charset="0"/>
              </a:rPr>
              <a:t> For chat logs the solution accelerator is ready to use</a:t>
            </a:r>
            <a:r>
              <a:rPr lang="en-US" sz="1200" b="0" i="0" dirty="0">
                <a:solidFill>
                  <a:srgbClr val="FFFFFF"/>
                </a:solidFill>
                <a:effectLst/>
                <a:latin typeface="Segoe UI" panose="020B0502040204020203" pitchFamily="34" charset="0"/>
              </a:rPr>
              <a:t>​</a:t>
            </a:r>
            <a:endParaRPr lang="en-US" b="0" i="0" dirty="0">
              <a:solidFill>
                <a:srgbClr val="FFFFFF"/>
              </a:solidFill>
              <a:effectLst/>
              <a:latin typeface="Arial" panose="020B0604020202020204" pitchFamily="34" charset="0"/>
            </a:endParaRPr>
          </a:p>
          <a:p>
            <a:pPr lvl="1" algn="l" rtl="0" fontAlgn="base">
              <a:buFont typeface="Arial" panose="020B0604020202020204" pitchFamily="34" charset="0"/>
              <a:buChar char="•"/>
            </a:pPr>
            <a:r>
              <a:rPr lang="en-US" sz="1200" b="0" i="0" u="none" strike="noStrike" dirty="0">
                <a:solidFill>
                  <a:srgbClr val="FFFFFF"/>
                </a:solidFill>
                <a:effectLst/>
                <a:latin typeface="Segoe UI" panose="020B0502040204020203" pitchFamily="34" charset="0"/>
              </a:rPr>
              <a:t> For call recordings we can deploy the solution accelerator from the Speech team for Batch Transcription</a:t>
            </a:r>
            <a:endParaRPr kumimoji="0" lang="en-US" sz="1200" b="1" i="0" u="none" strike="noStrike" kern="1200" cap="none" spc="0" normalizeH="0" baseline="0" noProof="0" dirty="0">
              <a:ln w="3175">
                <a:noFill/>
              </a:ln>
              <a:solidFill>
                <a:srgbClr val="FFFFFF"/>
              </a:solidFill>
              <a:effectLst/>
              <a:uLnTx/>
              <a:uFillTx/>
              <a:latin typeface="Segoe UI"/>
              <a:ea typeface="+mj-ea"/>
              <a:cs typeface="+mj-cs"/>
            </a:endParaRPr>
          </a:p>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sz="1200" b="1" i="0" u="none" strike="noStrike" kern="1200" cap="none" spc="0" normalizeH="0" baseline="0" noProof="0" dirty="0">
              <a:ln w="3175">
                <a:noFill/>
              </a:ln>
              <a:solidFill>
                <a:srgbClr val="FFFFFF"/>
              </a:solidFill>
              <a:effectLst/>
              <a:uLnTx/>
              <a:uFillTx/>
              <a:latin typeface="Segoe UI"/>
              <a:ea typeface="+mj-ea"/>
              <a:cs typeface="+mj-cs"/>
            </a:endParaRPr>
          </a:p>
          <a:p>
            <a:pPr algn="l" rtl="0" fontAlgn="base">
              <a:buFont typeface="Arial" panose="020B0604020202020204" pitchFamily="34" charset="0"/>
              <a:buNone/>
            </a:pPr>
            <a:r>
              <a:rPr lang="en-US" sz="1800" b="1" i="0" u="none" strike="noStrike" dirty="0">
                <a:solidFill>
                  <a:srgbClr val="FFFFFF"/>
                </a:solidFill>
                <a:effectLst/>
                <a:latin typeface="Segoe UI" panose="020B0502040204020203" pitchFamily="34" charset="0"/>
              </a:rPr>
              <a:t>Source </a:t>
            </a:r>
          </a:p>
          <a:p>
            <a:pPr algn="l" rtl="0" fontAlgn="base">
              <a:buFont typeface="Arial" panose="020B0604020202020204" pitchFamily="34" charset="0"/>
              <a:buNone/>
            </a:pPr>
            <a:r>
              <a:rPr lang="en-US" b="0" i="0" dirty="0">
                <a:solidFill>
                  <a:srgbClr val="FFFFFF"/>
                </a:solidFill>
                <a:effectLst/>
                <a:latin typeface="Arial" panose="020B0604020202020204" pitchFamily="34" charset="0"/>
              </a:rPr>
              <a:t>https://microsofteur-my.sharepoint.com/:p:/g/personal/fruocco_microsoft_com/ESc1hdomiC9PnFnKQPSs7moB6dKakbDnBTaDrViHUx11vg?e=QxjHyc</a:t>
            </a:r>
            <a:endParaRPr lang="en-US" u="sng" dirty="0">
              <a:latin typeface="Segoe UI"/>
              <a:cs typeface="Segoe UI"/>
            </a:endParaRPr>
          </a:p>
          <a:p>
            <a:pPr marL="171450" indent="-171450">
              <a:buFont typeface="Arial"/>
              <a:buChar char="•"/>
            </a:pPr>
            <a:endParaRPr lang="en-US" u="sng" dirty="0">
              <a:cs typeface="Segoe UI"/>
            </a:endParaRPr>
          </a:p>
          <a:p>
            <a:r>
              <a:rPr lang="en-US" b="1" dirty="0">
                <a:latin typeface="Segoe UI"/>
                <a:cs typeface="Segoe UI"/>
              </a:rPr>
              <a:t>CELA disclaimer </a:t>
            </a:r>
            <a:r>
              <a:rPr lang="en-US" dirty="0">
                <a:latin typeface="Segoe UI"/>
                <a:cs typeface="Segoe UI"/>
              </a:rPr>
              <a:t> </a:t>
            </a:r>
          </a:p>
          <a:p>
            <a:r>
              <a:rPr lang="en-US" dirty="0">
                <a:latin typeface="Segoe UI"/>
                <a:cs typeface="Segoe UI"/>
              </a:rPr>
              <a:t>"Terms displayed or discussed are for explanation/education only. Such terms may differ from your agreement."</a:t>
            </a:r>
            <a:endParaRPr lang="en-US" dirty="0">
              <a:cs typeface="Segoe UI"/>
            </a:endParaRPr>
          </a:p>
          <a:p>
            <a:endParaRPr lang="en-US" dirty="0">
              <a:cs typeface="Segoe UI"/>
            </a:endParaRPr>
          </a:p>
          <a:p>
            <a:endParaRPr lang="en-US" dirty="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20567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10828B-FB56-4A20-BA9D-C54382788F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0018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2215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8377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7612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hlinkClick r:id="rId3"/>
              </a:rPr>
              <a:t>Redefining insights: Innovations in survey design with AI - </a:t>
            </a:r>
            <a:r>
              <a:rPr lang="en-US" err="1">
                <a:hlinkClick r:id="rId3"/>
              </a:rPr>
              <a:t>CleverX</a:t>
            </a:r>
            <a:r>
              <a:rPr lang="en-US">
                <a:hlinkClick r:id="rId3"/>
              </a:rPr>
              <a:t> Blog</a:t>
            </a:r>
            <a:endParaRPr lang="en-US"/>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5163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10828B-FB56-4A20-BA9D-C54382788F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4006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25694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714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8563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10828B-FB56-4A20-BA9D-C54382788F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911743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2B5D59-D61F-4E69-977E-845F3361A236}" type="slidenum">
              <a:rPr lang="en-US" smtClean="0"/>
              <a:t>3</a:t>
            </a:fld>
            <a:endParaRPr lang="en-US"/>
          </a:p>
        </p:txBody>
      </p:sp>
    </p:spTree>
    <p:extLst>
      <p:ext uri="{BB962C8B-B14F-4D97-AF65-F5344CB8AC3E}">
        <p14:creationId xmlns:p14="http://schemas.microsoft.com/office/powerpoint/2010/main" val="5295901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818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8069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92010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2B5D59-D61F-4E69-977E-845F3361A236}" type="slidenum">
              <a:rPr lang="en-US" smtClean="0"/>
              <a:t>33</a:t>
            </a:fld>
            <a:endParaRPr lang="en-US"/>
          </a:p>
        </p:txBody>
      </p:sp>
    </p:spTree>
    <p:extLst>
      <p:ext uri="{BB962C8B-B14F-4D97-AF65-F5344CB8AC3E}">
        <p14:creationId xmlns:p14="http://schemas.microsoft.com/office/powerpoint/2010/main" val="293377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1520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2B5D59-D61F-4E69-977E-845F3361A236}" type="slidenum">
              <a:rPr lang="en-US" smtClean="0"/>
              <a:t>35</a:t>
            </a:fld>
            <a:endParaRPr lang="en-US"/>
          </a:p>
        </p:txBody>
      </p:sp>
    </p:spTree>
    <p:extLst>
      <p:ext uri="{BB962C8B-B14F-4D97-AF65-F5344CB8AC3E}">
        <p14:creationId xmlns:p14="http://schemas.microsoft.com/office/powerpoint/2010/main" val="13518498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By: Telecomm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A9C0F1-04A0-5A4D-8BB8-8EA9728E29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7868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2B5D59-D61F-4E69-977E-845F3361A236}" type="slidenum">
              <a:rPr lang="en-US" smtClean="0"/>
              <a:t>37</a:t>
            </a:fld>
            <a:endParaRPr lang="en-US"/>
          </a:p>
        </p:txBody>
      </p:sp>
    </p:spTree>
    <p:extLst>
      <p:ext uri="{BB962C8B-B14F-4D97-AF65-F5344CB8AC3E}">
        <p14:creationId xmlns:p14="http://schemas.microsoft.com/office/powerpoint/2010/main" val="3089663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2B5D59-D61F-4E69-977E-845F3361A236}" type="slidenum">
              <a:rPr lang="en-US" smtClean="0"/>
              <a:t>38</a:t>
            </a:fld>
            <a:endParaRPr lang="en-US"/>
          </a:p>
        </p:txBody>
      </p:sp>
    </p:spTree>
    <p:extLst>
      <p:ext uri="{BB962C8B-B14F-4D97-AF65-F5344CB8AC3E}">
        <p14:creationId xmlns:p14="http://schemas.microsoft.com/office/powerpoint/2010/main" val="13349551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8489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2B5D59-D61F-4E69-977E-845F3361A236}" type="slidenum">
              <a:rPr lang="en-US" smtClean="0"/>
              <a:t>4</a:t>
            </a:fld>
            <a:endParaRPr lang="en-US"/>
          </a:p>
        </p:txBody>
      </p:sp>
    </p:spTree>
    <p:extLst>
      <p:ext uri="{BB962C8B-B14F-4D97-AF65-F5344CB8AC3E}">
        <p14:creationId xmlns:p14="http://schemas.microsoft.com/office/powerpoint/2010/main" val="3320511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2B5D59-D61F-4E69-977E-845F3361A236}" type="slidenum">
              <a:rPr lang="en-US" smtClean="0"/>
              <a:t>40</a:t>
            </a:fld>
            <a:endParaRPr lang="en-US"/>
          </a:p>
        </p:txBody>
      </p:sp>
    </p:spTree>
    <p:extLst>
      <p:ext uri="{BB962C8B-B14F-4D97-AF65-F5344CB8AC3E}">
        <p14:creationId xmlns:p14="http://schemas.microsoft.com/office/powerpoint/2010/main" val="21055742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by: Retail</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A9C0F1-04A0-5A4D-8BB8-8EA9728E29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854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2B5D59-D61F-4E69-977E-845F3361A236}" type="slidenum">
              <a:rPr lang="en-US" smtClean="0"/>
              <a:t>42</a:t>
            </a:fld>
            <a:endParaRPr lang="en-US"/>
          </a:p>
        </p:txBody>
      </p:sp>
    </p:spTree>
    <p:extLst>
      <p:ext uri="{BB962C8B-B14F-4D97-AF65-F5344CB8AC3E}">
        <p14:creationId xmlns:p14="http://schemas.microsoft.com/office/powerpoint/2010/main" val="6012188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by developer productivity and Dev workflows from actual customer deliveries (provided by Azure GBB team)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5CA79EB-98BA-44E8-8C6E-B125D4D7E6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533472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2B5D59-D61F-4E69-977E-845F3361A236}" type="slidenum">
              <a:rPr lang="en-US" smtClean="0"/>
              <a:t>44</a:t>
            </a:fld>
            <a:endParaRPr lang="en-US"/>
          </a:p>
        </p:txBody>
      </p:sp>
    </p:spTree>
    <p:extLst>
      <p:ext uri="{BB962C8B-B14F-4D97-AF65-F5344CB8AC3E}">
        <p14:creationId xmlns:p14="http://schemas.microsoft.com/office/powerpoint/2010/main" val="591731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02" rtl="0" eaLnBrk="1" fontAlgn="auto" latinLnBrk="0" hangingPunct="1">
              <a:lnSpc>
                <a:spcPct val="100000"/>
              </a:lnSpc>
              <a:spcBef>
                <a:spcPts val="1800"/>
              </a:spcBef>
              <a:spcAft>
                <a:spcPts val="120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Segoe UI "/>
              <a:ea typeface="+mn-ea"/>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D2FC83D-F608-42E3-A868-AED8C3E302F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1123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2B5D59-D61F-4E69-977E-845F3361A236}" type="slidenum">
              <a:rPr lang="en-US" smtClean="0"/>
              <a:t>46</a:t>
            </a:fld>
            <a:endParaRPr lang="en-US"/>
          </a:p>
        </p:txBody>
      </p:sp>
    </p:spTree>
    <p:extLst>
      <p:ext uri="{BB962C8B-B14F-4D97-AF65-F5344CB8AC3E}">
        <p14:creationId xmlns:p14="http://schemas.microsoft.com/office/powerpoint/2010/main" val="22509503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6ED5D2-EBED-6D40-A078-1BEA4DF0241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398564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Inspired by: </a:t>
            </a:r>
            <a:r>
              <a:rPr lang="en-US" b="0"/>
              <a:t>Manufacturing customer, Healthcare (created by Apps GBB team based on real customer projects)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A9C0F1-04A0-5A4D-8BB8-8EA9728E29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5873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Inspired by: </a:t>
            </a:r>
            <a:r>
              <a:rPr lang="en-US" b="0"/>
              <a:t>Telecom, Media &amp; Entertainment, SLG (created by Apps GBB team)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A9C0F1-04A0-5A4D-8BB8-8EA9728E29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7968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10828B-FB56-4A20-BA9D-C54382788F5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464919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24178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731191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41832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5384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859873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95141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4703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126777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47238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943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2B5D59-D61F-4E69-977E-845F3361A236}" type="slidenum">
              <a:rPr lang="en-US" smtClean="0"/>
              <a:t>6</a:t>
            </a:fld>
            <a:endParaRPr lang="en-US"/>
          </a:p>
        </p:txBody>
      </p:sp>
    </p:spTree>
    <p:extLst>
      <p:ext uri="{BB962C8B-B14F-4D97-AF65-F5344CB8AC3E}">
        <p14:creationId xmlns:p14="http://schemas.microsoft.com/office/powerpoint/2010/main" val="35426887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78265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Inspired by: Retail (created by Apps GBB team based on real customer projects)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A9C0F1-04A0-5A4D-8BB8-8EA9728E294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41005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46829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2B5D59-D61F-4E69-977E-845F3361A23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43074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786B2-7FC2-7015-04A1-82BD138AF3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F79E11-4CD7-7AE6-E343-094C36CD73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E2F17A-8B09-E33E-0A37-BCF5DD6221F4}"/>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Slide Number Placeholder 3">
            <a:extLst>
              <a:ext uri="{FF2B5EF4-FFF2-40B4-BE49-F238E27FC236}">
                <a16:creationId xmlns:a16="http://schemas.microsoft.com/office/drawing/2014/main" id="{4F41999E-1136-1EBE-8344-009E3D2FE63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07052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32B5D59-D61F-4E69-977E-845F3361A236}" type="slidenum">
              <a:rPr lang="en-US" smtClean="0"/>
              <a:t>66</a:t>
            </a:fld>
            <a:endParaRPr lang="en-US"/>
          </a:p>
        </p:txBody>
      </p:sp>
    </p:spTree>
    <p:extLst>
      <p:ext uri="{BB962C8B-B14F-4D97-AF65-F5344CB8AC3E}">
        <p14:creationId xmlns:p14="http://schemas.microsoft.com/office/powerpoint/2010/main" val="89607101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75811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213A1-330E-9CE4-DDFB-831302169F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05F49C-4F6A-ED9B-74F3-4F48478640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DEF32D-2A4C-646F-C2D3-7DDDBDE568E1}"/>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Slide Number Placeholder 3">
            <a:extLst>
              <a:ext uri="{FF2B5EF4-FFF2-40B4-BE49-F238E27FC236}">
                <a16:creationId xmlns:a16="http://schemas.microsoft.com/office/drawing/2014/main" id="{29BAA3C7-7C61-B994-DF1A-190265351AF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26985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6822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32B5D59-D61F-4E69-977E-845F3361A236}" type="slidenum">
              <a:rPr lang="en-US" smtClean="0"/>
              <a:t>70</a:t>
            </a:fld>
            <a:endParaRPr lang="en-US"/>
          </a:p>
        </p:txBody>
      </p:sp>
    </p:spTree>
    <p:extLst>
      <p:ext uri="{BB962C8B-B14F-4D97-AF65-F5344CB8AC3E}">
        <p14:creationId xmlns:p14="http://schemas.microsoft.com/office/powerpoint/2010/main" val="1979601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88644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557358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CF4C24-9478-8320-8A92-90A7474887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E74F3F-80D9-EB22-663A-B3A193557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671204-045A-A458-5357-2BDA210E03E1}"/>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Slide Number Placeholder 3">
            <a:extLst>
              <a:ext uri="{FF2B5EF4-FFF2-40B4-BE49-F238E27FC236}">
                <a16:creationId xmlns:a16="http://schemas.microsoft.com/office/drawing/2014/main" id="{3A9C8329-19C8-1FF6-BBD7-A00B1A408249}"/>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6148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02C93-2B59-FE1A-3E55-2EDDE399C6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86DBDE-A1A6-95EB-7222-7915B08A9B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4BF010-EBCC-340C-FB28-2EC86E4F647D}"/>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Slide Number Placeholder 3">
            <a:extLst>
              <a:ext uri="{FF2B5EF4-FFF2-40B4-BE49-F238E27FC236}">
                <a16:creationId xmlns:a16="http://schemas.microsoft.com/office/drawing/2014/main" id="{557F5B88-7301-6D44-F496-75088866A650}"/>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5001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F91D5-CD35-B9B3-7E34-D1812A4D3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8B88F-7FDF-F241-F19F-CB96E4B53D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607FE-3A35-2FEB-C041-5885E2745CAF}"/>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Slide Number Placeholder 3">
            <a:extLst>
              <a:ext uri="{FF2B5EF4-FFF2-40B4-BE49-F238E27FC236}">
                <a16:creationId xmlns:a16="http://schemas.microsoft.com/office/drawing/2014/main" id="{1FDC1E8A-6817-88B6-CD2F-DF193599C01B}"/>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33464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ADA73-96B5-AFB5-A420-646AE1716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80922-D585-E826-B000-625DF1279C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F6D6B8-3DF1-3C25-4ADC-3EB43DF45A42}"/>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Slide Number Placeholder 3">
            <a:extLst>
              <a:ext uri="{FF2B5EF4-FFF2-40B4-BE49-F238E27FC236}">
                <a16:creationId xmlns:a16="http://schemas.microsoft.com/office/drawing/2014/main" id="{94135D42-A774-4967-D7C2-09820C98D028}"/>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920977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2F859-BFE0-0A7C-B3BA-13C115129E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038B74-C967-74B4-742A-344DB4235B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A4CA7A-D1CE-FDD9-6A22-CA81020AF45E}"/>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Slide Number Placeholder 3">
            <a:extLst>
              <a:ext uri="{FF2B5EF4-FFF2-40B4-BE49-F238E27FC236}">
                <a16:creationId xmlns:a16="http://schemas.microsoft.com/office/drawing/2014/main" id="{1C6437A9-DC0C-2B49-F867-35A5CFD71237}"/>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567161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795148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43BA5-FFC7-E55A-A1B7-E24DC0956A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074E1-4C34-8767-6BA2-6827BF3DD5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2ECF07-E5A1-C5C7-5660-5F2E13A24D6C}"/>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Slide Number Placeholder 3">
            <a:extLst>
              <a:ext uri="{FF2B5EF4-FFF2-40B4-BE49-F238E27FC236}">
                <a16:creationId xmlns:a16="http://schemas.microsoft.com/office/drawing/2014/main" id="{E1AF43D4-CF16-A4E2-B75C-AC65FA146BCF}"/>
              </a:ext>
            </a:extLst>
          </p:cNvPr>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01921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C00000"/>
                </a:solidFill>
                <a:latin typeface="Segoe UI" panose="020B0502040204020203" pitchFamily="34" charset="0"/>
              </a:rPr>
              <a:t>YOBI NOTES TO SAVE</a:t>
            </a:r>
            <a:r>
              <a:rPr lang="en-US" sz="1200" dirty="0">
                <a:solidFill>
                  <a:srgbClr val="C00000"/>
                </a:solidFill>
                <a:latin typeface="Segoe UI" panose="020B0502040204020203" pitchFamily="34" charset="0"/>
              </a:rPr>
              <a:t>: Yobi notes eCommerce: Replicated the performance of Facebook Ads programmatically, enabling eCommerce companies to decrease their CPA/CAC by over $100 outside of Facebook.</a:t>
            </a:r>
          </a:p>
          <a:p>
            <a:r>
              <a:rPr lang="en-US" sz="1200" dirty="0">
                <a:solidFill>
                  <a:srgbClr val="C00000"/>
                </a:solidFill>
                <a:latin typeface="Segoe UI" panose="020B0502040204020203" pitchFamily="34" charset="0"/>
              </a:rPr>
              <a:t>B2B/Manufacturing: Decreased CPA by 11X and increased CTR by 15X for a Global Electronics Parts Distributor.</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FA5612-5B8B-3E43-91C2-EFFBF5E0A3CA}"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4105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3461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470347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2601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11052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900" b="1" i="0" dirty="0">
                <a:effectLst/>
                <a:latin typeface="SegoeUI"/>
              </a:rPr>
              <a:t>AT&amp;T NOTES TO SAVE: </a:t>
            </a:r>
            <a:r>
              <a:rPr lang="en-US" sz="900" b="0" i="0" dirty="0">
                <a:effectLst/>
                <a:latin typeface="SegoeUI"/>
              </a:rPr>
              <a:t>AT&amp;T is using </a:t>
            </a:r>
            <a:r>
              <a:rPr lang="en-US" sz="900" b="0" i="0" u="sng" dirty="0">
                <a:solidFill>
                  <a:srgbClr val="0067B8"/>
                </a:solidFill>
                <a:effectLst/>
                <a:latin typeface="SegoeUI"/>
                <a:hlinkClick r:id="rId3"/>
              </a:rPr>
              <a:t>Microsoft Azure OpenAI Service</a:t>
            </a:r>
            <a:r>
              <a:rPr lang="en-US" sz="900" b="0" i="0" dirty="0">
                <a:effectLst/>
                <a:latin typeface="SegoeUI"/>
              </a:rPr>
              <a:t> in a few different use cases:</a:t>
            </a:r>
          </a:p>
          <a:p>
            <a:pPr algn="l">
              <a:buFont typeface="Arial" panose="020B0604020202020204" pitchFamily="34" charset="0"/>
              <a:buChar char="•"/>
            </a:pPr>
            <a:r>
              <a:rPr lang="en-US" sz="900" b="0" i="0" dirty="0">
                <a:effectLst/>
                <a:latin typeface="SegoeUI"/>
              </a:rPr>
              <a:t>To enable IT professionals to request resources like additional virtual machines when they are running out of storage or if they are having a computer problem. </a:t>
            </a:r>
          </a:p>
          <a:p>
            <a:pPr algn="l">
              <a:buFont typeface="Arial" panose="020B0604020202020204" pitchFamily="34" charset="0"/>
              <a:buChar char="•"/>
            </a:pPr>
            <a:r>
              <a:rPr lang="en-US" sz="900" b="0" i="0" dirty="0">
                <a:effectLst/>
                <a:latin typeface="SegoeUI"/>
              </a:rPr>
              <a:t>To migrate legacy code into modern code, which will help accelerate developer’s productivity and let them to focus on creating more modern tools and experiences for AT&amp;T customers and employees.</a:t>
            </a:r>
          </a:p>
          <a:p>
            <a:pPr algn="l">
              <a:buFont typeface="Arial" panose="020B0604020202020204" pitchFamily="34" charset="0"/>
              <a:buChar char="•"/>
            </a:pPr>
            <a:r>
              <a:rPr lang="en-US" sz="900" b="0" i="0" dirty="0">
                <a:effectLst/>
                <a:latin typeface="SegoeUI"/>
              </a:rPr>
              <a:t>To empower employees to complete common human resources tasks, such as changing withholdings, adding a dependent to an insurance plan, or requisitioning a computer for a new hire. Employees can ask ChatGPT in Azure OpenAI Service a question or give it a command and the task is passed on to the appropriate person on the employee’s behalf.</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387C53-406D-454C-8B2D-6D563B85786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193956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Carrefour, in collaboration with Microsoft and Bain, is deploying three innovative tech solutions based around ChatGPT technology: an advice robot for shopping on </a:t>
            </a:r>
            <a:r>
              <a:rPr lang="en-US" dirty="0">
                <a:hlinkClick r:id="rId3"/>
              </a:rPr>
              <a:t>carrefour.fr</a:t>
            </a:r>
            <a:r>
              <a:rPr lang="en-US" dirty="0"/>
              <a:t>, description sheets for Carrefour brand products on its website and support for purchasing procedures. These solutions are based on OpenAI technologies, particularly GPT-4.</a:t>
            </a:r>
          </a:p>
          <a:p>
            <a:endParaRPr lang="en-US" dirty="0"/>
          </a:p>
          <a:p>
            <a:r>
              <a:rPr lang="en-US" dirty="0"/>
              <a:t>Using natural language, customers can get help to choose products for their basket based on their budget, food constraints, or menu ideas. The chatbot can also suggest anti-waste solutions for reusing ingredients, provide relevant recipes and suggest other ingredients. The chatbot is connected to the site’s search engine and offers customers lists of products related to what they’re discussing right up until they make their purchase.</a:t>
            </a:r>
          </a:p>
          <a:p>
            <a:endParaRPr lang="en-US" dirty="0"/>
          </a:p>
          <a:p>
            <a:r>
              <a:rPr lang="en-US" dirty="0"/>
              <a:t>https://www.carrefour.com/en/news/2023/carrefour-integrates-openai-technologies-and-launches-generative-ai-powered-shopping </a:t>
            </a:r>
          </a:p>
          <a:p>
            <a:endParaRPr lang="en-US" dirty="0"/>
          </a:p>
        </p:txBody>
      </p:sp>
      <p:sp>
        <p:nvSpPr>
          <p:cNvPr id="4" name="Slide Number Placeholder 3"/>
          <p:cNvSpPr>
            <a:spLocks noGrp="1"/>
          </p:cNvSpPr>
          <p:nvPr>
            <p:ph type="sldNum" sz="quarter" idx="5"/>
          </p:nvPr>
        </p:nvSpPr>
        <p:spPr/>
        <p:txBody>
          <a:bodyPr/>
          <a:lstStyle/>
          <a:p>
            <a:fld id="{D32B5D59-D61F-4E69-977E-845F3361A236}" type="slidenum">
              <a:rPr lang="en-AU" smtClean="0"/>
              <a:t>84</a:t>
            </a:fld>
            <a:endParaRPr lang="en-AU"/>
          </a:p>
        </p:txBody>
      </p:sp>
    </p:spTree>
    <p:extLst>
      <p:ext uri="{BB962C8B-B14F-4D97-AF65-F5344CB8AC3E}">
        <p14:creationId xmlns:p14="http://schemas.microsoft.com/office/powerpoint/2010/main" val="27032062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10/30/2025 9:23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33235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 Id="rId4" Type="http://schemas.openxmlformats.org/officeDocument/2006/relationships/image" Target="../media/image22.jpeg"/></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2.xml"/><Relationship Id="rId6" Type="http://schemas.openxmlformats.org/officeDocument/2006/relationships/image" Target="../media/image4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6.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6.emf"/></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407640722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97181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38136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245105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957867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25482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964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13682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523328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24589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95574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594213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75142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58759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78418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43075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2706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362175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6441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663796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082653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531409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881826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00522632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459093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07326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216452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3946810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6821019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3081370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845503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9994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642427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46489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16779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71299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67509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41086930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223867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7225286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643023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27094529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914035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6066204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9247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630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4870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1322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268608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3727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25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3072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6911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66329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66679882"/>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20768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46618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61665"/>
          </a:xfrm>
        </p:spPr>
        <p:txBody>
          <a:bodyPr/>
          <a:lstStyle>
            <a:lvl1pPr>
              <a:defRPr sz="3000"/>
            </a:lvl1pPr>
          </a:lstStyle>
          <a:p>
            <a:r>
              <a:rPr lang="en-US"/>
              <a:t>Click to edit Master title style</a:t>
            </a:r>
          </a:p>
        </p:txBody>
      </p:sp>
    </p:spTree>
    <p:extLst>
      <p:ext uri="{BB962C8B-B14F-4D97-AF65-F5344CB8AC3E}">
        <p14:creationId xmlns:p14="http://schemas.microsoft.com/office/powerpoint/2010/main" val="8952430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596367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9649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78589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3168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560093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957445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01061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879636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785806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457015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920072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53810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88236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45531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58718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52367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77514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53233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774490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62907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65439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00354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553998"/>
          </a:xfrm>
        </p:spPr>
        <p:txBody>
          <a:bodyPr anchor="t"/>
          <a:lstStyle>
            <a:lvl1pPr>
              <a:defRPr sz="3600">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1031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80895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507918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9253056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66104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545823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2506526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02070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59247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36917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487076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0117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217670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056612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162921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432102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34350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4766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449165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597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34952953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680016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0416442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675404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60685705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083964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2695564"/>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9920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8678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49375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86693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111198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41437699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42947241"/>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920950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73790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117502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13198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1227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4989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2663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98175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71558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473625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9183687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87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33135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95706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420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863364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89037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50235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4977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20063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3072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06515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762889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64517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55044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88750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4774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0216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image" Target="../media/image2.sv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7.xml"/><Relationship Id="rId21" Type="http://schemas.openxmlformats.org/officeDocument/2006/relationships/slideLayout" Target="../slideLayouts/slideLayout92.xml"/><Relationship Id="rId42" Type="http://schemas.openxmlformats.org/officeDocument/2006/relationships/slideLayout" Target="../slideLayouts/slideLayout113.xml"/><Relationship Id="rId47" Type="http://schemas.openxmlformats.org/officeDocument/2006/relationships/slideLayout" Target="../slideLayouts/slideLayout118.xml"/><Relationship Id="rId63" Type="http://schemas.openxmlformats.org/officeDocument/2006/relationships/slideLayout" Target="../slideLayouts/slideLayout134.xml"/><Relationship Id="rId68" Type="http://schemas.openxmlformats.org/officeDocument/2006/relationships/slideLayout" Target="../slideLayouts/slideLayout139.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9" Type="http://schemas.openxmlformats.org/officeDocument/2006/relationships/slideLayout" Target="../slideLayouts/slideLayout100.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32" Type="http://schemas.openxmlformats.org/officeDocument/2006/relationships/slideLayout" Target="../slideLayouts/slideLayout103.xml"/><Relationship Id="rId37" Type="http://schemas.openxmlformats.org/officeDocument/2006/relationships/slideLayout" Target="../slideLayouts/slideLayout108.xml"/><Relationship Id="rId40" Type="http://schemas.openxmlformats.org/officeDocument/2006/relationships/slideLayout" Target="../slideLayouts/slideLayout111.xml"/><Relationship Id="rId45" Type="http://schemas.openxmlformats.org/officeDocument/2006/relationships/slideLayout" Target="../slideLayouts/slideLayout116.xml"/><Relationship Id="rId53" Type="http://schemas.openxmlformats.org/officeDocument/2006/relationships/slideLayout" Target="../slideLayouts/slideLayout124.xml"/><Relationship Id="rId58" Type="http://schemas.openxmlformats.org/officeDocument/2006/relationships/slideLayout" Target="../slideLayouts/slideLayout129.xml"/><Relationship Id="rId66" Type="http://schemas.openxmlformats.org/officeDocument/2006/relationships/slideLayout" Target="../slideLayouts/slideLayout137.xml"/><Relationship Id="rId74" Type="http://schemas.openxmlformats.org/officeDocument/2006/relationships/image" Target="../media/image2.svg"/><Relationship Id="rId5" Type="http://schemas.openxmlformats.org/officeDocument/2006/relationships/slideLayout" Target="../slideLayouts/slideLayout76.xml"/><Relationship Id="rId61" Type="http://schemas.openxmlformats.org/officeDocument/2006/relationships/slideLayout" Target="../slideLayouts/slideLayout132.xml"/><Relationship Id="rId19" Type="http://schemas.openxmlformats.org/officeDocument/2006/relationships/slideLayout" Target="../slideLayouts/slideLayout9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slideLayout" Target="../slideLayouts/slideLayout101.xml"/><Relationship Id="rId35" Type="http://schemas.openxmlformats.org/officeDocument/2006/relationships/slideLayout" Target="../slideLayouts/slideLayout106.xml"/><Relationship Id="rId43" Type="http://schemas.openxmlformats.org/officeDocument/2006/relationships/slideLayout" Target="../slideLayouts/slideLayout114.xml"/><Relationship Id="rId48" Type="http://schemas.openxmlformats.org/officeDocument/2006/relationships/slideLayout" Target="../slideLayouts/slideLayout119.xml"/><Relationship Id="rId56" Type="http://schemas.openxmlformats.org/officeDocument/2006/relationships/slideLayout" Target="../slideLayouts/slideLayout127.xml"/><Relationship Id="rId64" Type="http://schemas.openxmlformats.org/officeDocument/2006/relationships/slideLayout" Target="../slideLayouts/slideLayout135.xml"/><Relationship Id="rId69" Type="http://schemas.openxmlformats.org/officeDocument/2006/relationships/slideLayout" Target="../slideLayouts/slideLayout140.xml"/><Relationship Id="rId8" Type="http://schemas.openxmlformats.org/officeDocument/2006/relationships/slideLayout" Target="../slideLayouts/slideLayout79.xml"/><Relationship Id="rId51" Type="http://schemas.openxmlformats.org/officeDocument/2006/relationships/slideLayout" Target="../slideLayouts/slideLayout122.xml"/><Relationship Id="rId72" Type="http://schemas.openxmlformats.org/officeDocument/2006/relationships/theme" Target="../theme/theme2.xml"/><Relationship Id="rId3" Type="http://schemas.openxmlformats.org/officeDocument/2006/relationships/slideLayout" Target="../slideLayouts/slideLayout74.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33" Type="http://schemas.openxmlformats.org/officeDocument/2006/relationships/slideLayout" Target="../slideLayouts/slideLayout104.xml"/><Relationship Id="rId38" Type="http://schemas.openxmlformats.org/officeDocument/2006/relationships/slideLayout" Target="../slideLayouts/slideLayout109.xml"/><Relationship Id="rId46" Type="http://schemas.openxmlformats.org/officeDocument/2006/relationships/slideLayout" Target="../slideLayouts/slideLayout117.xml"/><Relationship Id="rId59" Type="http://schemas.openxmlformats.org/officeDocument/2006/relationships/slideLayout" Target="../slideLayouts/slideLayout130.xml"/><Relationship Id="rId67" Type="http://schemas.openxmlformats.org/officeDocument/2006/relationships/slideLayout" Target="../slideLayouts/slideLayout138.xml"/><Relationship Id="rId20" Type="http://schemas.openxmlformats.org/officeDocument/2006/relationships/slideLayout" Target="../slideLayouts/slideLayout91.xml"/><Relationship Id="rId41" Type="http://schemas.openxmlformats.org/officeDocument/2006/relationships/slideLayout" Target="../slideLayouts/slideLayout112.xml"/><Relationship Id="rId54" Type="http://schemas.openxmlformats.org/officeDocument/2006/relationships/slideLayout" Target="../slideLayouts/slideLayout125.xml"/><Relationship Id="rId62" Type="http://schemas.openxmlformats.org/officeDocument/2006/relationships/slideLayout" Target="../slideLayouts/slideLayout133.xml"/><Relationship Id="rId70" Type="http://schemas.openxmlformats.org/officeDocument/2006/relationships/slideLayout" Target="../slideLayouts/slideLayout141.xml"/><Relationship Id="rId1" Type="http://schemas.openxmlformats.org/officeDocument/2006/relationships/slideLayout" Target="../slideLayouts/slideLayout72.xml"/><Relationship Id="rId6" Type="http://schemas.openxmlformats.org/officeDocument/2006/relationships/slideLayout" Target="../slideLayouts/slideLayout77.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slideLayout" Target="../slideLayouts/slideLayout99.xml"/><Relationship Id="rId36" Type="http://schemas.openxmlformats.org/officeDocument/2006/relationships/slideLayout" Target="../slideLayouts/slideLayout107.xml"/><Relationship Id="rId49" Type="http://schemas.openxmlformats.org/officeDocument/2006/relationships/slideLayout" Target="../slideLayouts/slideLayout120.xml"/><Relationship Id="rId57" Type="http://schemas.openxmlformats.org/officeDocument/2006/relationships/slideLayout" Target="../slideLayouts/slideLayout128.xml"/><Relationship Id="rId10" Type="http://schemas.openxmlformats.org/officeDocument/2006/relationships/slideLayout" Target="../slideLayouts/slideLayout81.xml"/><Relationship Id="rId31" Type="http://schemas.openxmlformats.org/officeDocument/2006/relationships/slideLayout" Target="../slideLayouts/slideLayout102.xml"/><Relationship Id="rId44" Type="http://schemas.openxmlformats.org/officeDocument/2006/relationships/slideLayout" Target="../slideLayouts/slideLayout115.xml"/><Relationship Id="rId52" Type="http://schemas.openxmlformats.org/officeDocument/2006/relationships/slideLayout" Target="../slideLayouts/slideLayout123.xml"/><Relationship Id="rId60" Type="http://schemas.openxmlformats.org/officeDocument/2006/relationships/slideLayout" Target="../slideLayouts/slideLayout131.xml"/><Relationship Id="rId65" Type="http://schemas.openxmlformats.org/officeDocument/2006/relationships/slideLayout" Target="../slideLayouts/slideLayout136.xml"/><Relationship Id="rId73" Type="http://schemas.openxmlformats.org/officeDocument/2006/relationships/image" Target="../media/image1.png"/><Relationship Id="rId4" Type="http://schemas.openxmlformats.org/officeDocument/2006/relationships/slideLayout" Target="../slideLayouts/slideLayout75.xml"/><Relationship Id="rId9" Type="http://schemas.openxmlformats.org/officeDocument/2006/relationships/slideLayout" Target="../slideLayouts/slideLayout80.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39" Type="http://schemas.openxmlformats.org/officeDocument/2006/relationships/slideLayout" Target="../slideLayouts/slideLayout110.xml"/><Relationship Id="rId34" Type="http://schemas.openxmlformats.org/officeDocument/2006/relationships/slideLayout" Target="../slideLayouts/slideLayout105.xml"/><Relationship Id="rId50" Type="http://schemas.openxmlformats.org/officeDocument/2006/relationships/slideLayout" Target="../slideLayouts/slideLayout121.xml"/><Relationship Id="rId55" Type="http://schemas.openxmlformats.org/officeDocument/2006/relationships/slideLayout" Target="../slideLayouts/slideLayout126.xml"/><Relationship Id="rId7" Type="http://schemas.openxmlformats.org/officeDocument/2006/relationships/slideLayout" Target="../slideLayouts/slideLayout78.xml"/><Relationship Id="rId71"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9555648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 id="2147483836" r:id="rId15"/>
    <p:sldLayoutId id="2147483837" r:id="rId16"/>
    <p:sldLayoutId id="2147483838" r:id="rId17"/>
    <p:sldLayoutId id="2147483839" r:id="rId18"/>
    <p:sldLayoutId id="2147483840" r:id="rId19"/>
    <p:sldLayoutId id="2147483841" r:id="rId20"/>
    <p:sldLayoutId id="2147483842" r:id="rId21"/>
    <p:sldLayoutId id="2147483843" r:id="rId22"/>
    <p:sldLayoutId id="2147483844" r:id="rId23"/>
    <p:sldLayoutId id="2147483845" r:id="rId24"/>
    <p:sldLayoutId id="2147483846" r:id="rId25"/>
    <p:sldLayoutId id="2147483847" r:id="rId26"/>
    <p:sldLayoutId id="2147483848" r:id="rId27"/>
    <p:sldLayoutId id="2147483849" r:id="rId28"/>
    <p:sldLayoutId id="2147483850" r:id="rId29"/>
    <p:sldLayoutId id="2147483851" r:id="rId30"/>
    <p:sldLayoutId id="2147483852" r:id="rId31"/>
    <p:sldLayoutId id="2147483853" r:id="rId32"/>
    <p:sldLayoutId id="2147483854" r:id="rId33"/>
    <p:sldLayoutId id="2147483855" r:id="rId34"/>
    <p:sldLayoutId id="2147483856" r:id="rId35"/>
    <p:sldLayoutId id="2147483857" r:id="rId36"/>
    <p:sldLayoutId id="2147483858" r:id="rId37"/>
    <p:sldLayoutId id="2147483859" r:id="rId38"/>
    <p:sldLayoutId id="2147483860" r:id="rId39"/>
    <p:sldLayoutId id="2147483861" r:id="rId40"/>
    <p:sldLayoutId id="2147483862" r:id="rId41"/>
    <p:sldLayoutId id="2147483863" r:id="rId42"/>
    <p:sldLayoutId id="2147483864" r:id="rId43"/>
    <p:sldLayoutId id="2147483865" r:id="rId44"/>
    <p:sldLayoutId id="2147483866" r:id="rId45"/>
    <p:sldLayoutId id="2147483867" r:id="rId46"/>
    <p:sldLayoutId id="2147483868" r:id="rId47"/>
    <p:sldLayoutId id="2147483869" r:id="rId48"/>
    <p:sldLayoutId id="2147483870" r:id="rId49"/>
    <p:sldLayoutId id="2147483871" r:id="rId50"/>
    <p:sldLayoutId id="2147483872" r:id="rId51"/>
    <p:sldLayoutId id="2147483873" r:id="rId52"/>
    <p:sldLayoutId id="2147483874" r:id="rId53"/>
    <p:sldLayoutId id="2147483875" r:id="rId54"/>
    <p:sldLayoutId id="2147483876" r:id="rId55"/>
    <p:sldLayoutId id="2147483877" r:id="rId56"/>
    <p:sldLayoutId id="2147483878" r:id="rId57"/>
    <p:sldLayoutId id="2147483879" r:id="rId58"/>
    <p:sldLayoutId id="2147483880" r:id="rId59"/>
    <p:sldLayoutId id="2147483881" r:id="rId60"/>
    <p:sldLayoutId id="2147483882" r:id="rId61"/>
    <p:sldLayoutId id="2147483883" r:id="rId62"/>
    <p:sldLayoutId id="2147483884" r:id="rId63"/>
    <p:sldLayoutId id="2147483885" r:id="rId64"/>
    <p:sldLayoutId id="2147483886" r:id="rId65"/>
    <p:sldLayoutId id="2147483887" r:id="rId66"/>
    <p:sldLayoutId id="2147483888" r:id="rId67"/>
    <p:sldLayoutId id="2147483889" r:id="rId68"/>
    <p:sldLayoutId id="2147483890" r:id="rId69"/>
    <p:sldLayoutId id="2147483891" r:id="rId70"/>
    <p:sldLayoutId id="2147483892" r:id="rId7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257650989"/>
      </p:ext>
    </p:extLst>
  </p:cSld>
  <p:clrMap bg1="lt1" tx1="dk1" bg2="lt2" tx2="dk2" accent1="accent1" accent2="accent2" accent3="accent3" accent4="accent4" accent5="accent5" accent6="accent6" hlink="hlink" folHlink="folHlink"/>
  <p:sldLayoutIdLst>
    <p:sldLayoutId id="2147483894" r:id="rId1"/>
    <p:sldLayoutId id="2147483895" r:id="rId2"/>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 id="2147483908" r:id="rId15"/>
    <p:sldLayoutId id="2147483909" r:id="rId16"/>
    <p:sldLayoutId id="2147483910" r:id="rId17"/>
    <p:sldLayoutId id="2147483911" r:id="rId18"/>
    <p:sldLayoutId id="2147483912" r:id="rId19"/>
    <p:sldLayoutId id="2147483913" r:id="rId20"/>
    <p:sldLayoutId id="2147483914" r:id="rId21"/>
    <p:sldLayoutId id="2147483915" r:id="rId22"/>
    <p:sldLayoutId id="2147483916" r:id="rId23"/>
    <p:sldLayoutId id="2147483917" r:id="rId24"/>
    <p:sldLayoutId id="2147483918" r:id="rId25"/>
    <p:sldLayoutId id="2147483919" r:id="rId26"/>
    <p:sldLayoutId id="2147483920" r:id="rId27"/>
    <p:sldLayoutId id="2147483921" r:id="rId28"/>
    <p:sldLayoutId id="2147483922" r:id="rId29"/>
    <p:sldLayoutId id="2147483923" r:id="rId30"/>
    <p:sldLayoutId id="2147483924" r:id="rId31"/>
    <p:sldLayoutId id="2147483925" r:id="rId32"/>
    <p:sldLayoutId id="2147483926" r:id="rId33"/>
    <p:sldLayoutId id="2147483927" r:id="rId34"/>
    <p:sldLayoutId id="2147483928" r:id="rId35"/>
    <p:sldLayoutId id="2147483929" r:id="rId36"/>
    <p:sldLayoutId id="2147483930" r:id="rId37"/>
    <p:sldLayoutId id="2147483931" r:id="rId38"/>
    <p:sldLayoutId id="2147483932" r:id="rId39"/>
    <p:sldLayoutId id="2147483933" r:id="rId40"/>
    <p:sldLayoutId id="2147483934" r:id="rId41"/>
    <p:sldLayoutId id="2147483935" r:id="rId42"/>
    <p:sldLayoutId id="2147483936" r:id="rId43"/>
    <p:sldLayoutId id="2147483937" r:id="rId44"/>
    <p:sldLayoutId id="2147483938" r:id="rId45"/>
    <p:sldLayoutId id="2147483939" r:id="rId46"/>
    <p:sldLayoutId id="2147483940" r:id="rId47"/>
    <p:sldLayoutId id="2147483941" r:id="rId48"/>
    <p:sldLayoutId id="2147483942" r:id="rId49"/>
    <p:sldLayoutId id="2147483943" r:id="rId50"/>
    <p:sldLayoutId id="2147483944" r:id="rId51"/>
    <p:sldLayoutId id="2147483945" r:id="rId52"/>
    <p:sldLayoutId id="2147483946" r:id="rId53"/>
    <p:sldLayoutId id="2147483947" r:id="rId54"/>
    <p:sldLayoutId id="2147483948" r:id="rId55"/>
    <p:sldLayoutId id="2147483949" r:id="rId56"/>
    <p:sldLayoutId id="2147483950" r:id="rId57"/>
    <p:sldLayoutId id="2147483951" r:id="rId58"/>
    <p:sldLayoutId id="2147483952" r:id="rId59"/>
    <p:sldLayoutId id="2147483953" r:id="rId60"/>
    <p:sldLayoutId id="2147483954" r:id="rId61"/>
    <p:sldLayoutId id="2147483955" r:id="rId62"/>
    <p:sldLayoutId id="2147483956" r:id="rId63"/>
    <p:sldLayoutId id="2147483957" r:id="rId64"/>
    <p:sldLayoutId id="2147483958" r:id="rId65"/>
    <p:sldLayoutId id="2147483959" r:id="rId66"/>
    <p:sldLayoutId id="2147483960" r:id="rId67"/>
    <p:sldLayoutId id="2147483961" r:id="rId68"/>
    <p:sldLayoutId id="2147483962" r:id="rId69"/>
    <p:sldLayoutId id="2147483963" r:id="rId70"/>
    <p:sldLayoutId id="2147483964" r:id="rId7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3" Type="http://schemas.openxmlformats.org/officeDocument/2006/relationships/hyperlink" Target="https://customers.microsoft.com/en-us/story/1731403413315061539-paytronix-azure-openai-service-consumer-goods-en-united-states" TargetMode="External"/><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hyperlink" Target="https://customers.microsoft.com/en-us/story/1633492927843310178-cipio-professional-services-azure-openai-service" TargetMode="External"/><Relationship Id="rId5" Type="http://schemas.openxmlformats.org/officeDocument/2006/relationships/slide" Target="slide35.xml"/><Relationship Id="rId4" Type="http://schemas.openxmlformats.org/officeDocument/2006/relationships/slide" Target="slide37.xml"/></Relationships>
</file>

<file path=ppt/slides/_rels/slide11.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hyperlink" Target="https://customers.microsoft.com/en-us/story/1694075707271301702-intapp-professional-services-azure"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8" Type="http://schemas.openxmlformats.org/officeDocument/2006/relationships/hyperlink" Target="https://www.addleshawgoddard.com/en/news/2023/ag-announces-investment-suite-generative-ai-tools/" TargetMode="External"/><Relationship Id="rId3" Type="http://schemas.openxmlformats.org/officeDocument/2006/relationships/slide" Target="slide37.xml"/><Relationship Id="rId7" Type="http://schemas.openxmlformats.org/officeDocument/2006/relationships/hyperlink" Target="https://www.linklaters.com/en/about-us/news-and-deals/news/2023/november/linklaters-rolls-out-laila-the-firms-upgraded-chatbot" TargetMode="External"/><Relationship Id="rId2" Type="http://schemas.openxmlformats.org/officeDocument/2006/relationships/notesSlide" Target="../notesSlides/notesSlide13.xml"/><Relationship Id="rId1" Type="http://schemas.openxmlformats.org/officeDocument/2006/relationships/slideLayout" Target="../slideLayouts/slideLayout22.xml"/><Relationship Id="rId6" Type="http://schemas.openxmlformats.org/officeDocument/2006/relationships/hyperlink" Target="https://customers.microsoft.com/en-us/story/1723743698890283553-troutman-relativity-professional-services-azure-openai" TargetMode="External"/><Relationship Id="rId5" Type="http://schemas.openxmlformats.org/officeDocument/2006/relationships/slide" Target="slide78.xml"/><Relationship Id="rId10" Type="http://schemas.openxmlformats.org/officeDocument/2006/relationships/hyperlink" Target="https://customers.microsoft.com/en-us/story/1494969092446533847-fronteo-professional-services-azure-en-japan" TargetMode="External"/><Relationship Id="rId4" Type="http://schemas.openxmlformats.org/officeDocument/2006/relationships/slide" Target="slide35.xml"/><Relationship Id="rId9" Type="http://schemas.openxmlformats.org/officeDocument/2006/relationships/hyperlink" Target="https://www.ft.com/content/baf68476-5b7e-4078-9b3e-ddfce710a6e2" TargetMode="External"/></Relationships>
</file>

<file path=ppt/slides/_rels/slide14.xml.rels><?xml version="1.0" encoding="UTF-8" standalone="yes"?>
<Relationships xmlns="http://schemas.openxmlformats.org/package/2006/relationships"><Relationship Id="rId3" Type="http://schemas.openxmlformats.org/officeDocument/2006/relationships/slide" Target="slide35.xml"/><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hyperlink" Target="https://customers.microsoft.com/en-us/story/1723797353687211986-icertis-professional-services-azure-openai" TargetMode="External"/><Relationship Id="rId4" Type="http://schemas.openxmlformats.org/officeDocument/2006/relationships/slide" Target="slide33.xml"/></Relationships>
</file>

<file path=ppt/slides/_rels/slide15.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hyperlink" Target="https://news.microsoft.com/en-ca/features/creating-internal-solutions-at-a-global-level-grupo-bimbo-adopts-ai-to-empower-its-workforce/"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hyperlink" Target="https://customers.microsoft.com/en-us/story/1642618423217607453-Manulife-John-Hancock-Insurance-Azure" TargetMode="External"/><Relationship Id="rId2" Type="http://schemas.openxmlformats.org/officeDocument/2006/relationships/notesSlide" Target="../notesSlides/notesSlide17.xml"/><Relationship Id="rId1" Type="http://schemas.openxmlformats.org/officeDocument/2006/relationships/slideLayout" Target="../slideLayouts/slideLayout22.xml"/><Relationship Id="rId6" Type="http://schemas.openxmlformats.org/officeDocument/2006/relationships/slide" Target="slide33.xml"/><Relationship Id="rId5" Type="http://schemas.openxmlformats.org/officeDocument/2006/relationships/hyperlink" Target="https://blogs.microsoft.com/blog/2023/08/22/microsoft-and-epic-expand-ai-collaboration-to-accelerate-generative-ais-impact-in-healthcare-addressing-the-industrys-most-pressing-needs/" TargetMode="External"/><Relationship Id="rId4" Type="http://schemas.openxmlformats.org/officeDocument/2006/relationships/hyperlink" Target="https://customers.microsoft.com/en-us/story/1704032763195644814-ergo-azure-insurance-en-greece"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customers.microsoft.com/en-us/story/1740058425924206437-telstra-telecommunications-azure-openai-service" TargetMode="External"/><Relationship Id="rId7" Type="http://schemas.openxmlformats.org/officeDocument/2006/relationships/slide" Target="slide37.xml"/><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slide" Target="slide33.xml"/><Relationship Id="rId5" Type="http://schemas.openxmlformats.org/officeDocument/2006/relationships/hyperlink" Target="https://customers.microsoft.com/en-us/story/1731060947842679292-akbank-azure-open-ai-service-banking-en-turkiye" TargetMode="External"/><Relationship Id="rId4" Type="http://schemas.openxmlformats.org/officeDocument/2006/relationships/hyperlink" Target="https://customers.microsoft.com/en-us/story/1724474574137515102-windstream-azure-open-ai-service-united-states" TargetMode="External"/></Relationships>
</file>

<file path=ppt/slides/_rels/slide19.xml.rels><?xml version="1.0" encoding="UTF-8" standalone="yes"?>
<Relationships xmlns="http://schemas.openxmlformats.org/package/2006/relationships"><Relationship Id="rId8" Type="http://schemas.openxmlformats.org/officeDocument/2006/relationships/slide" Target="slide37.xml"/><Relationship Id="rId3" Type="http://schemas.openxmlformats.org/officeDocument/2006/relationships/hyperlink" Target="https://customers.microsoft.com/en-us/story/1715820133841482699-ally-azure-banking-en-united-states" TargetMode="External"/><Relationship Id="rId7" Type="http://schemas.openxmlformats.org/officeDocument/2006/relationships/slide" Target="slide35.xml"/><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hyperlink" Target="https://azuremarketplace.microsoft.com/en-us/marketplace/apps/callminer1592491093842.callmineroffer1?tab=Overview" TargetMode="External"/><Relationship Id="rId5" Type="http://schemas.openxmlformats.org/officeDocument/2006/relationships/hyperlink" Target="https://customers.microsoft.com/en-us/story/1637511309136244127-att-telecommunications-azure-openai-service" TargetMode="External"/><Relationship Id="rId4" Type="http://schemas.openxmlformats.org/officeDocument/2006/relationships/hyperlink" Target="https://customers.microsoft.com/en-us/story/1724474574137515102-windstream-azure-open-ai-service-united-states"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49.svg"/></Relationships>
</file>

<file path=ppt/slides/_rels/slide21.xml.rels><?xml version="1.0" encoding="UTF-8" standalone="yes"?>
<Relationships xmlns="http://schemas.openxmlformats.org/package/2006/relationships"><Relationship Id="rId8" Type="http://schemas.openxmlformats.org/officeDocument/2006/relationships/hyperlink" Target="https://customers.microsoft.com/en-us/story/789698-progressive-insurance-cognitive-services-insurance" TargetMode="External"/><Relationship Id="rId3" Type="http://schemas.openxmlformats.org/officeDocument/2006/relationships/hyperlink" Target="https://www.yahoo.com/lifestyle/etsy-launches-gift-mode-ai-120019691.html?guccounter=1" TargetMode="External"/><Relationship Id="rId7" Type="http://schemas.openxmlformats.org/officeDocument/2006/relationships/hyperlink" Target="https://customers.microsoft.com/en-us/story/1650642611593738736-telefonica-media-telco-cognitive-services-azure" TargetMode="External"/><Relationship Id="rId2" Type="http://schemas.openxmlformats.org/officeDocument/2006/relationships/notesSlide" Target="../notesSlides/notesSlide21.xml"/><Relationship Id="rId1" Type="http://schemas.openxmlformats.org/officeDocument/2006/relationships/slideLayout" Target="../slideLayouts/slideLayout22.xml"/><Relationship Id="rId6" Type="http://schemas.openxmlformats.org/officeDocument/2006/relationships/hyperlink" Target="https://customers.microsoft.com/en-us/story/1675960750818717018-coles-azure-australia" TargetMode="External"/><Relationship Id="rId5" Type="http://schemas.openxmlformats.org/officeDocument/2006/relationships/hyperlink" Target="https://customers.microsoft.com/en-us/story/asos-retail-and-consumer-goods-azure" TargetMode="External"/><Relationship Id="rId10" Type="http://schemas.openxmlformats.org/officeDocument/2006/relationships/slide" Target="slide44.xml"/><Relationship Id="rId4" Type="http://schemas.openxmlformats.org/officeDocument/2006/relationships/hyperlink" Target="https://customers.microsoft.com/en-us/story/1574352454896056138-integrated-health-information-systems-national-government-azure-en-singapore" TargetMode="External"/><Relationship Id="rId9" Type="http://schemas.openxmlformats.org/officeDocument/2006/relationships/slide" Target="slide33.xml"/></Relationships>
</file>

<file path=ppt/slides/_rels/slide22.xml.rels><?xml version="1.0" encoding="UTF-8" standalone="yes"?>
<Relationships xmlns="http://schemas.openxmlformats.org/package/2006/relationships"><Relationship Id="rId8" Type="http://schemas.openxmlformats.org/officeDocument/2006/relationships/hyperlink" Target="https://customers.microsoft.com/en-us/story/1701849442025262105-westnetgroup-azure-retailers-en-greece" TargetMode="External"/><Relationship Id="rId3" Type="http://schemas.openxmlformats.org/officeDocument/2006/relationships/hyperlink" Target="https://www.carrefour.com/en/news/2023/carrefour-integrates-openai-technologies-and-launches-generative-ai-powered-shopping" TargetMode="External"/><Relationship Id="rId7" Type="http://schemas.openxmlformats.org/officeDocument/2006/relationships/hyperlink" Target="https://customers.microsoft.com/en-us/story/1501304071775762777-carmax-retailer-azure-openai-service" TargetMode="External"/><Relationship Id="rId2" Type="http://schemas.openxmlformats.org/officeDocument/2006/relationships/notesSlide" Target="../notesSlides/notesSlide22.xml"/><Relationship Id="rId1" Type="http://schemas.openxmlformats.org/officeDocument/2006/relationships/slideLayout" Target="../slideLayouts/slideLayout22.xml"/><Relationship Id="rId6" Type="http://schemas.openxmlformats.org/officeDocument/2006/relationships/hyperlink" Target="https://www.wired.com/sponsored/story/the-nbas-game-changing-approach-to-data/" TargetMode="External"/><Relationship Id="rId5" Type="http://schemas.openxmlformats.org/officeDocument/2006/relationships/hyperlink" Target="https://customers.microsoft.com/en-us/story/1777364400660400778-boyner-azure-retailers-en-turkiye" TargetMode="External"/><Relationship Id="rId4" Type="http://schemas.openxmlformats.org/officeDocument/2006/relationships/hyperlink" Target="https://customers.microsoft.com/en-us/story/1774095788906881160-orange-azure-openai-service-telecommunications-en-france" TargetMode="External"/><Relationship Id="rId9" Type="http://schemas.openxmlformats.org/officeDocument/2006/relationships/slide" Target="slide40.xml"/></Relationships>
</file>

<file path=ppt/slides/_rels/slide23.xml.rels><?xml version="1.0" encoding="UTF-8" standalone="yes"?>
<Relationships xmlns="http://schemas.openxmlformats.org/package/2006/relationships"><Relationship Id="rId3" Type="http://schemas.openxmlformats.org/officeDocument/2006/relationships/slide" Target="slide44.xml"/><Relationship Id="rId2" Type="http://schemas.openxmlformats.org/officeDocument/2006/relationships/notesSlide" Target="../notesSlides/notesSlide23.xml"/><Relationship Id="rId1" Type="http://schemas.openxmlformats.org/officeDocument/2006/relationships/slideLayout" Target="../slideLayouts/slideLayout22.xml"/><Relationship Id="rId6" Type="http://schemas.openxmlformats.org/officeDocument/2006/relationships/hyperlink" Target="https://customers.microsoft.com/en-us/story/1671318874758366663-self-help-community-services-nonprofit-azure-infra" TargetMode="External"/><Relationship Id="rId5" Type="http://schemas.openxmlformats.org/officeDocument/2006/relationships/hyperlink" Target="https://customers.microsoft.com/en-us/story/1724323316392013352-otocash-azure-manufacturing-en-turkiye" TargetMode="External"/><Relationship Id="rId4" Type="http://schemas.openxmlformats.org/officeDocument/2006/relationships/hyperlink" Target="https://customers.microsoft.com/en-us/story/1655233712862822640-yobi-azure-dynamics365-partner-professional-services-usa" TargetMode="External"/></Relationships>
</file>

<file path=ppt/slides/_rels/slide24.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24.xml"/><Relationship Id="rId1" Type="http://schemas.openxmlformats.org/officeDocument/2006/relationships/slideLayout" Target="../slideLayouts/slideLayout22.xml"/><Relationship Id="rId5" Type="http://schemas.openxmlformats.org/officeDocument/2006/relationships/slide" Target="slide33.xml"/><Relationship Id="rId4" Type="http://schemas.openxmlformats.org/officeDocument/2006/relationships/slide" Target="slide44.xml"/></Relationships>
</file>

<file path=ppt/slides/_rels/slide25.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slides/_rels/slide26.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6.xml"/><Relationship Id="rId1" Type="http://schemas.openxmlformats.org/officeDocument/2006/relationships/slideLayout" Target="../slideLayouts/slideLayout22.xml"/><Relationship Id="rId5" Type="http://schemas.openxmlformats.org/officeDocument/2006/relationships/hyperlink" Target="https://customers.microsoft.com/en-us/story/1637511309136244127-att-telecommunications-azure-openai-service" TargetMode="External"/><Relationship Id="rId4" Type="http://schemas.openxmlformats.org/officeDocument/2006/relationships/slide" Target="slide46.xml"/></Relationships>
</file>

<file path=ppt/slides/_rels/slide27.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7.xml"/><Relationship Id="rId1" Type="http://schemas.openxmlformats.org/officeDocument/2006/relationships/slideLayout" Target="../slideLayouts/slideLayout22.xml"/><Relationship Id="rId4" Type="http://schemas.openxmlformats.org/officeDocument/2006/relationships/hyperlink" Target="https://customers.microsoft.com/en-us/story/1637511309136244127-att-telecommunications-azure-openai-service" TargetMode="External"/></Relationships>
</file>

<file path=ppt/slides/_rels/slide28.xml.rels><?xml version="1.0" encoding="UTF-8" standalone="yes"?>
<Relationships xmlns="http://schemas.openxmlformats.org/package/2006/relationships"><Relationship Id="rId3" Type="http://schemas.openxmlformats.org/officeDocument/2006/relationships/slide" Target="slide42.xml"/><Relationship Id="rId2" Type="http://schemas.openxmlformats.org/officeDocument/2006/relationships/notesSlide" Target="../notesSlides/notesSlide28.xml"/><Relationship Id="rId1" Type="http://schemas.openxmlformats.org/officeDocument/2006/relationships/slideLayout" Target="../slideLayouts/slideLayout22.xml"/><Relationship Id="rId5" Type="http://schemas.openxmlformats.org/officeDocument/2006/relationships/hyperlink" Target="https://customers.microsoft.com/en-us/story/1637783244393505156-siemens-azure-machine-learning-en" TargetMode="External"/><Relationship Id="rId4" Type="http://schemas.openxmlformats.org/officeDocument/2006/relationships/hyperlink" Target="https://customers.microsoft.com/en-us/story/1657473630048251011-modernrequirements_professionalservices_azure"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8" Type="http://schemas.openxmlformats.org/officeDocument/2006/relationships/hyperlink" Target="https://customers.microsoft.com/en-us/story/858578-airbus-defense-and-intelligence-azure" TargetMode="External"/><Relationship Id="rId3" Type="http://schemas.openxmlformats.org/officeDocument/2006/relationships/slide" Target="slide33.xml"/><Relationship Id="rId7" Type="http://schemas.openxmlformats.org/officeDocument/2006/relationships/hyperlink" Target="https://customers.microsoft.com/en-us/story/1766879961346806976-alpitour-world-azure-open-ai-service-other-en-italy" TargetMode="External"/><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hyperlink" Target="https://customers.microsoft.com/en-us/story/1724474574137515102-windstream-azure-open-ai-service-united-states" TargetMode="External"/><Relationship Id="rId11" Type="http://schemas.openxmlformats.org/officeDocument/2006/relationships/hyperlink" Target="https://customers.microsoft.com/en-us/story/1685696409285197342-heineken-consumer-goods-azure-ai" TargetMode="External"/><Relationship Id="rId5" Type="http://schemas.openxmlformats.org/officeDocument/2006/relationships/hyperlink" Target="https://customers.microsoft.com/en-us/story/1770212707354189428-fraport-ag-microsoft-365-travel-and-transportation-en-germany" TargetMode="External"/><Relationship Id="rId10" Type="http://schemas.openxmlformats.org/officeDocument/2006/relationships/hyperlink" Target="https://customers.microsoft.com/en-us/story/1676387802275519024-arthurdlittle_professionalservices_azureAI" TargetMode="External"/><Relationship Id="rId4" Type="http://schemas.openxmlformats.org/officeDocument/2006/relationships/hyperlink" Target="https://customers.microsoft.com/en-us/story/1767395222127336377-swecogroup-azure-ai-services-professional-services-en-sweden" TargetMode="External"/><Relationship Id="rId9" Type="http://schemas.openxmlformats.org/officeDocument/2006/relationships/hyperlink" Target="https://customers.microsoft.com/en-US/story/1615006373510337084-moveworks-professional-services-azure-openai-service" TargetMode="External"/></Relationships>
</file>

<file path=ppt/slides/_rels/slide32.xml.rels><?xml version="1.0" encoding="UTF-8" standalone="yes"?>
<Relationships xmlns="http://schemas.openxmlformats.org/package/2006/relationships"><Relationship Id="rId3" Type="http://schemas.openxmlformats.org/officeDocument/2006/relationships/slide" Target="slide33.xml"/><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png"/><Relationship Id="rId18" Type="http://schemas.openxmlformats.org/officeDocument/2006/relationships/image" Target="../media/image70.svg"/><Relationship Id="rId3" Type="http://schemas.openxmlformats.org/officeDocument/2006/relationships/image" Target="../media/image56.png"/><Relationship Id="rId21" Type="http://schemas.openxmlformats.org/officeDocument/2006/relationships/image" Target="../media/image73.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69.png"/><Relationship Id="rId2" Type="http://schemas.openxmlformats.org/officeDocument/2006/relationships/notesSlide" Target="../notesSlides/notesSlide34.xml"/><Relationship Id="rId16" Type="http://schemas.openxmlformats.org/officeDocument/2006/relationships/hyperlink" Target="https://github.com/mcaps-microsoft/Build-your-own-AI-Assistant-Solution-Accelerator/?tab=readme-ov-file" TargetMode="External"/><Relationship Id="rId20" Type="http://schemas.openxmlformats.org/officeDocument/2006/relationships/image" Target="../media/image72.svg"/><Relationship Id="rId1" Type="http://schemas.openxmlformats.org/officeDocument/2006/relationships/slideLayout" Target="../slideLayouts/slideLayout22.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23" Type="http://schemas.openxmlformats.org/officeDocument/2006/relationships/hyperlink" Target="https://github.com/Azure/Vector-Search-AI-Assistant" TargetMode="External"/><Relationship Id="rId10" Type="http://schemas.openxmlformats.org/officeDocument/2006/relationships/image" Target="../media/image63.png"/><Relationship Id="rId19" Type="http://schemas.openxmlformats.org/officeDocument/2006/relationships/image" Target="../media/image71.png"/><Relationship Id="rId4" Type="http://schemas.openxmlformats.org/officeDocument/2006/relationships/image" Target="../media/image57.svg"/><Relationship Id="rId9" Type="http://schemas.openxmlformats.org/officeDocument/2006/relationships/image" Target="../media/image62.png"/><Relationship Id="rId14" Type="http://schemas.openxmlformats.org/officeDocument/2006/relationships/image" Target="../media/image67.svg"/><Relationship Id="rId22" Type="http://schemas.openxmlformats.org/officeDocument/2006/relationships/image" Target="../media/image74.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svg"/><Relationship Id="rId18" Type="http://schemas.openxmlformats.org/officeDocument/2006/relationships/image" Target="../media/image90.png"/><Relationship Id="rId26" Type="http://schemas.openxmlformats.org/officeDocument/2006/relationships/image" Target="../media/image71.png"/><Relationship Id="rId3" Type="http://schemas.openxmlformats.org/officeDocument/2006/relationships/image" Target="../media/image75.png"/><Relationship Id="rId21" Type="http://schemas.openxmlformats.org/officeDocument/2006/relationships/image" Target="../media/image93.sv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svg"/><Relationship Id="rId25" Type="http://schemas.openxmlformats.org/officeDocument/2006/relationships/image" Target="../media/image95.svg"/><Relationship Id="rId2" Type="http://schemas.openxmlformats.org/officeDocument/2006/relationships/notesSlide" Target="../notesSlides/notesSlide36.xml"/><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74.jpeg"/><Relationship Id="rId1" Type="http://schemas.openxmlformats.org/officeDocument/2006/relationships/slideLayout" Target="../slideLayouts/slideLayout22.xml"/><Relationship Id="rId6" Type="http://schemas.openxmlformats.org/officeDocument/2006/relationships/image" Target="../media/image78.png"/><Relationship Id="rId11" Type="http://schemas.openxmlformats.org/officeDocument/2006/relationships/image" Target="../media/image83.svg"/><Relationship Id="rId24" Type="http://schemas.openxmlformats.org/officeDocument/2006/relationships/image" Target="../media/image94.png"/><Relationship Id="rId5" Type="http://schemas.openxmlformats.org/officeDocument/2006/relationships/image" Target="../media/image77.svg"/><Relationship Id="rId15" Type="http://schemas.openxmlformats.org/officeDocument/2006/relationships/image" Target="../media/image87.png"/><Relationship Id="rId23" Type="http://schemas.openxmlformats.org/officeDocument/2006/relationships/image" Target="../media/image70.svg"/><Relationship Id="rId28" Type="http://schemas.openxmlformats.org/officeDocument/2006/relationships/image" Target="../media/image73.png"/><Relationship Id="rId10" Type="http://schemas.openxmlformats.org/officeDocument/2006/relationships/image" Target="../media/image82.png"/><Relationship Id="rId19" Type="http://schemas.openxmlformats.org/officeDocument/2006/relationships/image" Target="../media/image91.svg"/><Relationship Id="rId4" Type="http://schemas.openxmlformats.org/officeDocument/2006/relationships/image" Target="../media/image76.png"/><Relationship Id="rId9" Type="http://schemas.openxmlformats.org/officeDocument/2006/relationships/image" Target="../media/image81.emf"/><Relationship Id="rId14" Type="http://schemas.openxmlformats.org/officeDocument/2006/relationships/image" Target="../media/image86.png"/><Relationship Id="rId22" Type="http://schemas.openxmlformats.org/officeDocument/2006/relationships/image" Target="../media/image69.png"/><Relationship Id="rId27" Type="http://schemas.openxmlformats.org/officeDocument/2006/relationships/image" Target="../media/image72.sv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hyperlink" Target="https://learn.microsoft.com/en-us/azure/architecture/solution-ideas/articles/content-research"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97.png"/><Relationship Id="rId18" Type="http://schemas.openxmlformats.org/officeDocument/2006/relationships/image" Target="../media/image72.svg"/><Relationship Id="rId3" Type="http://schemas.openxmlformats.org/officeDocument/2006/relationships/image" Target="../media/image66.png"/><Relationship Id="rId7" Type="http://schemas.openxmlformats.org/officeDocument/2006/relationships/image" Target="../media/image60.png"/><Relationship Id="rId12" Type="http://schemas.openxmlformats.org/officeDocument/2006/relationships/image" Target="../media/image59.svg"/><Relationship Id="rId17" Type="http://schemas.openxmlformats.org/officeDocument/2006/relationships/image" Target="../media/image71.png"/><Relationship Id="rId2" Type="http://schemas.openxmlformats.org/officeDocument/2006/relationships/notesSlide" Target="../notesSlides/notesSlide39.xml"/><Relationship Id="rId16" Type="http://schemas.openxmlformats.org/officeDocument/2006/relationships/image" Target="../media/image70.svg"/><Relationship Id="rId20" Type="http://schemas.openxmlformats.org/officeDocument/2006/relationships/image" Target="../media/image74.jpeg"/><Relationship Id="rId1" Type="http://schemas.openxmlformats.org/officeDocument/2006/relationships/slideLayout" Target="../slideLayouts/slideLayout22.xml"/><Relationship Id="rId6" Type="http://schemas.openxmlformats.org/officeDocument/2006/relationships/image" Target="../media/image57.svg"/><Relationship Id="rId11" Type="http://schemas.openxmlformats.org/officeDocument/2006/relationships/image" Target="../media/image58.png"/><Relationship Id="rId5" Type="http://schemas.openxmlformats.org/officeDocument/2006/relationships/image" Target="../media/image56.png"/><Relationship Id="rId15" Type="http://schemas.openxmlformats.org/officeDocument/2006/relationships/image" Target="../media/image69.png"/><Relationship Id="rId10" Type="http://schemas.openxmlformats.org/officeDocument/2006/relationships/hyperlink" Target="https://github.com/microsoft/Customer-Service-Conversational-Insights-with-Azure-OpenAI-Services?tab=readme-ov-file" TargetMode="External"/><Relationship Id="rId19"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68.png"/><Relationship Id="rId14" Type="http://schemas.openxmlformats.org/officeDocument/2006/relationships/image" Target="../media/image98.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3.xml"/></Relationships>
</file>

<file path=ppt/slides/_rels/slide4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72.svg"/><Relationship Id="rId18" Type="http://schemas.openxmlformats.org/officeDocument/2006/relationships/image" Target="../media/image78.png"/><Relationship Id="rId3" Type="http://schemas.openxmlformats.org/officeDocument/2006/relationships/image" Target="../media/image99.png"/><Relationship Id="rId7" Type="http://schemas.openxmlformats.org/officeDocument/2006/relationships/image" Target="../media/image93.svg"/><Relationship Id="rId12" Type="http://schemas.openxmlformats.org/officeDocument/2006/relationships/image" Target="../media/image71.png"/><Relationship Id="rId17" Type="http://schemas.openxmlformats.org/officeDocument/2006/relationships/image" Target="../media/image95.svg"/><Relationship Id="rId2" Type="http://schemas.openxmlformats.org/officeDocument/2006/relationships/notesSlide" Target="../notesSlides/notesSlide41.xml"/><Relationship Id="rId16" Type="http://schemas.openxmlformats.org/officeDocument/2006/relationships/image" Target="../media/image94.png"/><Relationship Id="rId1" Type="http://schemas.openxmlformats.org/officeDocument/2006/relationships/slideLayout" Target="../slideLayouts/slideLayout22.xml"/><Relationship Id="rId6" Type="http://schemas.openxmlformats.org/officeDocument/2006/relationships/image" Target="../media/image92.png"/><Relationship Id="rId11" Type="http://schemas.openxmlformats.org/officeDocument/2006/relationships/image" Target="../media/image70.svg"/><Relationship Id="rId5" Type="http://schemas.openxmlformats.org/officeDocument/2006/relationships/image" Target="../media/image101.svg"/><Relationship Id="rId15" Type="http://schemas.openxmlformats.org/officeDocument/2006/relationships/image" Target="../media/image74.jpeg"/><Relationship Id="rId10" Type="http://schemas.openxmlformats.org/officeDocument/2006/relationships/image" Target="../media/image69.png"/><Relationship Id="rId4" Type="http://schemas.openxmlformats.org/officeDocument/2006/relationships/image" Target="../media/image100.png"/><Relationship Id="rId9" Type="http://schemas.openxmlformats.org/officeDocument/2006/relationships/image" Target="../media/image102.png"/><Relationship Id="rId14" Type="http://schemas.openxmlformats.org/officeDocument/2006/relationships/image" Target="../media/image73.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3.xml"/></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3.xml"/></Relationships>
</file>

<file path=ppt/slides/_rels/slide45.xml.rels><?xml version="1.0" encoding="UTF-8" standalone="yes"?>
<Relationships xmlns="http://schemas.openxmlformats.org/package/2006/relationships"><Relationship Id="rId8" Type="http://schemas.openxmlformats.org/officeDocument/2006/relationships/image" Target="../media/image109.svg"/><Relationship Id="rId13" Type="http://schemas.openxmlformats.org/officeDocument/2006/relationships/image" Target="../media/image72.svg"/><Relationship Id="rId18" Type="http://schemas.openxmlformats.org/officeDocument/2006/relationships/image" Target="../media/image117.png"/><Relationship Id="rId26" Type="http://schemas.openxmlformats.org/officeDocument/2006/relationships/image" Target="../media/image125.svg"/><Relationship Id="rId3" Type="http://schemas.openxmlformats.org/officeDocument/2006/relationships/image" Target="../media/image104.png"/><Relationship Id="rId21" Type="http://schemas.openxmlformats.org/officeDocument/2006/relationships/image" Target="../media/image120.png"/><Relationship Id="rId7" Type="http://schemas.openxmlformats.org/officeDocument/2006/relationships/image" Target="../media/image108.png"/><Relationship Id="rId12" Type="http://schemas.openxmlformats.org/officeDocument/2006/relationships/image" Target="../media/image71.png"/><Relationship Id="rId17" Type="http://schemas.openxmlformats.org/officeDocument/2006/relationships/image" Target="../media/image116.svg"/><Relationship Id="rId25" Type="http://schemas.openxmlformats.org/officeDocument/2006/relationships/image" Target="../media/image124.png"/><Relationship Id="rId2" Type="http://schemas.openxmlformats.org/officeDocument/2006/relationships/notesSlide" Target="../notesSlides/notesSlide45.xml"/><Relationship Id="rId16" Type="http://schemas.openxmlformats.org/officeDocument/2006/relationships/image" Target="../media/image115.png"/><Relationship Id="rId20" Type="http://schemas.openxmlformats.org/officeDocument/2006/relationships/image" Target="../media/image119.emf"/><Relationship Id="rId1" Type="http://schemas.openxmlformats.org/officeDocument/2006/relationships/slideLayout" Target="../slideLayouts/slideLayout93.xml"/><Relationship Id="rId6" Type="http://schemas.openxmlformats.org/officeDocument/2006/relationships/image" Target="../media/image107.svg"/><Relationship Id="rId11" Type="http://schemas.openxmlformats.org/officeDocument/2006/relationships/image" Target="../media/image112.svg"/><Relationship Id="rId24" Type="http://schemas.openxmlformats.org/officeDocument/2006/relationships/image" Target="../media/image123.svg"/><Relationship Id="rId5" Type="http://schemas.openxmlformats.org/officeDocument/2006/relationships/image" Target="../media/image106.png"/><Relationship Id="rId15" Type="http://schemas.openxmlformats.org/officeDocument/2006/relationships/image" Target="../media/image114.svg"/><Relationship Id="rId23" Type="http://schemas.openxmlformats.org/officeDocument/2006/relationships/image" Target="../media/image122.png"/><Relationship Id="rId10" Type="http://schemas.openxmlformats.org/officeDocument/2006/relationships/image" Target="../media/image111.png"/><Relationship Id="rId19" Type="http://schemas.openxmlformats.org/officeDocument/2006/relationships/image" Target="../media/image118.svg"/><Relationship Id="rId4" Type="http://schemas.openxmlformats.org/officeDocument/2006/relationships/image" Target="../media/image105.svg"/><Relationship Id="rId9" Type="http://schemas.openxmlformats.org/officeDocument/2006/relationships/image" Target="../media/image110.emf"/><Relationship Id="rId14" Type="http://schemas.openxmlformats.org/officeDocument/2006/relationships/image" Target="../media/image113.png"/><Relationship Id="rId22" Type="http://schemas.openxmlformats.org/officeDocument/2006/relationships/image" Target="../media/image121.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3.xml"/></Relationships>
</file>

<file path=ppt/slides/_rels/slide4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9.png"/><Relationship Id="rId18" Type="http://schemas.openxmlformats.org/officeDocument/2006/relationships/image" Target="../media/image74.jpeg"/><Relationship Id="rId3" Type="http://schemas.openxmlformats.org/officeDocument/2006/relationships/image" Target="../media/image97.png"/><Relationship Id="rId21" Type="http://schemas.openxmlformats.org/officeDocument/2006/relationships/hyperlink" Target="https://github.com/Azure/Vector-Search-AI-Assistant" TargetMode="External"/><Relationship Id="rId7" Type="http://schemas.openxmlformats.org/officeDocument/2006/relationships/image" Target="../media/image126.png"/><Relationship Id="rId12" Type="http://schemas.openxmlformats.org/officeDocument/2006/relationships/hyperlink" Target="https://github.com/Azure-Samples/chat-with-your-data-solution-accelerator?tab=readme-ov-file" TargetMode="External"/><Relationship Id="rId17" Type="http://schemas.openxmlformats.org/officeDocument/2006/relationships/image" Target="../media/image73.png"/><Relationship Id="rId2" Type="http://schemas.openxmlformats.org/officeDocument/2006/relationships/notesSlide" Target="../notesSlides/notesSlide47.xml"/><Relationship Id="rId16" Type="http://schemas.openxmlformats.org/officeDocument/2006/relationships/image" Target="../media/image72.svg"/><Relationship Id="rId20" Type="http://schemas.openxmlformats.org/officeDocument/2006/relationships/image" Target="../media/image95.svg"/><Relationship Id="rId1" Type="http://schemas.openxmlformats.org/officeDocument/2006/relationships/slideLayout" Target="../slideLayouts/slideLayout22.xml"/><Relationship Id="rId6" Type="http://schemas.openxmlformats.org/officeDocument/2006/relationships/image" Target="../media/image57.svg"/><Relationship Id="rId11" Type="http://schemas.openxmlformats.org/officeDocument/2006/relationships/image" Target="../media/image59.svg"/><Relationship Id="rId5" Type="http://schemas.openxmlformats.org/officeDocument/2006/relationships/image" Target="../media/image56.png"/><Relationship Id="rId15" Type="http://schemas.openxmlformats.org/officeDocument/2006/relationships/image" Target="../media/image71.png"/><Relationship Id="rId10" Type="http://schemas.openxmlformats.org/officeDocument/2006/relationships/image" Target="../media/image58.png"/><Relationship Id="rId19" Type="http://schemas.openxmlformats.org/officeDocument/2006/relationships/image" Target="../media/image94.png"/><Relationship Id="rId4" Type="http://schemas.openxmlformats.org/officeDocument/2006/relationships/image" Target="../media/image98.svg"/><Relationship Id="rId9" Type="http://schemas.openxmlformats.org/officeDocument/2006/relationships/image" Target="../media/image67.svg"/><Relationship Id="rId14" Type="http://schemas.openxmlformats.org/officeDocument/2006/relationships/image" Target="../media/image70.sv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svg"/><Relationship Id="rId18" Type="http://schemas.openxmlformats.org/officeDocument/2006/relationships/image" Target="../media/image137.png"/><Relationship Id="rId26" Type="http://schemas.openxmlformats.org/officeDocument/2006/relationships/image" Target="../media/image94.png"/><Relationship Id="rId3" Type="http://schemas.openxmlformats.org/officeDocument/2006/relationships/image" Target="../media/image127.png"/><Relationship Id="rId21" Type="http://schemas.openxmlformats.org/officeDocument/2006/relationships/image" Target="../media/image79.png"/><Relationship Id="rId7" Type="http://schemas.openxmlformats.org/officeDocument/2006/relationships/image" Target="../media/image86.png"/><Relationship Id="rId12" Type="http://schemas.openxmlformats.org/officeDocument/2006/relationships/image" Target="../media/image134.png"/><Relationship Id="rId17" Type="http://schemas.openxmlformats.org/officeDocument/2006/relationships/image" Target="../media/image81.emf"/><Relationship Id="rId25" Type="http://schemas.openxmlformats.org/officeDocument/2006/relationships/image" Target="../media/image140.emf"/><Relationship Id="rId2" Type="http://schemas.openxmlformats.org/officeDocument/2006/relationships/notesSlide" Target="../notesSlides/notesSlide48.xml"/><Relationship Id="rId16" Type="http://schemas.openxmlformats.org/officeDocument/2006/relationships/image" Target="../media/image136.png"/><Relationship Id="rId20" Type="http://schemas.openxmlformats.org/officeDocument/2006/relationships/image" Target="../media/image139.svg"/><Relationship Id="rId1" Type="http://schemas.openxmlformats.org/officeDocument/2006/relationships/slideLayout" Target="../slideLayouts/slideLayout22.xml"/><Relationship Id="rId6" Type="http://schemas.openxmlformats.org/officeDocument/2006/relationships/image" Target="../media/image78.png"/><Relationship Id="rId11" Type="http://schemas.openxmlformats.org/officeDocument/2006/relationships/image" Target="../media/image133.svg"/><Relationship Id="rId24" Type="http://schemas.openxmlformats.org/officeDocument/2006/relationships/image" Target="../media/image93.svg"/><Relationship Id="rId5" Type="http://schemas.openxmlformats.org/officeDocument/2006/relationships/image" Target="../media/image129.png"/><Relationship Id="rId15" Type="http://schemas.openxmlformats.org/officeDocument/2006/relationships/image" Target="../media/image89.svg"/><Relationship Id="rId23" Type="http://schemas.openxmlformats.org/officeDocument/2006/relationships/image" Target="../media/image92.png"/><Relationship Id="rId10" Type="http://schemas.openxmlformats.org/officeDocument/2006/relationships/image" Target="../media/image132.png"/><Relationship Id="rId19" Type="http://schemas.openxmlformats.org/officeDocument/2006/relationships/image" Target="../media/image138.png"/><Relationship Id="rId4" Type="http://schemas.openxmlformats.org/officeDocument/2006/relationships/image" Target="../media/image128.svg"/><Relationship Id="rId9" Type="http://schemas.openxmlformats.org/officeDocument/2006/relationships/image" Target="../media/image131.png"/><Relationship Id="rId14" Type="http://schemas.openxmlformats.org/officeDocument/2006/relationships/image" Target="../media/image88.png"/><Relationship Id="rId22" Type="http://schemas.openxmlformats.org/officeDocument/2006/relationships/image" Target="../media/image87.png"/><Relationship Id="rId27" Type="http://schemas.openxmlformats.org/officeDocument/2006/relationships/image" Target="../media/image95.svg"/></Relationships>
</file>

<file path=ppt/slides/_rels/slide5.xml.rels><?xml version="1.0" encoding="UTF-8" standalone="yes"?>
<Relationships xmlns="http://schemas.openxmlformats.org/package/2006/relationships"><Relationship Id="rId13" Type="http://schemas.openxmlformats.org/officeDocument/2006/relationships/hyperlink" Target="https://www.ft.com/content/baf68476-5b7e-4078-9b3e-ddfce710a6e2" TargetMode="External"/><Relationship Id="rId18" Type="http://schemas.openxmlformats.org/officeDocument/2006/relationships/hyperlink" Target="https://customers.microsoft.com/en-us/story/1642618423217607453-Manulife-John-Hancock-Insurance-Azure" TargetMode="External"/><Relationship Id="rId26" Type="http://schemas.openxmlformats.org/officeDocument/2006/relationships/hyperlink" Target="https://www.wired.com/sponsored/story/the-nbas-game-changing-approach-to-data/" TargetMode="External"/><Relationship Id="rId3" Type="http://schemas.openxmlformats.org/officeDocument/2006/relationships/hyperlink" Target="https://azure.microsoft.com/en-us/blog/mercedes-benz-enhances-drivers-experience-with-azure-openai-service/" TargetMode="External"/><Relationship Id="rId21" Type="http://schemas.openxmlformats.org/officeDocument/2006/relationships/hyperlink" Target="https://customers.microsoft.com/en-us/story/1574352454896056138-integrated-health-information-systems-national-government-azure-en-singapore" TargetMode="External"/><Relationship Id="rId34" Type="http://schemas.openxmlformats.org/officeDocument/2006/relationships/hyperlink" Target="https://customers.microsoft.com/en-us/story/1685696409285197342-heineken-consumer-goods-azure-ai" TargetMode="External"/><Relationship Id="rId7" Type="http://schemas.openxmlformats.org/officeDocument/2006/relationships/hyperlink" Target="https://customers.microsoft.com/en-us/story/1710544856389676066-coatsdigital-azure-manufacturing-en-united-states" TargetMode="External"/><Relationship Id="rId12" Type="http://schemas.openxmlformats.org/officeDocument/2006/relationships/hyperlink" Target="https://www.addleshawgoddard.com/en/news/2023/ag-announces-investment-suite-generative-ai-tools/" TargetMode="External"/><Relationship Id="rId17" Type="http://schemas.openxmlformats.org/officeDocument/2006/relationships/hyperlink" Target="https://customers.microsoft.com/en-us/story/1704032763195644814-ergo-azure-insurance-en-greece" TargetMode="External"/><Relationship Id="rId25" Type="http://schemas.openxmlformats.org/officeDocument/2006/relationships/hyperlink" Target="https://customers.microsoft.com/en-us/story/789698-progressive-insurance-cognitive-services-insurance" TargetMode="External"/><Relationship Id="rId33" Type="http://schemas.openxmlformats.org/officeDocument/2006/relationships/hyperlink" Target="https://customers.microsoft.com/en-us/story/1676387802275519024-arthurdlittle_professionalservices_azureAI" TargetMode="External"/><Relationship Id="rId2" Type="http://schemas.openxmlformats.org/officeDocument/2006/relationships/notesSlide" Target="../notesSlides/notesSlide5.xml"/><Relationship Id="rId16" Type="http://schemas.openxmlformats.org/officeDocument/2006/relationships/hyperlink" Target="https://customers.microsoft.com/en-us/story/1724474574137515102-windstream-azure-open-ai-service-united-states" TargetMode="External"/><Relationship Id="rId20" Type="http://schemas.openxmlformats.org/officeDocument/2006/relationships/hyperlink" Target="https://customers.microsoft.com/en-us/story/1715820133841482699-ally-azure-banking-en-united-states" TargetMode="External"/><Relationship Id="rId29" Type="http://schemas.openxmlformats.org/officeDocument/2006/relationships/hyperlink" Target="https://customers.microsoft.com/en-us/story/1637511309136244127-att-telecommunications-azure-openai-service" TargetMode="External"/><Relationship Id="rId1" Type="http://schemas.openxmlformats.org/officeDocument/2006/relationships/slideLayout" Target="../slideLayouts/slideLayout22.xml"/><Relationship Id="rId6" Type="http://schemas.openxmlformats.org/officeDocument/2006/relationships/hyperlink" Target="https://customers.microsoft.com/en-us/story/852362-rx-health-health-provider-azure" TargetMode="External"/><Relationship Id="rId11" Type="http://schemas.openxmlformats.org/officeDocument/2006/relationships/hyperlink" Target="https://www.linklaters.com/en/about-us/news-and-deals/news/2023/november/linklaters-rolls-out-laila-the-firms-upgraded-chatbot" TargetMode="External"/><Relationship Id="rId24" Type="http://schemas.openxmlformats.org/officeDocument/2006/relationships/hyperlink" Target="https://customers.microsoft.com/en-us/story/1650642611593738736-telefonica-media-telco-cognitive-services-azure" TargetMode="External"/><Relationship Id="rId32" Type="http://schemas.openxmlformats.org/officeDocument/2006/relationships/hyperlink" Target="https://customers.microsoft.com/en-US/story/1615006373510337084-moveworks-professional-services-azure-openai-service" TargetMode="External"/><Relationship Id="rId5" Type="http://schemas.openxmlformats.org/officeDocument/2006/relationships/hyperlink" Target="https://customers.microsoft.com/en-us/story/1700954751530838723-lucy-azure-united-states" TargetMode="External"/><Relationship Id="rId15" Type="http://schemas.openxmlformats.org/officeDocument/2006/relationships/hyperlink" Target="https://customers.microsoft.com/en-us/story/1494969092446533847-fronteo-professional-services-azure-en-japan" TargetMode="External"/><Relationship Id="rId23" Type="http://schemas.openxmlformats.org/officeDocument/2006/relationships/hyperlink" Target="https://customers.microsoft.com/en-us/story/1675960750818717018-coles-azure-australia" TargetMode="External"/><Relationship Id="rId28" Type="http://schemas.openxmlformats.org/officeDocument/2006/relationships/hyperlink" Target="https://customers.microsoft.com/en-us/story/1701849442025262105-westnetgroup-azure-retailers-en-greece" TargetMode="External"/><Relationship Id="rId10" Type="http://schemas.openxmlformats.org/officeDocument/2006/relationships/hyperlink" Target="https://customers.microsoft.com/en-us/story/1723743698890283553-troutman-relativity-professional-services-azure-openai" TargetMode="External"/><Relationship Id="rId19" Type="http://schemas.openxmlformats.org/officeDocument/2006/relationships/hyperlink" Target="https://customers.microsoft.com/en-us/story/1731060947842679292-akbank-azure-open-ai-service-banking-en-turkiye" TargetMode="External"/><Relationship Id="rId31" Type="http://schemas.openxmlformats.org/officeDocument/2006/relationships/hyperlink" Target="https://customers.microsoft.com/en-us/story/858578-airbus-defense-and-intelligence-azure" TargetMode="External"/><Relationship Id="rId4" Type="http://schemas.openxmlformats.org/officeDocument/2006/relationships/hyperlink" Target="https://customers.microsoft.com/en-us/story/1723808815413508250-tomtom-azure-netherlands" TargetMode="External"/><Relationship Id="rId9" Type="http://schemas.openxmlformats.org/officeDocument/2006/relationships/hyperlink" Target="https://techcommunity.microsoft.com/t5/ai-azure-ai-services-blog/gpt-4-turbo-with-vision-on-azure-openai-service/ba-p/3979933" TargetMode="External"/><Relationship Id="rId14" Type="http://schemas.openxmlformats.org/officeDocument/2006/relationships/hyperlink" Target="https://customers.microsoft.com/en-us/story/1708363975144162321-cliffordchance-professional-services-azure-en-united-kingdom" TargetMode="External"/><Relationship Id="rId22" Type="http://schemas.openxmlformats.org/officeDocument/2006/relationships/hyperlink" Target="https://customers.microsoft.com/en-us/story/asos-retail-and-consumer-goods-azure" TargetMode="External"/><Relationship Id="rId27" Type="http://schemas.openxmlformats.org/officeDocument/2006/relationships/hyperlink" Target="https://customers.microsoft.com/en-us/story/1501304071775762777-carmax-retailer-azure-openai-service" TargetMode="External"/><Relationship Id="rId30" Type="http://schemas.openxmlformats.org/officeDocument/2006/relationships/hyperlink" Target="https://customers.microsoft.com/en-us/story/1637783244393505156-siemens-azure-machine-learning-en" TargetMode="External"/><Relationship Id="rId8" Type="http://schemas.openxmlformats.org/officeDocument/2006/relationships/hyperlink" Target="https://www.prnewswire.com/news-releases/dominos-and-microsoft-cook-up-ai-driven-innovation-alliance-for-smarter-pizza-orders-and-seamless-operations-301945321.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0.xml"/><Relationship Id="rId1" Type="http://schemas.openxmlformats.org/officeDocument/2006/relationships/slideLayout" Target="../slideLayouts/slideLayout22.xml"/><Relationship Id="rId4" Type="http://schemas.openxmlformats.org/officeDocument/2006/relationships/hyperlink" Target="https://learn.microsoft.com/en-us/azure/architecture/ai-ml/idea/retail-assistant-or-vacation-planner-with-visual-capabilitie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1.xml"/><Relationship Id="rId1" Type="http://schemas.openxmlformats.org/officeDocument/2006/relationships/slideLayout" Target="../slideLayouts/slideLayout22.xml"/><Relationship Id="rId4" Type="http://schemas.openxmlformats.org/officeDocument/2006/relationships/hyperlink" Target="https://learn.microsoft.com/en-us/azure/architecture/ai-ml/openai/guide/language-model-pipelines"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2.xml"/><Relationship Id="rId1" Type="http://schemas.openxmlformats.org/officeDocument/2006/relationships/slideLayout" Target="../slideLayouts/slideLayout22.xml"/><Relationship Id="rId4" Type="http://schemas.openxmlformats.org/officeDocument/2006/relationships/hyperlink" Target="https://learn.microsoft.com/en-us/azure/architecture/example-scenario/apps/ecommerce-search"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3.xml"/><Relationship Id="rId1" Type="http://schemas.openxmlformats.org/officeDocument/2006/relationships/slideLayout" Target="../slideLayouts/slideLayout22.xml"/><Relationship Id="rId4" Type="http://schemas.openxmlformats.org/officeDocument/2006/relationships/hyperlink" Target="https://learn.microsoft.com/en-us/azure/architecture/ai-ml/architecture/automate-document-processing-azure-form-recognizer"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4.xml"/><Relationship Id="rId1" Type="http://schemas.openxmlformats.org/officeDocument/2006/relationships/slideLayout" Target="../slideLayouts/slideLayout22.xml"/><Relationship Id="rId4" Type="http://schemas.openxmlformats.org/officeDocument/2006/relationships/hyperlink" Target="https://learn.microsoft.com/en-us/azure/architecture/ai-ml/architecture/automate-document-classification-durable-functions" TargetMode="External"/></Relationships>
</file>

<file path=ppt/slides/_rels/slide5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5.xml"/><Relationship Id="rId1" Type="http://schemas.openxmlformats.org/officeDocument/2006/relationships/slideLayout" Target="../slideLayouts/slideLayout22.xml"/><Relationship Id="rId6" Type="http://schemas.openxmlformats.org/officeDocument/2006/relationships/hyperlink" Target="https://learn.microsoft.com/en-us/azure/architecture/ai-ml/openai/idea/search-and-query-using-openai-service" TargetMode="External"/><Relationship Id="rId5" Type="http://schemas.openxmlformats.org/officeDocument/2006/relationships/image" Target="../media/image149.png"/><Relationship Id="rId4" Type="http://schemas.openxmlformats.org/officeDocument/2006/relationships/image" Target="../media/image148.png"/></Relationships>
</file>

<file path=ppt/slides/_rels/slide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6.xml"/><Relationship Id="rId1" Type="http://schemas.openxmlformats.org/officeDocument/2006/relationships/slideLayout" Target="../slideLayouts/slideLayout22.xml"/><Relationship Id="rId4" Type="http://schemas.openxmlformats.org/officeDocument/2006/relationships/hyperlink" Target="https://learn.microsoft.com/en-us/azure/architecture/ai-ml/idea/customer-feedback-and-analytics"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7.xml"/><Relationship Id="rId1" Type="http://schemas.openxmlformats.org/officeDocument/2006/relationships/slideLayout" Target="../slideLayouts/slideLayout22.xml"/><Relationship Id="rId4" Type="http://schemas.openxmlformats.org/officeDocument/2006/relationships/hyperlink" Target="https://learn.microsoft.com/en-us/azure/architecture/example-scenario/ai/news-feed-ingestion-and-near-real-time-analysis"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58.xml"/><Relationship Id="rId1" Type="http://schemas.openxmlformats.org/officeDocument/2006/relationships/slideLayout" Target="../slideLayouts/slideLayout22.xml"/><Relationship Id="rId4" Type="http://schemas.openxmlformats.org/officeDocument/2006/relationships/hyperlink" Target="https://learn.microsoft.com/en-us/azure/architecture/ai-ml/openai/architecture/call-center-openai-analytics"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59.xml"/><Relationship Id="rId1" Type="http://schemas.openxmlformats.org/officeDocument/2006/relationships/slideLayout" Target="../slideLayouts/slideLayout22.xml"/><Relationship Id="rId5" Type="http://schemas.openxmlformats.org/officeDocument/2006/relationships/hyperlink" Target="https://learn.microsoft.com/en-us/azure/architecture/example-scenario/healthcare/analyze-recordings-text-analytics-azure-openai" TargetMode="External"/><Relationship Id="rId4" Type="http://schemas.openxmlformats.org/officeDocument/2006/relationships/image" Target="../media/image154.png"/></Relationships>
</file>

<file path=ppt/slides/_rels/slide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60.xml"/><Relationship Id="rId1" Type="http://schemas.openxmlformats.org/officeDocument/2006/relationships/slideLayout" Target="../slideLayouts/slideLayout22.xml"/><Relationship Id="rId5" Type="http://schemas.openxmlformats.org/officeDocument/2006/relationships/hyperlink" Target="https://learn.microsoft.com/en-us/azure/architecture/ai-ml/architecture/speech-to-text-transcription-analytics" TargetMode="External"/><Relationship Id="rId4" Type="http://schemas.openxmlformats.org/officeDocument/2006/relationships/image" Target="../media/image156.png"/></Relationships>
</file>

<file path=ppt/slides/_rels/slide6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18" Type="http://schemas.openxmlformats.org/officeDocument/2006/relationships/image" Target="../media/image95.svg"/><Relationship Id="rId3" Type="http://schemas.openxmlformats.org/officeDocument/2006/relationships/image" Target="../media/image157.png"/><Relationship Id="rId7" Type="http://schemas.openxmlformats.org/officeDocument/2006/relationships/image" Target="../media/image86.png"/><Relationship Id="rId12" Type="http://schemas.openxmlformats.org/officeDocument/2006/relationships/image" Target="../media/image137.png"/><Relationship Id="rId17" Type="http://schemas.openxmlformats.org/officeDocument/2006/relationships/image" Target="../media/image94.png"/><Relationship Id="rId2" Type="http://schemas.openxmlformats.org/officeDocument/2006/relationships/notesSlide" Target="../notesSlides/notesSlide61.xml"/><Relationship Id="rId16" Type="http://schemas.openxmlformats.org/officeDocument/2006/relationships/image" Target="../media/image161.svg"/><Relationship Id="rId1" Type="http://schemas.openxmlformats.org/officeDocument/2006/relationships/slideLayout" Target="../slideLayouts/slideLayout22.xml"/><Relationship Id="rId6" Type="http://schemas.openxmlformats.org/officeDocument/2006/relationships/image" Target="../media/image78.png"/><Relationship Id="rId11" Type="http://schemas.openxmlformats.org/officeDocument/2006/relationships/image" Target="../media/image159.svg"/><Relationship Id="rId5" Type="http://schemas.openxmlformats.org/officeDocument/2006/relationships/image" Target="../media/image85.svg"/><Relationship Id="rId15" Type="http://schemas.openxmlformats.org/officeDocument/2006/relationships/image" Target="../media/image160.png"/><Relationship Id="rId10" Type="http://schemas.openxmlformats.org/officeDocument/2006/relationships/image" Target="../media/image158.png"/><Relationship Id="rId4" Type="http://schemas.openxmlformats.org/officeDocument/2006/relationships/image" Target="../media/image84.png"/><Relationship Id="rId9" Type="http://schemas.openxmlformats.org/officeDocument/2006/relationships/image" Target="../media/image79.png"/><Relationship Id="rId14" Type="http://schemas.openxmlformats.org/officeDocument/2006/relationships/image" Target="../media/image93.svg"/></Relationships>
</file>

<file path=ppt/slides/_rels/slide6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2.xml"/><Relationship Id="rId1" Type="http://schemas.openxmlformats.org/officeDocument/2006/relationships/slideLayout" Target="../slideLayouts/slideLayout22.xml"/><Relationship Id="rId4" Type="http://schemas.openxmlformats.org/officeDocument/2006/relationships/hyperlink" Target="https://learn.microsoft.com/en-us/azure/architecture/ai-ml/idea/personalized-offer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3.xml"/><Relationship Id="rId1" Type="http://schemas.openxmlformats.org/officeDocument/2006/relationships/slideLayout" Target="../slideLayouts/slideLayout22.xml"/><Relationship Id="rId4" Type="http://schemas.openxmlformats.org/officeDocument/2006/relationships/hyperlink" Target="https://learn.microsoft.com/en-us/azure/architecture/ai-ml/architecture/real-time-recommendation"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64.xml"/><Relationship Id="rId1" Type="http://schemas.openxmlformats.org/officeDocument/2006/relationships/slideLayout" Target="../slideLayouts/slideLayout68.xml"/><Relationship Id="rId5" Type="http://schemas.openxmlformats.org/officeDocument/2006/relationships/hyperlink" Target="https://customers.microsoft.com/en-US/story/1540735146173684481-hr-block-professional-services-azure-form-recognizer" TargetMode="External"/><Relationship Id="rId4" Type="http://schemas.openxmlformats.org/officeDocument/2006/relationships/image" Target="../media/image165.jpeg"/></Relationships>
</file>

<file path=ppt/slides/_rels/slide6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65.xml"/><Relationship Id="rId1" Type="http://schemas.openxmlformats.org/officeDocument/2006/relationships/slideLayout" Target="../slideLayouts/slideLayout68.xml"/><Relationship Id="rId5" Type="http://schemas.openxmlformats.org/officeDocument/2006/relationships/hyperlink" Target="https://customers.microsoft.com/en-us/story/1708363975144162321-cliffordchance-professional-services-azure-en-united-kingdom" TargetMode="External"/><Relationship Id="rId4" Type="http://schemas.openxmlformats.org/officeDocument/2006/relationships/image" Target="../media/image167.png"/></Relationships>
</file>

<file path=ppt/slides/_rels/slide67.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notesSlide" Target="../notesSlides/notesSlide66.xml"/><Relationship Id="rId1" Type="http://schemas.openxmlformats.org/officeDocument/2006/relationships/slideLayout" Target="../slideLayouts/slideLayout68.xml"/><Relationship Id="rId5" Type="http://schemas.openxmlformats.org/officeDocument/2006/relationships/image" Target="../media/image169.png"/><Relationship Id="rId4" Type="http://schemas.openxmlformats.org/officeDocument/2006/relationships/hyperlink" Target="https://customers.microsoft.com/en-us/story/1633492927843310178-cipio-professional-services-azure-openai-service"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67.xml"/><Relationship Id="rId1" Type="http://schemas.openxmlformats.org/officeDocument/2006/relationships/slideLayout" Target="../slideLayouts/slideLayout68.xml"/><Relationship Id="rId5" Type="http://schemas.openxmlformats.org/officeDocument/2006/relationships/hyperlink" Target="https://customers.microsoft.com/en-us/story/1657473630048251011-modernrequirements_professionalservices_azure" TargetMode="External"/><Relationship Id="rId4" Type="http://schemas.openxmlformats.org/officeDocument/2006/relationships/image" Target="../media/image171.png"/></Relationships>
</file>

<file path=ppt/slides/_rels/slide6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8.xml"/><Relationship Id="rId1" Type="http://schemas.openxmlformats.org/officeDocument/2006/relationships/slideLayout" Target="../slideLayouts/slideLayout68.xml"/><Relationship Id="rId5" Type="http://schemas.openxmlformats.org/officeDocument/2006/relationships/image" Target="../media/image173.png"/><Relationship Id="rId4" Type="http://schemas.openxmlformats.org/officeDocument/2006/relationships/hyperlink" Target="https://cognitionai.visualstudio.com/CxE_AOAI_Tracker/_queries/query/091b5b4c-4672-47e0-8b63-62a69880763f/"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customers.microsoft.com/en-us/story/1710544856389676066-coatsdigital-azure-manufacturing-en-united-states" TargetMode="External"/><Relationship Id="rId3" Type="http://schemas.openxmlformats.org/officeDocument/2006/relationships/hyperlink" Target="https://customers.microsoft.com/en-us/story/1723808815413508250-tomtom-azure-netherlands" TargetMode="External"/><Relationship Id="rId7" Type="http://schemas.openxmlformats.org/officeDocument/2006/relationships/hyperlink" Target="https://customers.microsoft.com/en-us/story/852362-rx-health-health-provider-azure" TargetMode="External"/><Relationship Id="rId2" Type="http://schemas.openxmlformats.org/officeDocument/2006/relationships/notesSlide" Target="../notesSlides/notesSlide7.xml"/><Relationship Id="rId1" Type="http://schemas.openxmlformats.org/officeDocument/2006/relationships/slideLayout" Target="../slideLayouts/slideLayout22.xml"/><Relationship Id="rId6" Type="http://schemas.openxmlformats.org/officeDocument/2006/relationships/hyperlink" Target="https://azure.microsoft.com/en-us/blog/mercedes-benz-enhances-drivers-experience-with-azure-openai-service/" TargetMode="External"/><Relationship Id="rId5" Type="http://schemas.openxmlformats.org/officeDocument/2006/relationships/hyperlink" Target="https://customers.microsoft.com/en-us/story/1770257935124122569-sapiens-azure-banking-and-capital-markets-en-israel" TargetMode="External"/><Relationship Id="rId4" Type="http://schemas.openxmlformats.org/officeDocument/2006/relationships/hyperlink" Target="https://customers.microsoft.com/en-us/story/1769469533256482338-unity-technologies-azure-open-ai-service-gaming-en-united-states" TargetMode="External"/><Relationship Id="rId9" Type="http://schemas.openxmlformats.org/officeDocument/2006/relationships/slide" Target="slide33.xml"/></Relationships>
</file>

<file path=ppt/slides/_rels/slide7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69.xml"/><Relationship Id="rId1" Type="http://schemas.openxmlformats.org/officeDocument/2006/relationships/slideLayout" Target="../slideLayouts/slideLayout68.xml"/><Relationship Id="rId5" Type="http://schemas.openxmlformats.org/officeDocument/2006/relationships/hyperlink" Target="https://customers.microsoft.com/en-us/story/1656442281606099981-supreme-court-of-justice-of-the-nation-national-government-microsoft-azure" TargetMode="External"/><Relationship Id="rId4" Type="http://schemas.openxmlformats.org/officeDocument/2006/relationships/image" Target="../media/image175.png"/></Relationships>
</file>

<file path=ppt/slides/_rels/slide71.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70.xml"/><Relationship Id="rId1" Type="http://schemas.openxmlformats.org/officeDocument/2006/relationships/slideLayout" Target="../slideLayouts/slideLayout68.xml"/><Relationship Id="rId5" Type="http://schemas.openxmlformats.org/officeDocument/2006/relationships/hyperlink" Target="https://customers.microsoft.com/en-us/story/1501304071775762777-carmax-retailer-azure-openai-service" TargetMode="External"/><Relationship Id="rId4" Type="http://schemas.openxmlformats.org/officeDocument/2006/relationships/image" Target="../media/image177.png"/></Relationships>
</file>

<file path=ppt/slides/_rels/slide7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1.xml"/><Relationship Id="rId1" Type="http://schemas.openxmlformats.org/officeDocument/2006/relationships/slideLayout" Target="../slideLayouts/slideLayout68.xml"/><Relationship Id="rId5" Type="http://schemas.openxmlformats.org/officeDocument/2006/relationships/hyperlink" Target="https://customers.microsoft.com/en-us/story/1701699654934326459-providence-azure-openai-service-united-states" TargetMode="External"/><Relationship Id="rId4" Type="http://schemas.openxmlformats.org/officeDocument/2006/relationships/image" Target="../media/image179.png"/></Relationships>
</file>

<file path=ppt/slides/_rels/slide7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72.xml"/><Relationship Id="rId1" Type="http://schemas.openxmlformats.org/officeDocument/2006/relationships/slideLayout" Target="../slideLayouts/slideLayout68.xml"/><Relationship Id="rId5" Type="http://schemas.openxmlformats.org/officeDocument/2006/relationships/hyperlink" Target="https://customers.microsoft.com/en-us/story/1710544856389676066-coatsdigital-azure-manufacturing-en-united-states" TargetMode="External"/><Relationship Id="rId4" Type="http://schemas.openxmlformats.org/officeDocument/2006/relationships/image" Target="../media/image181.jpeg"/></Relationships>
</file>

<file path=ppt/slides/_rels/slide7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3.xml"/><Relationship Id="rId1" Type="http://schemas.openxmlformats.org/officeDocument/2006/relationships/slideLayout" Target="../slideLayouts/slideLayout68.xml"/><Relationship Id="rId5" Type="http://schemas.openxmlformats.org/officeDocument/2006/relationships/hyperlink" Target="https://customers.microsoft.com/en-us/story/1653848287801805901-commerce-ai-partner-professional-services-azure-openai-service" TargetMode="External"/><Relationship Id="rId4" Type="http://schemas.openxmlformats.org/officeDocument/2006/relationships/image" Target="../media/image183.png"/></Relationships>
</file>

<file path=ppt/slides/_rels/slide75.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74.xml"/><Relationship Id="rId1" Type="http://schemas.openxmlformats.org/officeDocument/2006/relationships/slideLayout" Target="../slideLayouts/slideLayout68.xml"/><Relationship Id="rId5" Type="http://schemas.openxmlformats.org/officeDocument/2006/relationships/image" Target="../media/image185.png"/><Relationship Id="rId4" Type="http://schemas.openxmlformats.org/officeDocument/2006/relationships/hyperlink" Target="https://customers.microsoft.com/en-us/story/1700954751530838723-lucy-azure-united-states"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75.xml"/><Relationship Id="rId1" Type="http://schemas.openxmlformats.org/officeDocument/2006/relationships/slideLayout" Target="../slideLayouts/slideLayout68.xml"/><Relationship Id="rId5" Type="http://schemas.openxmlformats.org/officeDocument/2006/relationships/hyperlink" Target="https://customers.microsoft.com/en-us/story/1615006373510337084-moveworks-professional-services-azure-openai-service" TargetMode="External"/><Relationship Id="rId4" Type="http://schemas.openxmlformats.org/officeDocument/2006/relationships/image" Target="../media/image187.png"/></Relationships>
</file>

<file path=ppt/slides/_rels/slide77.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76.xml"/><Relationship Id="rId1" Type="http://schemas.openxmlformats.org/officeDocument/2006/relationships/slideLayout" Target="../slideLayouts/slideLayout68.xml"/><Relationship Id="rId5" Type="http://schemas.openxmlformats.org/officeDocument/2006/relationships/hyperlink" Target="https://startups.microsoft.com/blog/perplexity-ai-powers-its-answer-engine-with-azure-openai-service/" TargetMode="External"/><Relationship Id="rId4" Type="http://schemas.openxmlformats.org/officeDocument/2006/relationships/image" Target="../media/image189.png"/></Relationships>
</file>

<file path=ppt/slides/_rels/slide7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77.xml"/><Relationship Id="rId1" Type="http://schemas.openxmlformats.org/officeDocument/2006/relationships/slideLayout" Target="../slideLayouts/slideLayout68.xml"/><Relationship Id="rId5" Type="http://schemas.openxmlformats.org/officeDocument/2006/relationships/hyperlink" Target="https://consumergoods.com/coca-cola-signs-early-partner-openais-chatgpt-dall-e-generative-ai" TargetMode="External"/><Relationship Id="rId4" Type="http://schemas.openxmlformats.org/officeDocument/2006/relationships/image" Target="../media/image191.jpeg"/></Relationships>
</file>

<file path=ppt/slides/_rels/slide7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78.xml"/><Relationship Id="rId1" Type="http://schemas.openxmlformats.org/officeDocument/2006/relationships/slideLayout" Target="../slideLayouts/slideLayout68.xml"/><Relationship Id="rId6" Type="http://schemas.openxmlformats.org/officeDocument/2006/relationships/hyperlink" Target="https://customers.microsoft.com/en-us/story/845584-the-heico-companies-manufacturing-dynamics-365" TargetMode="External"/><Relationship Id="rId5" Type="http://schemas.openxmlformats.org/officeDocument/2006/relationships/hyperlink" Target="https://customers.microsoft.com/en-us/story/1655233712862822640-yobi-azure-dynamics365-partner-professional-services-usa" TargetMode="External"/><Relationship Id="rId4" Type="http://schemas.openxmlformats.org/officeDocument/2006/relationships/image" Target="../media/image193.png"/></Relationships>
</file>

<file path=ppt/slides/_rels/slide8.xml.rels><?xml version="1.0" encoding="UTF-8" standalone="yes"?>
<Relationships xmlns="http://schemas.openxmlformats.org/package/2006/relationships"><Relationship Id="rId8" Type="http://schemas.openxmlformats.org/officeDocument/2006/relationships/hyperlink" Target="https://customers.microsoft.com/en-us/story/1718754058912416070-astronomer-microsoft-azure-united-states" TargetMode="External"/><Relationship Id="rId13" Type="http://schemas.openxmlformats.org/officeDocument/2006/relationships/slide" Target="slide35.xml"/><Relationship Id="rId3" Type="http://schemas.openxmlformats.org/officeDocument/2006/relationships/slide" Target="slide65.xml"/><Relationship Id="rId7" Type="http://schemas.openxmlformats.org/officeDocument/2006/relationships/hyperlink" Target="https://customers.microsoft.com/en-us/story/1723797353687211986-icertis-professional-services-azure-openai" TargetMode="External"/><Relationship Id="rId12" Type="http://schemas.openxmlformats.org/officeDocument/2006/relationships/hyperlink" Target="https://customers.microsoft.com/en-US/story/1647646542947823380-aprimo-professional-services-azure-openai-service" TargetMode="External"/><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hyperlink" Target="https://customers.microsoft.com/en-us/story/1693712644049090392-kry-azure-open-ai-service-sweden" TargetMode="External"/><Relationship Id="rId11" Type="http://schemas.openxmlformats.org/officeDocument/2006/relationships/hyperlink" Target="https://customers.microsoft.com/en-US/story/1629943996414131596-manulife-insurance-azure-kubernetes-service" TargetMode="External"/><Relationship Id="rId5" Type="http://schemas.openxmlformats.org/officeDocument/2006/relationships/hyperlink" Target="https://customers.microsoft.com/en-us/story/1673383839776405740-agmc-automotive-azure-en-united-arab-emirates" TargetMode="External"/><Relationship Id="rId10" Type="http://schemas.openxmlformats.org/officeDocument/2006/relationships/hyperlink" Target="https://customers.microsoft.com/en-US/story/1620830893779583117-thread-professional-services-azure-openai-service" TargetMode="External"/><Relationship Id="rId4" Type="http://schemas.openxmlformats.org/officeDocument/2006/relationships/hyperlink" Target="https://customers.microsoft.com/en-us/story/1694075707271301702-intapp-professional-services-azure" TargetMode="External"/><Relationship Id="rId9" Type="http://schemas.openxmlformats.org/officeDocument/2006/relationships/hyperlink" Target="https://customers.microsoft.com/en-US/story/1607565448540657318-kpmg-professional-services-azure-openai-service" TargetMode="External"/></Relationships>
</file>

<file path=ppt/slides/_rels/slide8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9.xml"/><Relationship Id="rId1" Type="http://schemas.openxmlformats.org/officeDocument/2006/relationships/slideLayout" Target="../slideLayouts/slideLayout68.xml"/><Relationship Id="rId5" Type="http://schemas.openxmlformats.org/officeDocument/2006/relationships/hyperlink" Target="https://customers.microsoft.com/en-us/story/1653127518144887835-symphonyai-partner-professional-services-azure" TargetMode="External"/><Relationship Id="rId4" Type="http://schemas.openxmlformats.org/officeDocument/2006/relationships/image" Target="../media/image195.png"/></Relationships>
</file>

<file path=ppt/slides/_rels/slide8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0.xml"/><Relationship Id="rId1" Type="http://schemas.openxmlformats.org/officeDocument/2006/relationships/slideLayout" Target="../slideLayouts/slideLayout68.xml"/><Relationship Id="rId6" Type="http://schemas.openxmlformats.org/officeDocument/2006/relationships/image" Target="../media/image198.png"/><Relationship Id="rId5" Type="http://schemas.openxmlformats.org/officeDocument/2006/relationships/hyperlink" Target="https://edscoop.com/coursera-ai-powered-online-learning-coach/" TargetMode="External"/><Relationship Id="rId4" Type="http://schemas.openxmlformats.org/officeDocument/2006/relationships/image" Target="../media/image197.svg"/></Relationships>
</file>

<file path=ppt/slides/_rels/slide8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81.xml"/><Relationship Id="rId1" Type="http://schemas.openxmlformats.org/officeDocument/2006/relationships/slideLayout" Target="../slideLayouts/slideLayout68.xml"/><Relationship Id="rId5" Type="http://schemas.openxmlformats.org/officeDocument/2006/relationships/image" Target="../media/image200.png"/><Relationship Id="rId4" Type="http://schemas.openxmlformats.org/officeDocument/2006/relationships/hyperlink" Target="https://www.yahoo.com/lifestyle/etsy-launches-gift-mode-ai-120019691.html"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82.xml"/><Relationship Id="rId1" Type="http://schemas.openxmlformats.org/officeDocument/2006/relationships/slideLayout" Target="../slideLayouts/slideLayout68.xml"/><Relationship Id="rId5" Type="http://schemas.openxmlformats.org/officeDocument/2006/relationships/hyperlink" Target="https://customers.microsoft.com/en-us/story/1637511309136244127-att-telecommunications-azure-openai-service" TargetMode="External"/><Relationship Id="rId4" Type="http://schemas.openxmlformats.org/officeDocument/2006/relationships/image" Target="../media/image202.png"/></Relationships>
</file>

<file path=ppt/slides/_rels/slide84.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5.jpeg"/><Relationship Id="rId2" Type="http://schemas.openxmlformats.org/officeDocument/2006/relationships/notesSlide" Target="../notesSlides/notesSlide83.xml"/><Relationship Id="rId1" Type="http://schemas.openxmlformats.org/officeDocument/2006/relationships/slideLayout" Target="../slideLayouts/slideLayout51.xml"/><Relationship Id="rId6" Type="http://schemas.openxmlformats.org/officeDocument/2006/relationships/image" Target="../media/image204.png"/><Relationship Id="rId5" Type="http://schemas.openxmlformats.org/officeDocument/2006/relationships/hyperlink" Target="https://www.carrefour.com/en/news/2023/carrefour-integrates-openai-technologies-and-launches-generative-ai-powered-shopping" TargetMode="Externa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hyperlink" Target="https://customers.microsoft.com/en-us/story/1642942168798077445-lemonde-media-entertainment-azure-en-france" TargetMode="External"/><Relationship Id="rId2" Type="http://schemas.openxmlformats.org/officeDocument/2006/relationships/notesSlide" Target="../notesSlides/notesSlide9.xml"/><Relationship Id="rId1" Type="http://schemas.openxmlformats.org/officeDocument/2006/relationships/slideLayout" Target="../slideLayouts/slideLayout22.xml"/><Relationship Id="rId6" Type="http://schemas.openxmlformats.org/officeDocument/2006/relationships/hyperlink" Target="https://customers.microsoft.com/en-us/story/1657407824531643938-deepbrain-ai-azure-unitedstates" TargetMode="External"/><Relationship Id="rId5" Type="http://schemas.openxmlformats.org/officeDocument/2006/relationships/hyperlink" Target="https://customers.microsoft.com/en-us/story/1774371104807136246-promo-azure-media-and-entertainment-en-israel" TargetMode="External"/><Relationship Id="rId4" Type="http://schemas.openxmlformats.org/officeDocument/2006/relationships/slide" Target="slide40.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C2D4041-4C8F-4718-ADD2-BF2C2387824B}"/>
              </a:ext>
            </a:extLst>
          </p:cNvPr>
          <p:cNvSpPr>
            <a:spLocks noGrp="1"/>
          </p:cNvSpPr>
          <p:nvPr>
            <p:ph type="title"/>
          </p:nvPr>
        </p:nvSpPr>
        <p:spPr>
          <a:xfrm>
            <a:off x="588263" y="457200"/>
            <a:ext cx="11018520" cy="553998"/>
          </a:xfrm>
        </p:spPr>
        <p:txBody>
          <a:bodyPr/>
          <a:lstStyle/>
          <a:p>
            <a:r>
              <a:rPr lang="en-US" sz="3000" dirty="0">
                <a:latin typeface="Segoe UI Light"/>
                <a:cs typeface="Segoe UI"/>
              </a:rPr>
              <a:t>[Do not present this slide]</a:t>
            </a:r>
            <a:endParaRPr lang="en-US" sz="3000" dirty="0">
              <a:latin typeface="Segoe UI Light"/>
            </a:endParaRPr>
          </a:p>
        </p:txBody>
      </p:sp>
      <p:sp>
        <p:nvSpPr>
          <p:cNvPr id="6" name="Text Placeholder 5">
            <a:extLst>
              <a:ext uri="{FF2B5EF4-FFF2-40B4-BE49-F238E27FC236}">
                <a16:creationId xmlns:a16="http://schemas.microsoft.com/office/drawing/2014/main" id="{DD82DE8E-CBE5-479F-81FB-71A4F73D41FF}"/>
              </a:ext>
            </a:extLst>
          </p:cNvPr>
          <p:cNvSpPr>
            <a:spLocks noGrp="1"/>
          </p:cNvSpPr>
          <p:nvPr>
            <p:ph type="body" sz="quarter" idx="12"/>
          </p:nvPr>
        </p:nvSpPr>
        <p:spPr>
          <a:xfrm>
            <a:off x="605631" y="1774083"/>
            <a:ext cx="11258784" cy="923330"/>
          </a:xfrm>
        </p:spPr>
        <p:txBody>
          <a:bodyPr vert="horz" wrap="square" lIns="0" tIns="0" rIns="0" bIns="0" rtlCol="0" anchor="t">
            <a:spAutoFit/>
          </a:bodyPr>
          <a:lstStyle/>
          <a:p>
            <a:pPr marL="0" indent="0">
              <a:spcAft>
                <a:spcPts val="600"/>
              </a:spcAft>
              <a:buNone/>
            </a:pPr>
            <a:r>
              <a:rPr lang="en-US" sz="2000" dirty="0">
                <a:solidFill>
                  <a:schemeClr val="accent1"/>
                </a:solidFill>
                <a:latin typeface="+mj-lt"/>
                <a:cs typeface="Segoe UI"/>
              </a:rPr>
              <a:t>Instructions: </a:t>
            </a:r>
            <a:r>
              <a:rPr lang="en-US" sz="2000" dirty="0">
                <a:latin typeface="+mj-lt"/>
                <a:cs typeface="Segoe UI"/>
              </a:rPr>
              <a:t>This deck is intended for skilling </a:t>
            </a:r>
            <a:r>
              <a:rPr lang="en-US" sz="2000" dirty="0">
                <a:solidFill>
                  <a:srgbClr val="50E6FF"/>
                </a:solidFill>
                <a:latin typeface="+mj-lt"/>
                <a:cs typeface="Segoe UI"/>
              </a:rPr>
              <a:t>Microsoft Partner </a:t>
            </a:r>
            <a:r>
              <a:rPr lang="en-US" sz="2000" dirty="0">
                <a:latin typeface="+mj-lt"/>
                <a:cs typeface="Segoe UI"/>
              </a:rPr>
              <a:t>audiences only</a:t>
            </a:r>
            <a:r>
              <a:rPr lang="en-US" sz="2000" dirty="0">
                <a:cs typeface="Segoe UI"/>
              </a:rPr>
              <a:t>. </a:t>
            </a:r>
            <a:r>
              <a:rPr lang="en-US" sz="2000" dirty="0">
                <a:latin typeface="+mj-lt"/>
                <a:cs typeface="Segoe UI"/>
              </a:rPr>
              <a:t>These slides are not designed to be shared with customers. They are for Microsoft partner training/skilling/reference only. </a:t>
            </a:r>
          </a:p>
        </p:txBody>
      </p:sp>
      <p:sp>
        <p:nvSpPr>
          <p:cNvPr id="2" name="Text Placeholder 1">
            <a:extLst>
              <a:ext uri="{FF2B5EF4-FFF2-40B4-BE49-F238E27FC236}">
                <a16:creationId xmlns:a16="http://schemas.microsoft.com/office/drawing/2014/main" id="{7923C8EB-1394-4480-BF43-703130EA2BEC}"/>
              </a:ext>
            </a:extLst>
          </p:cNvPr>
          <p:cNvSpPr>
            <a:spLocks noGrp="1"/>
          </p:cNvSpPr>
          <p:nvPr>
            <p:ph type="body" sz="quarter" idx="11"/>
          </p:nvPr>
        </p:nvSpPr>
        <p:spPr/>
        <p:txBody>
          <a:bodyPr/>
          <a:lstStyle/>
          <a:p>
            <a:r>
              <a:rPr lang="en-US" dirty="0">
                <a:latin typeface="Segoe UI"/>
                <a:cs typeface="Segoe UI"/>
              </a:rPr>
              <a:t>Updated: Oct 2024</a:t>
            </a:r>
          </a:p>
        </p:txBody>
      </p:sp>
      <p:sp>
        <p:nvSpPr>
          <p:cNvPr id="5" name="TextBox 4">
            <a:extLst>
              <a:ext uri="{FF2B5EF4-FFF2-40B4-BE49-F238E27FC236}">
                <a16:creationId xmlns:a16="http://schemas.microsoft.com/office/drawing/2014/main" id="{72715965-3800-2F11-2A11-5FBD60ABDC0B}"/>
              </a:ext>
            </a:extLst>
          </p:cNvPr>
          <p:cNvSpPr txBox="1"/>
          <p:nvPr/>
        </p:nvSpPr>
        <p:spPr>
          <a:xfrm>
            <a:off x="638175" y="1057275"/>
            <a:ext cx="112014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0000"/>
                </a:solidFill>
                <a:effectLst/>
                <a:uLnTx/>
                <a:uFillTx/>
                <a:latin typeface="Segoe UI"/>
                <a:ea typeface="+mn-ea"/>
                <a:cs typeface="Segoe UI"/>
              </a:rPr>
              <a:t>Disclaimer: The content in this presentation is Microsoft content. The content that appears on the </a:t>
            </a:r>
            <a:r>
              <a:rPr kumimoji="0" lang="en-US" sz="1800" b="1" i="0" u="none" strike="noStrike" kern="1200" cap="none" spc="0" normalizeH="0" baseline="0" noProof="0">
                <a:ln>
                  <a:noFill/>
                </a:ln>
                <a:solidFill>
                  <a:srgbClr val="FF0000"/>
                </a:solidFill>
                <a:effectLst/>
                <a:uLnTx/>
                <a:uFillTx/>
                <a:latin typeface="Segoe UI"/>
                <a:ea typeface="+mn-ea"/>
                <a:cs typeface="Segoe UI"/>
              </a:rPr>
              <a:t>slides may not be edited, copied, photographed, or changed.</a:t>
            </a:r>
          </a:p>
        </p:txBody>
      </p:sp>
    </p:spTree>
    <p:extLst>
      <p:ext uri="{BB962C8B-B14F-4D97-AF65-F5344CB8AC3E}">
        <p14:creationId xmlns:p14="http://schemas.microsoft.com/office/powerpoint/2010/main" val="349900854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C1351C9-5623-FE64-02F4-B104DF3D7EF8}"/>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3" name="TextBox 12">
            <a:extLst>
              <a:ext uri="{FF2B5EF4-FFF2-40B4-BE49-F238E27FC236}">
                <a16:creationId xmlns:a16="http://schemas.microsoft.com/office/drawing/2014/main" id="{F806BF4D-31CF-B4D1-7F2B-0538A984A7F8}"/>
              </a:ext>
            </a:extLst>
          </p:cNvPr>
          <p:cNvSpPr txBox="1"/>
          <p:nvPr/>
        </p:nvSpPr>
        <p:spPr>
          <a:xfrm>
            <a:off x="588963" y="446095"/>
            <a:ext cx="310129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Product management lead</a:t>
            </a:r>
            <a:endParaRPr kumimoji="0" lang="en-US" sz="1600" i="0" u="none" strike="noStrike" kern="1200" cap="none" spc="0" normalizeH="0" baseline="0" noProof="0">
              <a:ln>
                <a:noFill/>
              </a:ln>
              <a:solidFill>
                <a:srgbClr val="50E6FF"/>
              </a:solidFill>
              <a:effectLst/>
              <a:uLnTx/>
              <a:uFillTx/>
            </a:endParaRPr>
          </a:p>
        </p:txBody>
      </p:sp>
      <p:sp>
        <p:nvSpPr>
          <p:cNvPr id="36" name="TextBox 35">
            <a:extLst>
              <a:ext uri="{FF2B5EF4-FFF2-40B4-BE49-F238E27FC236}">
                <a16:creationId xmlns:a16="http://schemas.microsoft.com/office/drawing/2014/main" id="{96B0A60C-0D2F-057D-5205-EEAEA9A12401}"/>
              </a:ext>
            </a:extLst>
          </p:cNvPr>
          <p:cNvSpPr txBox="1">
            <a:spLocks/>
          </p:cNvSpPr>
          <p:nvPr/>
        </p:nvSpPr>
        <p:spPr>
          <a:xfrm>
            <a:off x="6229532" y="5237664"/>
            <a:ext cx="3222265" cy="276999"/>
          </a:xfrm>
          <a:prstGeom prst="rect">
            <a:avLst/>
          </a:prstGeom>
          <a:noFill/>
        </p:spPr>
        <p:txBody>
          <a:bodyPr vert="horz" wrap="square" lIns="0" tIns="0" rIns="0" bIns="0" rtlCol="0">
            <a:spAutoFit/>
          </a:bodyPr>
          <a:lstStyle/>
          <a:p>
            <a:pPr>
              <a:spcAft>
                <a:spcPts val="600"/>
              </a:spcAft>
            </a:pPr>
            <a:r>
              <a:rPr lang="en-US">
                <a:latin typeface="+mj-lt"/>
                <a:ea typeface="+mj-ea"/>
                <a:cs typeface="+mj-cs"/>
              </a:rPr>
              <a:t>Customer examples</a:t>
            </a:r>
          </a:p>
        </p:txBody>
      </p:sp>
      <p:cxnSp>
        <p:nvCxnSpPr>
          <p:cNvPr id="57" name="Straight Connector 56">
            <a:extLst>
              <a:ext uri="{FF2B5EF4-FFF2-40B4-BE49-F238E27FC236}">
                <a16:creationId xmlns:a16="http://schemas.microsoft.com/office/drawing/2014/main" id="{55C9646C-0DCA-8901-1B90-F7908113ACBD}"/>
              </a:ext>
            </a:extLst>
          </p:cNvPr>
          <p:cNvCxnSpPr/>
          <p:nvPr/>
        </p:nvCxnSpPr>
        <p:spPr>
          <a:xfrm>
            <a:off x="6229532" y="504869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F55EEAE-3B1C-B35A-3E0D-1BEF2C766F5C}"/>
              </a:ext>
            </a:extLst>
          </p:cNvPr>
          <p:cNvSpPr txBox="1">
            <a:spLocks/>
          </p:cNvSpPr>
          <p:nvPr/>
        </p:nvSpPr>
        <p:spPr>
          <a:xfrm>
            <a:off x="10652307" y="5301523"/>
            <a:ext cx="1431364" cy="215444"/>
          </a:xfrm>
          <a:prstGeom prst="rect">
            <a:avLst/>
          </a:prstGeom>
          <a:noFill/>
        </p:spPr>
        <p:txBody>
          <a:bodyPr wrap="square" lIns="0" tIns="0" rIns="0" bIns="0">
            <a:spAutoFit/>
          </a:bodyPr>
          <a:lstStyle/>
          <a:p>
            <a:pPr marL="171450" indent="-171450">
              <a:spcAft>
                <a:spcPts val="100"/>
              </a:spcAft>
              <a:buFont typeface="Arial" panose="020B0604020202020204" pitchFamily="34" charset="0"/>
              <a:buChar char="•"/>
            </a:pPr>
            <a:r>
              <a:rPr lang="en-US" sz="1400" err="1">
                <a:hlinkClick r:id="rId3"/>
              </a:rPr>
              <a:t>Paytronix</a:t>
            </a:r>
            <a:endParaRPr lang="en-US" sz="1400"/>
          </a:p>
        </p:txBody>
      </p:sp>
      <p:sp>
        <p:nvSpPr>
          <p:cNvPr id="20" name="TextBox 19">
            <a:extLst>
              <a:ext uri="{FF2B5EF4-FFF2-40B4-BE49-F238E27FC236}">
                <a16:creationId xmlns:a16="http://schemas.microsoft.com/office/drawing/2014/main" id="{9BA43A93-3DC9-1339-3C41-BAE7DA7A4BBD}"/>
              </a:ext>
            </a:extLst>
          </p:cNvPr>
          <p:cNvSpPr txBox="1">
            <a:spLocks/>
          </p:cNvSpPr>
          <p:nvPr/>
        </p:nvSpPr>
        <p:spPr>
          <a:xfrm>
            <a:off x="6154575" y="2204636"/>
            <a:ext cx="5630357" cy="923330"/>
          </a:xfrm>
          <a:prstGeom prst="rect">
            <a:avLst/>
          </a:prstGeom>
          <a:noFill/>
        </p:spPr>
        <p:txBody>
          <a:bodyPr vert="horz" wrap="square" lIns="0" tIns="0" rIns="0" bIns="0" rtlCol="0">
            <a:spAutoFit/>
          </a:bodyPr>
          <a:lstStyle/>
          <a:p>
            <a:pPr>
              <a:spcAft>
                <a:spcPts val="600"/>
              </a:spcAft>
            </a:pPr>
            <a:r>
              <a:rPr lang="en-US" dirty="0">
                <a:latin typeface="+mj-lt"/>
                <a:ea typeface="+mj-ea"/>
                <a:cs typeface="+mj-cs"/>
              </a:rPr>
              <a:t>Technical Patterns and Sample Architectures</a:t>
            </a:r>
          </a:p>
          <a:p>
            <a:pPr marL="342900" marR="0" lvl="0" indent="-228600" algn="l" defTabSz="932742" rtl="0" eaLnBrk="1" fontAlgn="auto" latinLnBrk="0" hangingPunct="1">
              <a:spcAft>
                <a:spcPts val="600"/>
              </a:spcAft>
              <a:buClrTx/>
              <a:buSzPct val="100000"/>
              <a:buFont typeface="Arial" panose="020B0604020202020204" pitchFamily="34" charset="0"/>
              <a:buChar char="•"/>
              <a:tabLst/>
              <a:defRPr/>
            </a:pPr>
            <a:r>
              <a:rPr lang="en-US" sz="1600" dirty="0">
                <a:hlinkClick r:id="rId4" action="ppaction://hlinksldjump"/>
              </a:rPr>
              <a:t>Knowledge mining </a:t>
            </a:r>
            <a:endParaRPr lang="en-US" sz="1600" dirty="0"/>
          </a:p>
          <a:p>
            <a:pPr marL="342900" marR="0" lvl="0" indent="-228600" algn="l" defTabSz="932742" rtl="0" eaLnBrk="1" fontAlgn="auto" latinLnBrk="0" hangingPunct="1">
              <a:spcAft>
                <a:spcPts val="600"/>
              </a:spcAft>
              <a:buClrTx/>
              <a:buSzPct val="100000"/>
              <a:buFont typeface="Arial" panose="020B0604020202020204" pitchFamily="34" charset="0"/>
              <a:buChar char="•"/>
              <a:tabLst/>
              <a:defRPr/>
            </a:pPr>
            <a:r>
              <a:rPr kumimoji="0" lang="en-US" sz="1600" b="0" i="0" u="none" strike="noStrike" kern="1200" cap="none" spc="0" normalizeH="0" baseline="0" noProof="0" dirty="0">
                <a:ln>
                  <a:noFill/>
                </a:ln>
                <a:solidFill>
                  <a:srgbClr val="000000"/>
                </a:solidFill>
                <a:effectLst/>
                <a:uLnTx/>
                <a:uFillTx/>
                <a:hlinkClick r:id="rId5" action="ppaction://hlinksldjump"/>
              </a:rPr>
              <a:t>Document processing &amp; summarization</a:t>
            </a:r>
            <a:endParaRPr kumimoji="0" lang="en-US" sz="1600" b="0" i="0" u="none" strike="noStrike" kern="1200" cap="none" spc="0" normalizeH="0" baseline="0" noProof="0" dirty="0">
              <a:ln>
                <a:noFill/>
              </a:ln>
              <a:solidFill>
                <a:srgbClr val="000000"/>
              </a:solidFill>
              <a:effectLst/>
              <a:uLnTx/>
              <a:uFillTx/>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solidFill>
                  <a:srgbClr val="000000"/>
                </a:solidFill>
                <a:effectLst/>
                <a:uLnTx/>
                <a:uFillTx/>
                <a:ea typeface="+mj-ea"/>
                <a:cs typeface="+mj-cs"/>
              </a:rPr>
              <a:t>Business Impact</a:t>
            </a:r>
          </a:p>
        </p:txBody>
      </p:sp>
      <p:sp>
        <p:nvSpPr>
          <p:cNvPr id="3" name="Title 1">
            <a:extLst>
              <a:ext uri="{FF2B5EF4-FFF2-40B4-BE49-F238E27FC236}">
                <a16:creationId xmlns:a16="http://schemas.microsoft.com/office/drawing/2014/main" id="{3A8782FA-C5C0-4EA7-B1B1-2BD5262EBDD4}"/>
              </a:ext>
            </a:extLst>
          </p:cNvPr>
          <p:cNvSpPr txBox="1">
            <a:spLocks/>
          </p:cNvSpPr>
          <p:nvPr/>
        </p:nvSpPr>
        <p:spPr>
          <a:xfrm>
            <a:off x="571499" y="1271828"/>
            <a:ext cx="5205186" cy="397031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Research at scale to inform product design</a:t>
            </a:r>
          </a:p>
          <a:p>
            <a:pPr defTabSz="914400">
              <a:spcBef>
                <a:spcPts val="0"/>
              </a:spcBef>
              <a:spcAft>
                <a:spcPts val="600"/>
              </a:spcAft>
              <a:defRPr/>
            </a:pPr>
            <a:r>
              <a:rPr lang="en-US" sz="1400" spc="0">
                <a:ln>
                  <a:noFill/>
                </a:ln>
                <a:solidFill>
                  <a:schemeClr val="bg1"/>
                </a:solidFill>
                <a:latin typeface="+mn-lt"/>
                <a:cs typeface="+mn-cs"/>
              </a:rPr>
              <a:t>Product managers can use generative AI to conduct research at scale for prioritizing new product features and enhancements. </a:t>
            </a:r>
          </a:p>
          <a:p>
            <a:pPr defTabSz="914400">
              <a:spcBef>
                <a:spcPts val="0"/>
              </a:spcBef>
              <a:spcAft>
                <a:spcPts val="600"/>
              </a:spcAft>
              <a:defRPr/>
            </a:pPr>
            <a:r>
              <a:rPr lang="en-US" sz="1400" spc="0">
                <a:ln>
                  <a:noFill/>
                </a:ln>
                <a:solidFill>
                  <a:schemeClr val="bg1"/>
                </a:solidFill>
                <a:latin typeface="+mn-lt"/>
                <a:cs typeface="+mn-cs"/>
              </a:rPr>
              <a:t>With generative AI you can evaluate/summarize internal signals such as service reports, customer support transcripts, feature/change requests, as well as external signals such as social media feeds, industry news, and government regulations to deliver a comprehensive, prioritized list of product requirements.</a:t>
            </a:r>
          </a:p>
          <a:p>
            <a:pPr defTabSz="914400">
              <a:spcBef>
                <a:spcPts val="0"/>
              </a:spcBef>
              <a:spcAft>
                <a:spcPts val="600"/>
              </a:spcAft>
              <a:defRPr/>
            </a:pPr>
            <a:r>
              <a:rPr lang="en-US" sz="1400" spc="0">
                <a:ln>
                  <a:noFill/>
                </a:ln>
                <a:solidFill>
                  <a:schemeClr val="bg1"/>
                </a:solidFill>
                <a:latin typeface="+mn-lt"/>
                <a:cs typeface="+mn-cs"/>
              </a:rPr>
              <a:t>Benefits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Accelerate time-to-market and increase success of new product introductions (NPI). </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Reduce risk of non-compliant products and cost of recalls and re-design. </a:t>
            </a:r>
          </a:p>
        </p:txBody>
      </p:sp>
      <p:graphicFrame>
        <p:nvGraphicFramePr>
          <p:cNvPr id="33" name="Table 32">
            <a:extLst>
              <a:ext uri="{FF2B5EF4-FFF2-40B4-BE49-F238E27FC236}">
                <a16:creationId xmlns:a16="http://schemas.microsoft.com/office/drawing/2014/main" id="{1E2A6DB9-F9EC-9A98-79C7-F47FCBDBA68A}"/>
              </a:ext>
            </a:extLst>
          </p:cNvPr>
          <p:cNvGraphicFramePr>
            <a:graphicFrameLocks noGrp="1"/>
          </p:cNvGraphicFramePr>
          <p:nvPr>
            <p:extLst>
              <p:ext uri="{D42A27DB-BD31-4B8C-83A1-F6EECF244321}">
                <p14:modId xmlns:p14="http://schemas.microsoft.com/office/powerpoint/2010/main" val="1486923362"/>
              </p:ext>
            </p:extLst>
          </p:nvPr>
        </p:nvGraphicFramePr>
        <p:xfrm>
          <a:off x="6207915" y="745567"/>
          <a:ext cx="1825523" cy="1225296"/>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tabLst>
                          <a:tab pos="804863" algn="l"/>
                        </a:tabLst>
                      </a:pP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384048">
                <a:tc>
                  <a:txBody>
                    <a:bodyPr/>
                    <a:lstStyle/>
                    <a:p>
                      <a:pPr algn="ctr"/>
                      <a:r>
                        <a:rPr lang="en-US" sz="1200">
                          <a:solidFill>
                            <a:schemeClr val="tx1"/>
                          </a:solidFill>
                          <a:latin typeface="+mn-lt"/>
                          <a:ea typeface="+mn-ea"/>
                          <a:cs typeface="+mn-cs"/>
                        </a:rPr>
                        <a:t>Accelerate time-to-market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75488">
                <a:tc>
                  <a:txBody>
                    <a:bodyPr/>
                    <a:lstStyle/>
                    <a:p>
                      <a:pPr algn="ctr"/>
                      <a:r>
                        <a:rPr lang="en-US" sz="1200">
                          <a:solidFill>
                            <a:schemeClr val="tx1"/>
                          </a:solidFill>
                          <a:latin typeface="+mn-lt"/>
                          <a:ea typeface="+mn-ea"/>
                          <a:cs typeface="+mn-cs"/>
                        </a:rPr>
                        <a:t>Higher NPI (New Product Introduction) success</a:t>
                      </a:r>
                    </a:p>
                  </a:txBody>
                  <a:tcPr marL="27432" marR="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bl>
          </a:graphicData>
        </a:graphic>
      </p:graphicFrame>
      <p:sp>
        <p:nvSpPr>
          <p:cNvPr id="5" name="TextBox 4">
            <a:extLst>
              <a:ext uri="{FF2B5EF4-FFF2-40B4-BE49-F238E27FC236}">
                <a16:creationId xmlns:a16="http://schemas.microsoft.com/office/drawing/2014/main" id="{AE5661FD-D611-27E9-F6FA-5FBC84627510}"/>
              </a:ext>
            </a:extLst>
          </p:cNvPr>
          <p:cNvSpPr txBox="1"/>
          <p:nvPr/>
        </p:nvSpPr>
        <p:spPr>
          <a:xfrm>
            <a:off x="6229532" y="5562642"/>
            <a:ext cx="3935307" cy="954107"/>
          </a:xfrm>
          <a:prstGeom prst="rect">
            <a:avLst/>
          </a:prstGeom>
          <a:noFill/>
        </p:spPr>
        <p:txBody>
          <a:bodyPr wrap="square">
            <a:spAutoFit/>
          </a:bodyPr>
          <a:lstStyle/>
          <a:p>
            <a:pPr marL="0" marR="0" lvl="0" indent="0" fontAlgn="auto">
              <a:lnSpc>
                <a:spcPct val="100000"/>
              </a:lnSpc>
              <a:spcBef>
                <a:spcPts val="0"/>
              </a:spcBef>
              <a:spcAft>
                <a:spcPts val="0"/>
              </a:spcAft>
              <a:buClrTx/>
              <a:buSzTx/>
              <a:buFontTx/>
              <a:buNone/>
              <a:tabLst/>
              <a:defRPr/>
            </a:pPr>
            <a:r>
              <a:rPr lang="en-US" sz="1400">
                <a:hlinkClick r:id="rId6"/>
              </a:rPr>
              <a:t>CIPIO.ai </a:t>
            </a:r>
            <a:r>
              <a:rPr lang="en-US" sz="1400"/>
              <a:t>enables its customers to search for on-brand content in seconds, with over 12 million creators and 300 million videos and images refreshing in real-time. </a:t>
            </a:r>
          </a:p>
        </p:txBody>
      </p:sp>
      <p:sp>
        <p:nvSpPr>
          <p:cNvPr id="2" name="TextBox 1">
            <a:extLst>
              <a:ext uri="{FF2B5EF4-FFF2-40B4-BE49-F238E27FC236}">
                <a16:creationId xmlns:a16="http://schemas.microsoft.com/office/drawing/2014/main" id="{8ACFC282-75A5-76AE-8C62-4E5EDC7D3591}"/>
              </a:ext>
            </a:extLst>
          </p:cNvPr>
          <p:cNvSpPr txBox="1"/>
          <p:nvPr/>
        </p:nvSpPr>
        <p:spPr>
          <a:xfrm>
            <a:off x="6096001" y="3284762"/>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6" name="TextBox 5">
            <a:extLst>
              <a:ext uri="{FF2B5EF4-FFF2-40B4-BE49-F238E27FC236}">
                <a16:creationId xmlns:a16="http://schemas.microsoft.com/office/drawing/2014/main" id="{4D338801-11E6-96EF-EEFF-4C52BB260B95}"/>
              </a:ext>
            </a:extLst>
          </p:cNvPr>
          <p:cNvSpPr txBox="1"/>
          <p:nvPr/>
        </p:nvSpPr>
        <p:spPr>
          <a:xfrm>
            <a:off x="9214801" y="3682369"/>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Document Intelligence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Blob Storage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Functions</a:t>
            </a:r>
            <a:endParaRPr kumimoji="0" lang="en-US" sz="1050" b="0" i="0" u="none" strike="noStrike" kern="1200" cap="none" spc="0" normalizeH="0" baseline="0" noProof="0">
              <a:ln>
                <a:noFill/>
              </a:ln>
              <a:effectLst/>
              <a:uLnTx/>
              <a:uFillTx/>
            </a:endParaRPr>
          </a:p>
        </p:txBody>
      </p:sp>
      <p:sp>
        <p:nvSpPr>
          <p:cNvPr id="7" name="TextBox 6">
            <a:extLst>
              <a:ext uri="{FF2B5EF4-FFF2-40B4-BE49-F238E27FC236}">
                <a16:creationId xmlns:a16="http://schemas.microsoft.com/office/drawing/2014/main" id="{40CFC3A7-C9FD-A5FA-F74C-83788E2B280C}"/>
              </a:ext>
            </a:extLst>
          </p:cNvPr>
          <p:cNvSpPr txBox="1"/>
          <p:nvPr/>
        </p:nvSpPr>
        <p:spPr>
          <a:xfrm>
            <a:off x="6096000" y="3674016"/>
            <a:ext cx="3098329" cy="1261884"/>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t>
            </a:r>
            <a:r>
              <a:rPr lang="en-US" sz="1100"/>
              <a:t>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AI Search</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9" name="TextBox 8">
            <a:extLst>
              <a:ext uri="{FF2B5EF4-FFF2-40B4-BE49-F238E27FC236}">
                <a16:creationId xmlns:a16="http://schemas.microsoft.com/office/drawing/2014/main" id="{DA6256CC-F006-4D33-EE3E-E14A0E6AAA3D}"/>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10" name="Table 9">
            <a:extLst>
              <a:ext uri="{FF2B5EF4-FFF2-40B4-BE49-F238E27FC236}">
                <a16:creationId xmlns:a16="http://schemas.microsoft.com/office/drawing/2014/main" id="{331DD2A8-A00F-531F-6FC4-FA42941993E6}"/>
              </a:ext>
            </a:extLst>
          </p:cNvPr>
          <p:cNvGraphicFramePr>
            <a:graphicFrameLocks noGrp="1"/>
          </p:cNvGraphicFramePr>
          <p:nvPr>
            <p:extLst>
              <p:ext uri="{D42A27DB-BD31-4B8C-83A1-F6EECF244321}">
                <p14:modId xmlns:p14="http://schemas.microsoft.com/office/powerpoint/2010/main" val="646759464"/>
              </p:ext>
            </p:extLst>
          </p:nvPr>
        </p:nvGraphicFramePr>
        <p:xfrm>
          <a:off x="8297126" y="66098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132584620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45FED39-B739-0111-B871-747671644F32}"/>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cxnSp>
        <p:nvCxnSpPr>
          <p:cNvPr id="57" name="Straight Connector 56">
            <a:extLst>
              <a:ext uri="{FF2B5EF4-FFF2-40B4-BE49-F238E27FC236}">
                <a16:creationId xmlns:a16="http://schemas.microsoft.com/office/drawing/2014/main" id="{55C9646C-0DCA-8901-1B90-F7908113ACBD}"/>
              </a:ext>
            </a:extLst>
          </p:cNvPr>
          <p:cNvCxnSpPr/>
          <p:nvPr/>
        </p:nvCxnSpPr>
        <p:spPr>
          <a:xfrm>
            <a:off x="6229532" y="4960293"/>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724CB2C2-7ACA-AD9F-EB03-C6D41D2545B3}"/>
              </a:ext>
            </a:extLst>
          </p:cNvPr>
          <p:cNvSpPr txBox="1">
            <a:spLocks/>
          </p:cNvSpPr>
          <p:nvPr/>
        </p:nvSpPr>
        <p:spPr>
          <a:xfrm>
            <a:off x="6207915" y="2241772"/>
            <a:ext cx="5630357" cy="600164"/>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600"/>
              </a:spcAft>
              <a:defRPr/>
            </a:pPr>
            <a:r>
              <a:rPr lang="en-US" sz="1800" dirty="0">
                <a:solidFill>
                  <a:srgbClr val="000000"/>
                </a:solidFill>
                <a:ea typeface="+mj-ea"/>
                <a:cs typeface="+mj-cs"/>
              </a:rPr>
              <a:t>Technical Patterns and Sample Architectures</a:t>
            </a:r>
          </a:p>
          <a:p>
            <a:pPr>
              <a:spcBef>
                <a:spcPts val="0"/>
              </a:spcBef>
              <a:spcAft>
                <a:spcPts val="600"/>
              </a:spcAft>
              <a:defRPr/>
            </a:pPr>
            <a:r>
              <a:rPr kumimoji="0" lang="en-US" sz="1600" b="0" i="0" u="none" strike="noStrike" kern="1200" cap="none" spc="0" normalizeH="0" baseline="0" noProof="0" dirty="0">
                <a:ln>
                  <a:noFill/>
                </a:ln>
                <a:solidFill>
                  <a:srgbClr val="000000"/>
                </a:solidFill>
                <a:effectLst/>
                <a:uLnTx/>
                <a:uFillTx/>
                <a:latin typeface="+mn-lt"/>
                <a:cs typeface="+mn-cs"/>
                <a:hlinkClick r:id="rId3" action="ppaction://hlinksldjump"/>
              </a:rPr>
              <a:t>Content generation</a:t>
            </a:r>
            <a:endParaRPr kumimoji="0" lang="en-US" sz="1600" b="0" i="0" u="none" strike="noStrike" kern="1200" cap="none" spc="0" normalizeH="0" baseline="0" noProof="0" dirty="0">
              <a:ln>
                <a:noFill/>
              </a:ln>
              <a:solidFill>
                <a:srgbClr val="000000"/>
              </a:solidFill>
              <a:effectLst/>
              <a:uLnTx/>
              <a:uFillTx/>
              <a:latin typeface="+mn-lt"/>
              <a:cs typeface="+mn-cs"/>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solidFill>
                  <a:srgbClr val="000000"/>
                </a:solidFill>
                <a:effectLst/>
                <a:uLnTx/>
                <a:uFillTx/>
                <a:ea typeface="+mj-ea"/>
                <a:cs typeface="+mj-cs"/>
              </a:rPr>
              <a:t>Business Impact</a:t>
            </a:r>
          </a:p>
        </p:txBody>
      </p:sp>
      <p:graphicFrame>
        <p:nvGraphicFramePr>
          <p:cNvPr id="33" name="Table 32">
            <a:extLst>
              <a:ext uri="{FF2B5EF4-FFF2-40B4-BE49-F238E27FC236}">
                <a16:creationId xmlns:a16="http://schemas.microsoft.com/office/drawing/2014/main" id="{1E2A6DB9-F9EC-9A98-79C7-F47FCBDBA68A}"/>
              </a:ext>
            </a:extLst>
          </p:cNvPr>
          <p:cNvGraphicFramePr>
            <a:graphicFrameLocks noGrp="1"/>
          </p:cNvGraphicFramePr>
          <p:nvPr>
            <p:extLst>
              <p:ext uri="{D42A27DB-BD31-4B8C-83A1-F6EECF244321}">
                <p14:modId xmlns:p14="http://schemas.microsoft.com/office/powerpoint/2010/main" val="3595710143"/>
              </p:ext>
            </p:extLst>
          </p:nvPr>
        </p:nvGraphicFramePr>
        <p:xfrm>
          <a:off x="6207915" y="745567"/>
          <a:ext cx="1825523" cy="1152144"/>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tabLst>
                          <a:tab pos="804863" algn="l"/>
                        </a:tabLst>
                      </a:pP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384048">
                <a:tc>
                  <a:txBody>
                    <a:bodyPr/>
                    <a:lstStyle/>
                    <a:p>
                      <a:pPr algn="ctr"/>
                      <a:r>
                        <a:rPr lang="en-US" sz="1200">
                          <a:solidFill>
                            <a:schemeClr val="tx1"/>
                          </a:solidFill>
                          <a:latin typeface="+mn-lt"/>
                          <a:ea typeface="+mn-ea"/>
                          <a:cs typeface="+mn-cs"/>
                        </a:rPr>
                        <a:t>Reduce time-to-market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75488">
                <a:tc>
                  <a:txBody>
                    <a:bodyPr/>
                    <a:lstStyle/>
                    <a:p>
                      <a:pPr algn="ctr"/>
                      <a:r>
                        <a:rPr lang="en-US" sz="1200">
                          <a:solidFill>
                            <a:schemeClr val="tx1"/>
                          </a:solidFill>
                          <a:latin typeface="+mn-lt"/>
                          <a:ea typeface="+mn-ea"/>
                          <a:cs typeface="+mn-cs"/>
                        </a:rPr>
                        <a:t>Increase product quality and CSAT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bl>
          </a:graphicData>
        </a:graphic>
      </p:graphicFrame>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00563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a:t>
            </a:r>
            <a:r>
              <a:rPr lang="en-US" sz="1600">
                <a:solidFill>
                  <a:srgbClr val="50E6FF"/>
                </a:solidFill>
                <a:latin typeface="+mj-lt"/>
                <a:ea typeface="+mj-ea"/>
                <a:cs typeface="+mj-cs"/>
              </a:rPr>
              <a:t>RS</a:t>
            </a:r>
            <a:r>
              <a:rPr kumimoji="0" lang="en-US" sz="1600" i="0" u="none" strike="noStrike" kern="1200" cap="none" spc="0" normalizeH="0" baseline="0" noProof="0">
                <a:ln>
                  <a:noFill/>
                </a:ln>
                <a:solidFill>
                  <a:srgbClr val="50E6FF"/>
                </a:solidFill>
                <a:effectLst/>
                <a:uLnTx/>
                <a:uFillTx/>
                <a:latin typeface="+mj-lt"/>
                <a:ea typeface="+mj-ea"/>
                <a:cs typeface="+mj-cs"/>
              </a:rPr>
              <a:t>ONA</a:t>
            </a:r>
            <a:br>
              <a:rPr kumimoji="0" lang="en-US" sz="2000" b="0" i="0" u="none" strike="noStrike" kern="1200" cap="none" spc="0" normalizeH="0" baseline="0" noProof="0">
                <a:ln>
                  <a:noFill/>
                </a:ln>
                <a:solidFill>
                  <a:srgbClr val="50E6FF"/>
                </a:solidFill>
                <a:effectLst/>
                <a:uLnTx/>
                <a:uFillTx/>
              </a:rPr>
            </a:br>
            <a:r>
              <a:rPr kumimoji="0" lang="en-US" sz="2000" b="0" i="0" u="none" strike="noStrike" kern="1200" cap="none" spc="0" normalizeH="0" baseline="0" noProof="0">
                <a:ln>
                  <a:noFill/>
                </a:ln>
                <a:solidFill>
                  <a:srgbClr val="50E6FF"/>
                </a:solidFill>
                <a:effectLst/>
                <a:uLnTx/>
                <a:uFillTx/>
              </a:rPr>
              <a:t>Product development lead</a:t>
            </a:r>
          </a:p>
        </p:txBody>
      </p: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29532" y="5149260"/>
            <a:ext cx="5662899" cy="1338828"/>
          </a:xfrm>
          <a:prstGeom prst="rect">
            <a:avLst/>
          </a:prstGeom>
          <a:noFill/>
        </p:spPr>
        <p:txBody>
          <a:bodyPr vert="horz" wrap="square" lIns="0" tIns="0" rIns="0" bIns="0" rtlCol="0">
            <a:spAutoFit/>
          </a:bodyPr>
          <a:lstStyle/>
          <a:p>
            <a:pPr>
              <a:spcAft>
                <a:spcPts val="600"/>
              </a:spcAft>
            </a:pPr>
            <a:r>
              <a:rPr lang="en-US">
                <a:latin typeface="+mj-lt"/>
                <a:ea typeface="+mj-ea"/>
                <a:cs typeface="+mj-cs"/>
              </a:rPr>
              <a:t>Customer examples</a:t>
            </a:r>
          </a:p>
          <a:p>
            <a:pPr defTabSz="914400">
              <a:defRPr/>
            </a:pPr>
            <a:r>
              <a:rPr lang="en-US" sz="1600" err="1">
                <a:hlinkClick r:id="rId4">
                  <a:extLst>
                    <a:ext uri="{A12FA001-AC4F-418D-AE19-62706E023703}">
                      <ahyp:hlinkClr xmlns:ahyp="http://schemas.microsoft.com/office/drawing/2018/hyperlinkcolor" val="tx"/>
                    </a:ext>
                  </a:extLst>
                </a:hlinkClick>
              </a:rPr>
              <a:t>Intapp</a:t>
            </a:r>
            <a:r>
              <a:rPr lang="en-US" sz="1600"/>
              <a:t> uses Azure OpenAI to deliver configurable UX blueprints to get a firm up and running quicker with out-of-the-box configurations for the specifics of professional and financial services firms. </a:t>
            </a:r>
          </a:p>
        </p:txBody>
      </p:sp>
      <p:sp>
        <p:nvSpPr>
          <p:cNvPr id="2" name="Title 1">
            <a:extLst>
              <a:ext uri="{FF2B5EF4-FFF2-40B4-BE49-F238E27FC236}">
                <a16:creationId xmlns:a16="http://schemas.microsoft.com/office/drawing/2014/main" id="{327D88A9-94E7-DFB1-0F93-EBCE58D69AC9}"/>
              </a:ext>
            </a:extLst>
          </p:cNvPr>
          <p:cNvSpPr txBox="1">
            <a:spLocks/>
          </p:cNvSpPr>
          <p:nvPr/>
        </p:nvSpPr>
        <p:spPr>
          <a:xfrm>
            <a:off x="571499" y="1271828"/>
            <a:ext cx="5205186" cy="31854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Rapid UX/UI design and prototyping</a:t>
            </a:r>
          </a:p>
          <a:p>
            <a:pPr defTabSz="914400">
              <a:spcBef>
                <a:spcPts val="0"/>
              </a:spcBef>
              <a:spcAft>
                <a:spcPts val="600"/>
              </a:spcAft>
              <a:defRPr/>
            </a:pPr>
            <a:r>
              <a:rPr lang="en-US" sz="1400" spc="0">
                <a:ln>
                  <a:noFill/>
                </a:ln>
                <a:solidFill>
                  <a:schemeClr val="bg1"/>
                </a:solidFill>
                <a:latin typeface="+mn-lt"/>
                <a:cs typeface="+mn-cs"/>
              </a:rPr>
              <a:t>Product designers can use generative AI to accelerate the development of user interfaces, user experiences and multi-media assets that enhance end-user interactions with digital products. </a:t>
            </a:r>
          </a:p>
          <a:p>
            <a:pPr defTabSz="914400">
              <a:spcBef>
                <a:spcPts val="0"/>
              </a:spcBef>
              <a:spcAft>
                <a:spcPts val="600"/>
              </a:spcAft>
              <a:defRPr/>
            </a:pPr>
            <a:endParaRPr lang="en-US" sz="1400" spc="0">
              <a:ln>
                <a:noFill/>
              </a:ln>
              <a:solidFill>
                <a:schemeClr val="bg1"/>
              </a:solidFill>
              <a:latin typeface="+mn-lt"/>
              <a:cs typeface="+mn-cs"/>
            </a:endParaRPr>
          </a:p>
          <a:p>
            <a:pPr defTabSz="914400">
              <a:spcBef>
                <a:spcPts val="0"/>
              </a:spcBef>
              <a:spcAft>
                <a:spcPts val="600"/>
              </a:spcAft>
              <a:defRPr/>
            </a:pPr>
            <a:r>
              <a:rPr lang="en-US" sz="1400" spc="0">
                <a:ln>
                  <a:noFill/>
                </a:ln>
                <a:solidFill>
                  <a:schemeClr val="bg1"/>
                </a:solidFill>
                <a:latin typeface="+mn-lt"/>
                <a:cs typeface="+mn-cs"/>
              </a:rPr>
              <a:t>Benefits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Faster time-to-market of solutions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Improved customer satisfaction</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Higher end-user engagement</a:t>
            </a:r>
          </a:p>
        </p:txBody>
      </p:sp>
      <p:sp>
        <p:nvSpPr>
          <p:cNvPr id="3" name="TextBox 2">
            <a:extLst>
              <a:ext uri="{FF2B5EF4-FFF2-40B4-BE49-F238E27FC236}">
                <a16:creationId xmlns:a16="http://schemas.microsoft.com/office/drawing/2014/main" id="{2F8255D4-2024-F353-941C-DA28310C2508}"/>
              </a:ext>
            </a:extLst>
          </p:cNvPr>
          <p:cNvSpPr txBox="1"/>
          <p:nvPr/>
        </p:nvSpPr>
        <p:spPr>
          <a:xfrm>
            <a:off x="6096001" y="3142215"/>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4" name="TextBox 3">
            <a:extLst>
              <a:ext uri="{FF2B5EF4-FFF2-40B4-BE49-F238E27FC236}">
                <a16:creationId xmlns:a16="http://schemas.microsoft.com/office/drawing/2014/main" id="{D163F21F-1E5E-D8FD-BD33-50A6C147F9C3}"/>
              </a:ext>
            </a:extLst>
          </p:cNvPr>
          <p:cNvSpPr txBox="1"/>
          <p:nvPr/>
        </p:nvSpPr>
        <p:spPr>
          <a:xfrm>
            <a:off x="9214801" y="3539822"/>
            <a:ext cx="2736381" cy="466794"/>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Functions</a:t>
            </a:r>
            <a:endParaRPr kumimoji="0" lang="en-US" sz="1050" b="0" i="0" u="none" strike="noStrike" kern="1200" cap="none" spc="0" normalizeH="0" baseline="0" noProof="0">
              <a:ln>
                <a:noFill/>
              </a:ln>
              <a:effectLst/>
              <a:uLnTx/>
              <a:uFillTx/>
            </a:endParaRPr>
          </a:p>
        </p:txBody>
      </p:sp>
      <p:sp>
        <p:nvSpPr>
          <p:cNvPr id="5" name="TextBox 4">
            <a:extLst>
              <a:ext uri="{FF2B5EF4-FFF2-40B4-BE49-F238E27FC236}">
                <a16:creationId xmlns:a16="http://schemas.microsoft.com/office/drawing/2014/main" id="{112DFCD7-599A-11EB-078C-04469E4D9250}"/>
              </a:ext>
            </a:extLst>
          </p:cNvPr>
          <p:cNvSpPr txBox="1"/>
          <p:nvPr/>
        </p:nvSpPr>
        <p:spPr>
          <a:xfrm>
            <a:off x="6096000" y="3531469"/>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t>
            </a:r>
            <a:r>
              <a:rPr lang="en-US" sz="1100"/>
              <a:t>OpenAI Service</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11" name="TextBox 10">
            <a:extLst>
              <a:ext uri="{FF2B5EF4-FFF2-40B4-BE49-F238E27FC236}">
                <a16:creationId xmlns:a16="http://schemas.microsoft.com/office/drawing/2014/main" id="{2A997B22-BA4C-B4E8-49C0-6572070E407D}"/>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12" name="Table 11">
            <a:extLst>
              <a:ext uri="{FF2B5EF4-FFF2-40B4-BE49-F238E27FC236}">
                <a16:creationId xmlns:a16="http://schemas.microsoft.com/office/drawing/2014/main" id="{E2188C27-5F8D-3767-F373-1593A1C6E3B7}"/>
              </a:ext>
            </a:extLst>
          </p:cNvPr>
          <p:cNvGraphicFramePr>
            <a:graphicFrameLocks noGrp="1"/>
          </p:cNvGraphicFramePr>
          <p:nvPr>
            <p:extLst>
              <p:ext uri="{D42A27DB-BD31-4B8C-83A1-F6EECF244321}">
                <p14:modId xmlns:p14="http://schemas.microsoft.com/office/powerpoint/2010/main" val="1774328805"/>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304788945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3F701150-1FBA-3629-ECFC-0096DFD23D97}"/>
              </a:ext>
            </a:extLst>
          </p:cNvPr>
          <p:cNvSpPr>
            <a:spLocks noGrp="1"/>
          </p:cNvSpPr>
          <p:nvPr>
            <p:ph type="title"/>
          </p:nvPr>
        </p:nvSpPr>
        <p:spPr>
          <a:xfrm>
            <a:off x="588963" y="457200"/>
            <a:ext cx="11017250" cy="461665"/>
          </a:xfrm>
        </p:spPr>
        <p:txBody>
          <a:bodyPr/>
          <a:lstStyle/>
          <a:p>
            <a:r>
              <a:rPr lang="en-US">
                <a:ea typeface="+mj-ea"/>
                <a:cs typeface="+mj-cs"/>
              </a:rPr>
              <a:t>Get to know </a:t>
            </a:r>
            <a:r>
              <a:rPr lang="en-US">
                <a:solidFill>
                  <a:schemeClr val="accent6"/>
                </a:solidFill>
                <a:ea typeface="+mj-ea"/>
                <a:cs typeface="+mj-cs"/>
              </a:rPr>
              <a:t>Legal</a:t>
            </a:r>
          </a:p>
        </p:txBody>
      </p:sp>
      <p:sp>
        <p:nvSpPr>
          <p:cNvPr id="45" name="Rectangle 44">
            <a:extLst>
              <a:ext uri="{FF2B5EF4-FFF2-40B4-BE49-F238E27FC236}">
                <a16:creationId xmlns:a16="http://schemas.microsoft.com/office/drawing/2014/main" id="{D368101E-253C-8595-6EC2-842D9CCF76F9}"/>
              </a:ext>
            </a:extLst>
          </p:cNvPr>
          <p:cNvSpPr/>
          <p:nvPr/>
        </p:nvSpPr>
        <p:spPr bwMode="auto">
          <a:xfrm>
            <a:off x="550643" y="1188311"/>
            <a:ext cx="11090714" cy="5099526"/>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FC28203E-F8C4-43C7-3803-FE1489F5242F}"/>
              </a:ext>
            </a:extLst>
          </p:cNvPr>
          <p:cNvSpPr>
            <a:spLocks/>
          </p:cNvSpPr>
          <p:nvPr/>
        </p:nvSpPr>
        <p:spPr bwMode="auto">
          <a:xfrm>
            <a:off x="610837" y="1225098"/>
            <a:ext cx="5340701" cy="1318310"/>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rgbClr val="0078D4"/>
                </a:solidFill>
                <a:effectLst/>
                <a:uLnTx/>
                <a:uFillTx/>
                <a:latin typeface="+mj-lt"/>
                <a:ea typeface="+mj-ea"/>
                <a:cs typeface="+mj-cs"/>
              </a:rPr>
              <a:t>Who to target</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Legal counsel</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Risk management and compliance lead</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Contract management lead</a:t>
            </a:r>
          </a:p>
        </p:txBody>
      </p:sp>
      <p:cxnSp>
        <p:nvCxnSpPr>
          <p:cNvPr id="47" name="Straight Connector 46">
            <a:extLst>
              <a:ext uri="{FF2B5EF4-FFF2-40B4-BE49-F238E27FC236}">
                <a16:creationId xmlns:a16="http://schemas.microsoft.com/office/drawing/2014/main" id="{E838494B-12D2-4EA1-605B-A70E646DA680}"/>
              </a:ext>
            </a:extLst>
          </p:cNvPr>
          <p:cNvCxnSpPr>
            <a:cxnSpLocks/>
          </p:cNvCxnSpPr>
          <p:nvPr/>
        </p:nvCxnSpPr>
        <p:spPr>
          <a:xfrm>
            <a:off x="690351" y="1639417"/>
            <a:ext cx="5261187"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77C2D6F3-6C5D-5998-EFB6-F9C0F3F819EE}"/>
              </a:ext>
            </a:extLst>
          </p:cNvPr>
          <p:cNvSpPr/>
          <p:nvPr/>
        </p:nvSpPr>
        <p:spPr bwMode="auto">
          <a:xfrm>
            <a:off x="6246224" y="1286147"/>
            <a:ext cx="5279662" cy="4903854"/>
          </a:xfrm>
          <a:prstGeom prst="rect">
            <a:avLst/>
          </a:prstGeom>
          <a:solidFill>
            <a:schemeClr val="bg1"/>
          </a:solidFill>
          <a:ln>
            <a:noFill/>
            <a:headEnd type="none" w="med" len="med"/>
            <a:tailEnd type="none" w="med" len="med"/>
          </a:ln>
          <a:effectLst>
            <a:outerShdw blurRad="1397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buClrTx/>
              <a:buSzTx/>
              <a:buFontTx/>
              <a:buNone/>
              <a:tabLst/>
              <a:defRPr/>
            </a:pPr>
            <a:r>
              <a:rPr kumimoji="0" lang="en-US" i="0" u="none" strike="noStrike" kern="1200" cap="none" normalizeH="0" baseline="0" noProof="0">
                <a:ln>
                  <a:noFill/>
                </a:ln>
                <a:solidFill>
                  <a:srgbClr val="0078D4"/>
                </a:solidFill>
                <a:effectLst/>
                <a:uLnTx/>
                <a:uFillTx/>
                <a:latin typeface="+mj-lt"/>
                <a:ea typeface="+mj-ea"/>
                <a:cs typeface="+mj-cs"/>
              </a:rPr>
              <a:t>Top </a:t>
            </a:r>
            <a:r>
              <a:rPr lang="en-US">
                <a:solidFill>
                  <a:srgbClr val="0078D4"/>
                </a:solidFill>
                <a:latin typeface="+mj-lt"/>
                <a:ea typeface="+mj-ea"/>
                <a:cs typeface="+mj-cs"/>
              </a:rPr>
              <a:t>AI </a:t>
            </a:r>
            <a:r>
              <a:rPr kumimoji="0" lang="en-US" i="0" u="none" strike="noStrike" kern="1200" cap="none" normalizeH="0" baseline="0" noProof="0">
                <a:ln>
                  <a:noFill/>
                </a:ln>
                <a:solidFill>
                  <a:srgbClr val="0078D4"/>
                </a:solidFill>
                <a:effectLst/>
                <a:uLnTx/>
                <a:uFillTx/>
                <a:latin typeface="+mj-lt"/>
                <a:ea typeface="+mj-ea"/>
                <a:cs typeface="+mj-cs"/>
              </a:rPr>
              <a:t>use-cases</a:t>
            </a:r>
          </a:p>
          <a:p>
            <a:pPr marL="400050" marR="0" lvl="0" algn="l" defTabSz="914400" rtl="0" eaLnBrk="1" fontAlgn="auto" latinLnBrk="0" hangingPunct="1">
              <a:spcBef>
                <a:spcPts val="1800"/>
              </a:spcBef>
              <a:buClrTx/>
              <a:buSzTx/>
              <a:buFontTx/>
              <a:buNone/>
              <a:tabLst/>
              <a:defRPr/>
            </a:pPr>
            <a:r>
              <a:rPr kumimoji="0" lang="en-US" sz="1400" i="0" u="none" strike="noStrike" kern="1200" cap="none" normalizeH="0" baseline="0" noProof="0">
                <a:ln>
                  <a:noFill/>
                </a:ln>
                <a:solidFill>
                  <a:schemeClr val="tx1"/>
                </a:solidFill>
                <a:effectLst/>
                <a:uLnTx/>
                <a:uFillTx/>
                <a:latin typeface="+mj-lt"/>
                <a:ea typeface="+mj-ea"/>
                <a:cs typeface="+mj-cs"/>
              </a:rPr>
              <a:t>Summarization and e-Discovery</a:t>
            </a:r>
          </a:p>
          <a:p>
            <a:pPr marL="647700" marR="0" lvl="0" indent="-152400" algn="l" defTabSz="457200" rtl="0" eaLnBrk="1" fontAlgn="auto" latinLnBrk="0" hangingPunct="1">
              <a:spcBef>
                <a:spcPts val="600"/>
              </a:spcBef>
              <a:buClrTx/>
              <a:buSzPct val="100000"/>
              <a:buFont typeface="Arial" pitchFamily="34"/>
              <a:buChar char="•"/>
              <a:tabLst/>
              <a:defRPr sz="1800" b="0" i="0" u="none" strike="noStrike" kern="0" cap="none" spc="0" baseline="0">
                <a:solidFill>
                  <a:srgbClr val="000000"/>
                </a:solidFill>
                <a:uFillTx/>
              </a:defRPr>
            </a:pPr>
            <a:r>
              <a:rPr kumimoji="0" lang="en-US" sz="1200" i="0" u="none" strike="noStrike" kern="1200" cap="none" normalizeH="0" baseline="0" noProof="0">
                <a:ln>
                  <a:noFill/>
                </a:ln>
                <a:solidFill>
                  <a:schemeClr val="tx1"/>
                </a:solidFill>
                <a:effectLst/>
                <a:uLnTx/>
                <a:uFillTx/>
              </a:rPr>
              <a:t>Summarize legal precedent to support legal arguments</a:t>
            </a:r>
          </a:p>
          <a:p>
            <a:pPr marL="647700" indent="-152400" defTabSz="457200">
              <a:spcBef>
                <a:spcPts val="600"/>
              </a:spcBef>
              <a:buSzPct val="100000"/>
              <a:buFont typeface="Arial" pitchFamily="34"/>
              <a:buChar char="•"/>
              <a:defRPr sz="1800" b="0" i="0" u="none" strike="noStrike" kern="0" cap="none" spc="0" baseline="0">
                <a:solidFill>
                  <a:srgbClr val="000000"/>
                </a:solidFill>
                <a:uFillTx/>
              </a:defRPr>
            </a:pPr>
            <a:r>
              <a:rPr kumimoji="0" lang="en-US" sz="1200" i="0" u="none" strike="noStrike" kern="1200" cap="none" normalizeH="0" baseline="0" noProof="0">
                <a:ln>
                  <a:noFill/>
                </a:ln>
                <a:solidFill>
                  <a:schemeClr val="tx1"/>
                </a:solidFill>
                <a:effectLst/>
                <a:uLnTx/>
                <a:uFillTx/>
              </a:rPr>
              <a:t>Speed up review of complex documents to reduce litigation prep time</a:t>
            </a:r>
          </a:p>
          <a:p>
            <a:pPr marL="400050">
              <a:spcBef>
                <a:spcPts val="1800"/>
              </a:spcBef>
              <a:defRPr/>
            </a:pPr>
            <a:r>
              <a:rPr lang="en-US" sz="1400">
                <a:solidFill>
                  <a:schemeClr val="tx1"/>
                </a:solidFill>
                <a:latin typeface="+mj-lt"/>
                <a:ea typeface="+mj-ea"/>
                <a:cs typeface="+mj-cs"/>
              </a:rPr>
              <a:t>Automating contract creation, review and management</a:t>
            </a:r>
          </a:p>
          <a:p>
            <a:pPr marL="647700" marR="0" lvl="0" indent="-152400" defTabSz="457200" fontAlgn="auto">
              <a:spcBef>
                <a:spcPts val="600"/>
              </a:spcBef>
              <a:spcAft>
                <a:spcPts val="0"/>
              </a:spcAft>
              <a:buClrTx/>
              <a:buSzPct val="100000"/>
              <a:buFont typeface="Arial" pitchFamily="34"/>
              <a:buChar char="•"/>
              <a:tabLst/>
              <a:defRPr sz="1800" b="0" i="0" u="none" strike="noStrike" kern="0" cap="none" spc="0" baseline="0">
                <a:solidFill>
                  <a:srgbClr val="000000"/>
                </a:solidFill>
                <a:uFillTx/>
              </a:defRPr>
            </a:pPr>
            <a:r>
              <a:rPr lang="en-US" sz="1200">
                <a:solidFill>
                  <a:schemeClr val="tx1"/>
                </a:solidFill>
              </a:rPr>
              <a:t>AI-enabled review of third-party contracts</a:t>
            </a:r>
          </a:p>
          <a:p>
            <a:pPr marL="647700" marR="0" lvl="0" indent="-152400" defTabSz="457200" fontAlgn="auto">
              <a:spcBef>
                <a:spcPts val="600"/>
              </a:spcBef>
              <a:spcAft>
                <a:spcPts val="0"/>
              </a:spcAft>
              <a:buClrTx/>
              <a:buSzPct val="100000"/>
              <a:buFont typeface="Arial" pitchFamily="34"/>
              <a:buChar char="•"/>
              <a:tabLst/>
              <a:defRPr sz="1800" b="0" i="0" u="none" strike="noStrike" kern="0" cap="none" spc="0" baseline="0">
                <a:solidFill>
                  <a:srgbClr val="000000"/>
                </a:solidFill>
                <a:uFillTx/>
              </a:defRPr>
            </a:pPr>
            <a:r>
              <a:rPr lang="en-US" sz="1200">
                <a:solidFill>
                  <a:schemeClr val="tx1"/>
                </a:solidFill>
              </a:rPr>
              <a:t>Contract repository management and risk tracking</a:t>
            </a:r>
          </a:p>
          <a:p>
            <a:pPr marL="647700" marR="0" lvl="0" indent="-152400" defTabSz="457200" fontAlgn="auto">
              <a:spcBef>
                <a:spcPts val="600"/>
              </a:spcBef>
              <a:spcAft>
                <a:spcPts val="0"/>
              </a:spcAft>
              <a:buClrTx/>
              <a:buSzPct val="100000"/>
              <a:buFont typeface="Arial" pitchFamily="34"/>
              <a:buChar char="•"/>
              <a:tabLst/>
              <a:defRPr sz="1800" b="0" i="0" u="none" strike="noStrike" kern="0" cap="none" spc="0" baseline="0">
                <a:solidFill>
                  <a:srgbClr val="000000"/>
                </a:solidFill>
                <a:uFillTx/>
              </a:defRPr>
            </a:pPr>
            <a:r>
              <a:rPr lang="en-US" sz="1200">
                <a:solidFill>
                  <a:schemeClr val="tx1"/>
                </a:solidFill>
              </a:rPr>
              <a:t>Draft contracts using pre-approved templates and clause libraries</a:t>
            </a:r>
          </a:p>
          <a:p>
            <a:pPr marL="400050">
              <a:spcBef>
                <a:spcPts val="1800"/>
              </a:spcBef>
              <a:buSzPct val="100000"/>
              <a:defRPr/>
            </a:pPr>
            <a:r>
              <a:rPr lang="en-US" sz="1400">
                <a:solidFill>
                  <a:schemeClr val="tx1"/>
                </a:solidFill>
                <a:latin typeface="+mj-lt"/>
                <a:ea typeface="+mj-ea"/>
                <a:cs typeface="+mj-cs"/>
              </a:rPr>
              <a:t>Policy tracking and change management</a:t>
            </a:r>
          </a:p>
          <a:p>
            <a:pPr marL="647700" indent="-152400" defTabSz="457200">
              <a:spcBef>
                <a:spcPts val="600"/>
              </a:spcBef>
              <a:buSzPct val="100000"/>
              <a:buFont typeface="Arial" pitchFamily="34"/>
              <a:buChar char="•"/>
              <a:defRPr sz="1800" b="0" i="0" u="none" strike="noStrike" kern="0" cap="none" spc="0" baseline="0">
                <a:solidFill>
                  <a:srgbClr val="000000"/>
                </a:solidFill>
                <a:uFillTx/>
              </a:defRPr>
            </a:pPr>
            <a:r>
              <a:rPr lang="en-US" sz="1200" kern="0">
                <a:solidFill>
                  <a:schemeClr val="tx1"/>
                </a:solidFill>
              </a:rPr>
              <a:t>Track relevant laws and regulations to facilitate real-time policy changes</a:t>
            </a:r>
          </a:p>
        </p:txBody>
      </p:sp>
      <p:sp>
        <p:nvSpPr>
          <p:cNvPr id="49" name="Graphic 39" descr="Icon of a bulleted document with a checkmark">
            <a:extLst>
              <a:ext uri="{FF2B5EF4-FFF2-40B4-BE49-F238E27FC236}">
                <a16:creationId xmlns:a16="http://schemas.microsoft.com/office/drawing/2014/main" id="{961B2DD4-84F0-A243-C385-8E8E826C1B32}"/>
              </a:ext>
            </a:extLst>
          </p:cNvPr>
          <p:cNvSpPr/>
          <p:nvPr/>
        </p:nvSpPr>
        <p:spPr>
          <a:xfrm>
            <a:off x="6499473" y="1874633"/>
            <a:ext cx="216578" cy="240634"/>
          </a:xfrm>
          <a:custGeom>
            <a:avLst/>
            <a:gdLst>
              <a:gd name="connsiteX0" fmla="*/ 223930 w 251999"/>
              <a:gd name="connsiteY0" fmla="*/ 29344 h 279991"/>
              <a:gd name="connsiteX1" fmla="*/ 192502 w 251999"/>
              <a:gd name="connsiteY1" fmla="*/ 0 h 279991"/>
              <a:gd name="connsiteX2" fmla="*/ 31501 w 251999"/>
              <a:gd name="connsiteY2" fmla="*/ 0 h 279991"/>
              <a:gd name="connsiteX3" fmla="*/ 29344 w 251999"/>
              <a:gd name="connsiteY3" fmla="*/ 73 h 279991"/>
              <a:gd name="connsiteX4" fmla="*/ 0 w 251999"/>
              <a:gd name="connsiteY4" fmla="*/ 31501 h 279991"/>
              <a:gd name="connsiteX5" fmla="*/ 0 w 251999"/>
              <a:gd name="connsiteY5" fmla="*/ 248477 h 279991"/>
              <a:gd name="connsiteX6" fmla="*/ 73 w 251999"/>
              <a:gd name="connsiteY6" fmla="*/ 250634 h 279991"/>
              <a:gd name="connsiteX7" fmla="*/ 31501 w 251999"/>
              <a:gd name="connsiteY7" fmla="*/ 279977 h 279991"/>
              <a:gd name="connsiteX8" fmla="*/ 137447 w 251999"/>
              <a:gd name="connsiteY8" fmla="*/ 279977 h 279991"/>
              <a:gd name="connsiteX9" fmla="*/ 116465 w 251999"/>
              <a:gd name="connsiteY9" fmla="*/ 258977 h 279991"/>
              <a:gd name="connsiteX10" fmla="*/ 31501 w 251999"/>
              <a:gd name="connsiteY10" fmla="*/ 258977 h 279991"/>
              <a:gd name="connsiteX11" fmla="*/ 30076 w 251999"/>
              <a:gd name="connsiteY11" fmla="*/ 258882 h 279991"/>
              <a:gd name="connsiteX12" fmla="*/ 21000 w 251999"/>
              <a:gd name="connsiteY12" fmla="*/ 248477 h 279991"/>
              <a:gd name="connsiteX13" fmla="*/ 21000 w 251999"/>
              <a:gd name="connsiteY13" fmla="*/ 31501 h 279991"/>
              <a:gd name="connsiteX14" fmla="*/ 21096 w 251999"/>
              <a:gd name="connsiteY14" fmla="*/ 30076 h 279991"/>
              <a:gd name="connsiteX15" fmla="*/ 31501 w 251999"/>
              <a:gd name="connsiteY15" fmla="*/ 21000 h 279991"/>
              <a:gd name="connsiteX16" fmla="*/ 192502 w 251999"/>
              <a:gd name="connsiteY16" fmla="*/ 21000 h 279991"/>
              <a:gd name="connsiteX17" fmla="*/ 193926 w 251999"/>
              <a:gd name="connsiteY17" fmla="*/ 21096 h 279991"/>
              <a:gd name="connsiteX18" fmla="*/ 203002 w 251999"/>
              <a:gd name="connsiteY18" fmla="*/ 31501 h 279991"/>
              <a:gd name="connsiteX19" fmla="*/ 203002 w 251999"/>
              <a:gd name="connsiteY19" fmla="*/ 193439 h 279991"/>
              <a:gd name="connsiteX20" fmla="*/ 219226 w 251999"/>
              <a:gd name="connsiteY20" fmla="*/ 177215 h 279991"/>
              <a:gd name="connsiteX21" fmla="*/ 224003 w 251999"/>
              <a:gd name="connsiteY21" fmla="*/ 173288 h 279991"/>
              <a:gd name="connsiteX22" fmla="*/ 224003 w 251999"/>
              <a:gd name="connsiteY22" fmla="*/ 31501 h 279991"/>
              <a:gd name="connsiteX23" fmla="*/ 223930 w 251999"/>
              <a:gd name="connsiteY23" fmla="*/ 29344 h 279991"/>
              <a:gd name="connsiteX24" fmla="*/ 172029 w 251999"/>
              <a:gd name="connsiteY24" fmla="*/ 279977 h 279991"/>
              <a:gd name="connsiteX25" fmla="*/ 171496 w 251999"/>
              <a:gd name="connsiteY25" fmla="*/ 279991 h 279991"/>
              <a:gd name="connsiteX26" fmla="*/ 170968 w 251999"/>
              <a:gd name="connsiteY26" fmla="*/ 279977 h 279991"/>
              <a:gd name="connsiteX27" fmla="*/ 164070 w 251999"/>
              <a:gd name="connsiteY27" fmla="*/ 276913 h 279991"/>
              <a:gd name="connsiteX28" fmla="*/ 129074 w 251999"/>
              <a:gd name="connsiteY28" fmla="*/ 241887 h 279991"/>
              <a:gd name="connsiteX29" fmla="*/ 129081 w 251999"/>
              <a:gd name="connsiteY29" fmla="*/ 227037 h 279991"/>
              <a:gd name="connsiteX30" fmla="*/ 143931 w 251999"/>
              <a:gd name="connsiteY30" fmla="*/ 227044 h 279991"/>
              <a:gd name="connsiteX31" fmla="*/ 171502 w 251999"/>
              <a:gd name="connsiteY31" fmla="*/ 254638 h 279991"/>
              <a:gd name="connsiteX32" fmla="*/ 234076 w 251999"/>
              <a:gd name="connsiteY32" fmla="*/ 192066 h 279991"/>
              <a:gd name="connsiteX33" fmla="*/ 248924 w 251999"/>
              <a:gd name="connsiteY33" fmla="*/ 192066 h 279991"/>
              <a:gd name="connsiteX34" fmla="*/ 248924 w 251999"/>
              <a:gd name="connsiteY34" fmla="*/ 206914 h 279991"/>
              <a:gd name="connsiteX35" fmla="*/ 178923 w 251999"/>
              <a:gd name="connsiteY35" fmla="*/ 276915 h 279991"/>
              <a:gd name="connsiteX36" fmla="*/ 172029 w 251999"/>
              <a:gd name="connsiteY36" fmla="*/ 279977 h 279991"/>
              <a:gd name="connsiteX37" fmla="*/ 137781 w 251999"/>
              <a:gd name="connsiteY37" fmla="*/ 202990 h 279991"/>
              <a:gd name="connsiteX38" fmla="*/ 135224 w 251999"/>
              <a:gd name="connsiteY38" fmla="*/ 202990 h 279991"/>
              <a:gd name="connsiteX39" fmla="*/ 101447 w 251999"/>
              <a:gd name="connsiteY39" fmla="*/ 202990 h 279991"/>
              <a:gd name="connsiteX40" fmla="*/ 90947 w 251999"/>
              <a:gd name="connsiteY40" fmla="*/ 192490 h 279991"/>
              <a:gd name="connsiteX41" fmla="*/ 101447 w 251999"/>
              <a:gd name="connsiteY41" fmla="*/ 181990 h 279991"/>
              <a:gd name="connsiteX42" fmla="*/ 171502 w 251999"/>
              <a:gd name="connsiteY42" fmla="*/ 181990 h 279991"/>
              <a:gd name="connsiteX43" fmla="*/ 182002 w 251999"/>
              <a:gd name="connsiteY43" fmla="*/ 192490 h 279991"/>
              <a:gd name="connsiteX44" fmla="*/ 171502 w 251999"/>
              <a:gd name="connsiteY44" fmla="*/ 202990 h 279991"/>
              <a:gd name="connsiteX45" fmla="*/ 137781 w 251999"/>
              <a:gd name="connsiteY45" fmla="*/ 202990 h 279991"/>
              <a:gd name="connsiteX46" fmla="*/ 70001 w 251999"/>
              <a:gd name="connsiteY46" fmla="*/ 80510 h 279991"/>
              <a:gd name="connsiteX47" fmla="*/ 56001 w 251999"/>
              <a:gd name="connsiteY47" fmla="*/ 94511 h 279991"/>
              <a:gd name="connsiteX48" fmla="*/ 42001 w 251999"/>
              <a:gd name="connsiteY48" fmla="*/ 80510 h 279991"/>
              <a:gd name="connsiteX49" fmla="*/ 56001 w 251999"/>
              <a:gd name="connsiteY49" fmla="*/ 66510 h 279991"/>
              <a:gd name="connsiteX50" fmla="*/ 70001 w 251999"/>
              <a:gd name="connsiteY50" fmla="*/ 80510 h 279991"/>
              <a:gd name="connsiteX51" fmla="*/ 90947 w 251999"/>
              <a:gd name="connsiteY51" fmla="*/ 80488 h 279991"/>
              <a:gd name="connsiteX52" fmla="*/ 101447 w 251999"/>
              <a:gd name="connsiteY52" fmla="*/ 69988 h 279991"/>
              <a:gd name="connsiteX53" fmla="*/ 171502 w 251999"/>
              <a:gd name="connsiteY53" fmla="*/ 69988 h 279991"/>
              <a:gd name="connsiteX54" fmla="*/ 182002 w 251999"/>
              <a:gd name="connsiteY54" fmla="*/ 80488 h 279991"/>
              <a:gd name="connsiteX55" fmla="*/ 171502 w 251999"/>
              <a:gd name="connsiteY55" fmla="*/ 90988 h 279991"/>
              <a:gd name="connsiteX56" fmla="*/ 101447 w 251999"/>
              <a:gd name="connsiteY56" fmla="*/ 90988 h 279991"/>
              <a:gd name="connsiteX57" fmla="*/ 90947 w 251999"/>
              <a:gd name="connsiteY57" fmla="*/ 80488 h 279991"/>
              <a:gd name="connsiteX58" fmla="*/ 101447 w 251999"/>
              <a:gd name="connsiteY58" fmla="*/ 125989 h 279991"/>
              <a:gd name="connsiteX59" fmla="*/ 90947 w 251999"/>
              <a:gd name="connsiteY59" fmla="*/ 136489 h 279991"/>
              <a:gd name="connsiteX60" fmla="*/ 101447 w 251999"/>
              <a:gd name="connsiteY60" fmla="*/ 146989 h 279991"/>
              <a:gd name="connsiteX61" fmla="*/ 171502 w 251999"/>
              <a:gd name="connsiteY61" fmla="*/ 146989 h 279991"/>
              <a:gd name="connsiteX62" fmla="*/ 182002 w 251999"/>
              <a:gd name="connsiteY62" fmla="*/ 136489 h 279991"/>
              <a:gd name="connsiteX63" fmla="*/ 171502 w 251999"/>
              <a:gd name="connsiteY63" fmla="*/ 125989 h 279991"/>
              <a:gd name="connsiteX64" fmla="*/ 101447 w 251999"/>
              <a:gd name="connsiteY64" fmla="*/ 125989 h 279991"/>
              <a:gd name="connsiteX65" fmla="*/ 56001 w 251999"/>
              <a:gd name="connsiteY65" fmla="*/ 150489 h 279991"/>
              <a:gd name="connsiteX66" fmla="*/ 70001 w 251999"/>
              <a:gd name="connsiteY66" fmla="*/ 136489 h 279991"/>
              <a:gd name="connsiteX67" fmla="*/ 56001 w 251999"/>
              <a:gd name="connsiteY67" fmla="*/ 122488 h 279991"/>
              <a:gd name="connsiteX68" fmla="*/ 42001 w 251999"/>
              <a:gd name="connsiteY68" fmla="*/ 136489 h 279991"/>
              <a:gd name="connsiteX69" fmla="*/ 56001 w 251999"/>
              <a:gd name="connsiteY69" fmla="*/ 150489 h 279991"/>
              <a:gd name="connsiteX70" fmla="*/ 70001 w 251999"/>
              <a:gd name="connsiteY70" fmla="*/ 192462 h 279991"/>
              <a:gd name="connsiteX71" fmla="*/ 56001 w 251999"/>
              <a:gd name="connsiteY71" fmla="*/ 206462 h 279991"/>
              <a:gd name="connsiteX72" fmla="*/ 42001 w 251999"/>
              <a:gd name="connsiteY72" fmla="*/ 192462 h 279991"/>
              <a:gd name="connsiteX73" fmla="*/ 56001 w 251999"/>
              <a:gd name="connsiteY73" fmla="*/ 178461 h 279991"/>
              <a:gd name="connsiteX74" fmla="*/ 70001 w 251999"/>
              <a:gd name="connsiteY74" fmla="*/ 192462 h 27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51999" h="279991">
                <a:moveTo>
                  <a:pt x="223930" y="29344"/>
                </a:moveTo>
                <a:cubicBezTo>
                  <a:pt x="222821" y="12952"/>
                  <a:pt x="209174" y="0"/>
                  <a:pt x="192502" y="0"/>
                </a:cubicBezTo>
                <a:lnTo>
                  <a:pt x="31501" y="0"/>
                </a:lnTo>
                <a:lnTo>
                  <a:pt x="29344" y="73"/>
                </a:lnTo>
                <a:cubicBezTo>
                  <a:pt x="12952" y="1181"/>
                  <a:pt x="0" y="14828"/>
                  <a:pt x="0" y="31501"/>
                </a:cubicBezTo>
                <a:lnTo>
                  <a:pt x="0" y="248477"/>
                </a:lnTo>
                <a:lnTo>
                  <a:pt x="73" y="250634"/>
                </a:lnTo>
                <a:cubicBezTo>
                  <a:pt x="1181" y="267026"/>
                  <a:pt x="14828" y="279977"/>
                  <a:pt x="31501" y="279977"/>
                </a:cubicBezTo>
                <a:lnTo>
                  <a:pt x="137447" y="279977"/>
                </a:lnTo>
                <a:lnTo>
                  <a:pt x="116465" y="258977"/>
                </a:lnTo>
                <a:lnTo>
                  <a:pt x="31501" y="258977"/>
                </a:lnTo>
                <a:lnTo>
                  <a:pt x="30076" y="258882"/>
                </a:lnTo>
                <a:cubicBezTo>
                  <a:pt x="24951" y="258186"/>
                  <a:pt x="21000" y="253793"/>
                  <a:pt x="21000" y="248477"/>
                </a:cubicBezTo>
                <a:lnTo>
                  <a:pt x="21000" y="31501"/>
                </a:lnTo>
                <a:lnTo>
                  <a:pt x="21096" y="30076"/>
                </a:lnTo>
                <a:cubicBezTo>
                  <a:pt x="21792" y="24951"/>
                  <a:pt x="26185" y="21000"/>
                  <a:pt x="31501" y="21000"/>
                </a:cubicBezTo>
                <a:lnTo>
                  <a:pt x="192502" y="21000"/>
                </a:lnTo>
                <a:lnTo>
                  <a:pt x="193926" y="21096"/>
                </a:lnTo>
                <a:cubicBezTo>
                  <a:pt x="199051" y="21792"/>
                  <a:pt x="203002" y="26185"/>
                  <a:pt x="203002" y="31501"/>
                </a:cubicBezTo>
                <a:lnTo>
                  <a:pt x="203002" y="193439"/>
                </a:lnTo>
                <a:lnTo>
                  <a:pt x="219226" y="177215"/>
                </a:lnTo>
                <a:cubicBezTo>
                  <a:pt x="220715" y="175726"/>
                  <a:pt x="222316" y="174417"/>
                  <a:pt x="224003" y="173288"/>
                </a:cubicBezTo>
                <a:lnTo>
                  <a:pt x="224003" y="31501"/>
                </a:lnTo>
                <a:lnTo>
                  <a:pt x="223930" y="29344"/>
                </a:lnTo>
                <a:close/>
                <a:moveTo>
                  <a:pt x="172029" y="279977"/>
                </a:moveTo>
                <a:cubicBezTo>
                  <a:pt x="171852" y="279987"/>
                  <a:pt x="171674" y="279991"/>
                  <a:pt x="171496" y="279991"/>
                </a:cubicBezTo>
                <a:cubicBezTo>
                  <a:pt x="171320" y="279991"/>
                  <a:pt x="171143" y="279987"/>
                  <a:pt x="170968" y="279977"/>
                </a:cubicBezTo>
                <a:cubicBezTo>
                  <a:pt x="168375" y="279847"/>
                  <a:pt x="165914" y="278758"/>
                  <a:pt x="164070" y="276913"/>
                </a:cubicBezTo>
                <a:lnTo>
                  <a:pt x="129074" y="241887"/>
                </a:lnTo>
                <a:cubicBezTo>
                  <a:pt x="124976" y="237785"/>
                  <a:pt x="124979" y="231136"/>
                  <a:pt x="129081" y="227037"/>
                </a:cubicBezTo>
                <a:cubicBezTo>
                  <a:pt x="133183" y="222937"/>
                  <a:pt x="139832" y="222940"/>
                  <a:pt x="143931" y="227044"/>
                </a:cubicBezTo>
                <a:lnTo>
                  <a:pt x="171502" y="254638"/>
                </a:lnTo>
                <a:lnTo>
                  <a:pt x="234076" y="192066"/>
                </a:lnTo>
                <a:cubicBezTo>
                  <a:pt x="238175" y="187965"/>
                  <a:pt x="244824" y="187965"/>
                  <a:pt x="248924" y="192066"/>
                </a:cubicBezTo>
                <a:cubicBezTo>
                  <a:pt x="253025" y="196166"/>
                  <a:pt x="253025" y="202814"/>
                  <a:pt x="248924" y="206914"/>
                </a:cubicBezTo>
                <a:lnTo>
                  <a:pt x="178923" y="276915"/>
                </a:lnTo>
                <a:cubicBezTo>
                  <a:pt x="177079" y="278759"/>
                  <a:pt x="174621" y="279847"/>
                  <a:pt x="172029" y="279977"/>
                </a:cubicBezTo>
                <a:close/>
                <a:moveTo>
                  <a:pt x="137781" y="202990"/>
                </a:moveTo>
                <a:cubicBezTo>
                  <a:pt x="136929" y="202956"/>
                  <a:pt x="136075" y="202956"/>
                  <a:pt x="135224" y="202990"/>
                </a:cubicBezTo>
                <a:lnTo>
                  <a:pt x="101447" y="202990"/>
                </a:lnTo>
                <a:cubicBezTo>
                  <a:pt x="95648" y="202990"/>
                  <a:pt x="90947" y="198289"/>
                  <a:pt x="90947" y="192490"/>
                </a:cubicBezTo>
                <a:cubicBezTo>
                  <a:pt x="90947" y="186691"/>
                  <a:pt x="95648" y="181990"/>
                  <a:pt x="101447" y="181990"/>
                </a:cubicBezTo>
                <a:lnTo>
                  <a:pt x="171502" y="181990"/>
                </a:lnTo>
                <a:cubicBezTo>
                  <a:pt x="177302" y="181990"/>
                  <a:pt x="182002" y="186691"/>
                  <a:pt x="182002" y="192490"/>
                </a:cubicBezTo>
                <a:cubicBezTo>
                  <a:pt x="182002" y="198289"/>
                  <a:pt x="177302" y="202990"/>
                  <a:pt x="171502" y="202990"/>
                </a:cubicBezTo>
                <a:lnTo>
                  <a:pt x="137781" y="202990"/>
                </a:lnTo>
                <a:close/>
                <a:moveTo>
                  <a:pt x="70001" y="80510"/>
                </a:moveTo>
                <a:cubicBezTo>
                  <a:pt x="70001" y="88242"/>
                  <a:pt x="63733" y="94511"/>
                  <a:pt x="56001" y="94511"/>
                </a:cubicBezTo>
                <a:cubicBezTo>
                  <a:pt x="48269" y="94511"/>
                  <a:pt x="42001" y="88242"/>
                  <a:pt x="42001" y="80510"/>
                </a:cubicBezTo>
                <a:cubicBezTo>
                  <a:pt x="42001" y="72778"/>
                  <a:pt x="48269" y="66510"/>
                  <a:pt x="56001" y="66510"/>
                </a:cubicBezTo>
                <a:cubicBezTo>
                  <a:pt x="63733" y="66510"/>
                  <a:pt x="70001" y="72778"/>
                  <a:pt x="70001" y="80510"/>
                </a:cubicBezTo>
                <a:close/>
                <a:moveTo>
                  <a:pt x="90947" y="80488"/>
                </a:moveTo>
                <a:cubicBezTo>
                  <a:pt x="90947" y="74689"/>
                  <a:pt x="95648" y="69988"/>
                  <a:pt x="101447" y="69988"/>
                </a:cubicBezTo>
                <a:lnTo>
                  <a:pt x="171502" y="69988"/>
                </a:lnTo>
                <a:cubicBezTo>
                  <a:pt x="177302" y="69988"/>
                  <a:pt x="182002" y="74689"/>
                  <a:pt x="182002" y="80488"/>
                </a:cubicBezTo>
                <a:cubicBezTo>
                  <a:pt x="182002" y="86287"/>
                  <a:pt x="177302" y="90988"/>
                  <a:pt x="171502" y="90988"/>
                </a:cubicBezTo>
                <a:lnTo>
                  <a:pt x="101447" y="90988"/>
                </a:lnTo>
                <a:cubicBezTo>
                  <a:pt x="95648" y="90988"/>
                  <a:pt x="90947" y="86287"/>
                  <a:pt x="90947" y="80488"/>
                </a:cubicBezTo>
                <a:close/>
                <a:moveTo>
                  <a:pt x="101447" y="125989"/>
                </a:moveTo>
                <a:cubicBezTo>
                  <a:pt x="95648" y="125989"/>
                  <a:pt x="90947" y="130690"/>
                  <a:pt x="90947" y="136489"/>
                </a:cubicBezTo>
                <a:cubicBezTo>
                  <a:pt x="90947" y="142288"/>
                  <a:pt x="95648" y="146989"/>
                  <a:pt x="101447" y="146989"/>
                </a:cubicBezTo>
                <a:lnTo>
                  <a:pt x="171502" y="146989"/>
                </a:lnTo>
                <a:cubicBezTo>
                  <a:pt x="177302" y="146989"/>
                  <a:pt x="182002" y="142288"/>
                  <a:pt x="182002" y="136489"/>
                </a:cubicBezTo>
                <a:cubicBezTo>
                  <a:pt x="182002" y="130690"/>
                  <a:pt x="177302" y="125989"/>
                  <a:pt x="171502" y="125989"/>
                </a:cubicBezTo>
                <a:lnTo>
                  <a:pt x="101447" y="125989"/>
                </a:lnTo>
                <a:close/>
                <a:moveTo>
                  <a:pt x="56001" y="150489"/>
                </a:moveTo>
                <a:cubicBezTo>
                  <a:pt x="63733" y="150489"/>
                  <a:pt x="70001" y="144221"/>
                  <a:pt x="70001" y="136489"/>
                </a:cubicBezTo>
                <a:cubicBezTo>
                  <a:pt x="70001" y="128756"/>
                  <a:pt x="63733" y="122488"/>
                  <a:pt x="56001" y="122488"/>
                </a:cubicBezTo>
                <a:cubicBezTo>
                  <a:pt x="48269" y="122488"/>
                  <a:pt x="42001" y="128756"/>
                  <a:pt x="42001" y="136489"/>
                </a:cubicBezTo>
                <a:cubicBezTo>
                  <a:pt x="42001" y="144221"/>
                  <a:pt x="48269" y="150489"/>
                  <a:pt x="56001" y="150489"/>
                </a:cubicBezTo>
                <a:close/>
                <a:moveTo>
                  <a:pt x="70001" y="192462"/>
                </a:moveTo>
                <a:cubicBezTo>
                  <a:pt x="70001" y="200194"/>
                  <a:pt x="63733" y="206462"/>
                  <a:pt x="56001" y="206462"/>
                </a:cubicBezTo>
                <a:cubicBezTo>
                  <a:pt x="48269" y="206462"/>
                  <a:pt x="42001" y="200194"/>
                  <a:pt x="42001" y="192462"/>
                </a:cubicBezTo>
                <a:cubicBezTo>
                  <a:pt x="42001" y="184729"/>
                  <a:pt x="48269" y="178461"/>
                  <a:pt x="56001" y="178461"/>
                </a:cubicBezTo>
                <a:cubicBezTo>
                  <a:pt x="63733" y="178461"/>
                  <a:pt x="70001" y="184729"/>
                  <a:pt x="70001" y="192462"/>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
        <p:nvSpPr>
          <p:cNvPr id="50" name="Graphic 30" descr="Icon of a finger tapping on a screen">
            <a:extLst>
              <a:ext uri="{FF2B5EF4-FFF2-40B4-BE49-F238E27FC236}">
                <a16:creationId xmlns:a16="http://schemas.microsoft.com/office/drawing/2014/main" id="{17862515-06E9-A9B6-28DC-F7A61F60F85F}"/>
              </a:ext>
            </a:extLst>
          </p:cNvPr>
          <p:cNvSpPr/>
          <p:nvPr/>
        </p:nvSpPr>
        <p:spPr>
          <a:xfrm>
            <a:off x="6511777" y="2999759"/>
            <a:ext cx="191970" cy="255654"/>
          </a:xfrm>
          <a:custGeom>
            <a:avLst/>
            <a:gdLst>
              <a:gd name="connsiteX0" fmla="*/ 94561 w 194496"/>
              <a:gd name="connsiteY0" fmla="*/ 48996 h 259018"/>
              <a:gd name="connsiteX1" fmla="*/ 126003 w 194496"/>
              <a:gd name="connsiteY1" fmla="*/ 81599 h 259018"/>
              <a:gd name="connsiteX2" fmla="*/ 126059 w 194496"/>
              <a:gd name="connsiteY2" fmla="*/ 84119 h 259018"/>
              <a:gd name="connsiteX3" fmla="*/ 126059 w 194496"/>
              <a:gd name="connsiteY3" fmla="*/ 113727 h 259018"/>
              <a:gd name="connsiteX4" fmla="*/ 157136 w 194496"/>
              <a:gd name="connsiteY4" fmla="*/ 119368 h 259018"/>
              <a:gd name="connsiteX5" fmla="*/ 193749 w 194496"/>
              <a:gd name="connsiteY5" fmla="*/ 172325 h 259018"/>
              <a:gd name="connsiteX6" fmla="*/ 193547 w 194496"/>
              <a:gd name="connsiteY6" fmla="*/ 173362 h 259018"/>
              <a:gd name="connsiteX7" fmla="*/ 192945 w 194496"/>
              <a:gd name="connsiteY7" fmla="*/ 175882 h 259018"/>
              <a:gd name="connsiteX8" fmla="*/ 178274 w 194496"/>
              <a:gd name="connsiteY8" fmla="*/ 230785 h 259018"/>
              <a:gd name="connsiteX9" fmla="*/ 154630 w 194496"/>
              <a:gd name="connsiteY9" fmla="*/ 253422 h 259018"/>
              <a:gd name="connsiteX10" fmla="*/ 152321 w 194496"/>
              <a:gd name="connsiteY10" fmla="*/ 253842 h 259018"/>
              <a:gd name="connsiteX11" fmla="*/ 118471 w 194496"/>
              <a:gd name="connsiteY11" fmla="*/ 258699 h 259018"/>
              <a:gd name="connsiteX12" fmla="*/ 86554 w 194496"/>
              <a:gd name="connsiteY12" fmla="*/ 242964 h 259018"/>
              <a:gd name="connsiteX13" fmla="*/ 85434 w 194496"/>
              <a:gd name="connsiteY13" fmla="*/ 240809 h 259018"/>
              <a:gd name="connsiteX14" fmla="*/ 85028 w 194496"/>
              <a:gd name="connsiteY14" fmla="*/ 239927 h 259018"/>
              <a:gd name="connsiteX15" fmla="*/ 70665 w 194496"/>
              <a:gd name="connsiteY15" fmla="*/ 221966 h 259018"/>
              <a:gd name="connsiteX16" fmla="*/ 67949 w 194496"/>
              <a:gd name="connsiteY16" fmla="*/ 220020 h 259018"/>
              <a:gd name="connsiteX17" fmla="*/ 41589 w 194496"/>
              <a:gd name="connsiteY17" fmla="*/ 202452 h 259018"/>
              <a:gd name="connsiteX18" fmla="*/ 40274 w 194496"/>
              <a:gd name="connsiteY18" fmla="*/ 201626 h 259018"/>
              <a:gd name="connsiteX19" fmla="*/ 38902 w 194496"/>
              <a:gd name="connsiteY19" fmla="*/ 200898 h 259018"/>
              <a:gd name="connsiteX20" fmla="*/ 5836 w 194496"/>
              <a:gd name="connsiteY20" fmla="*/ 184435 h 259018"/>
              <a:gd name="connsiteX21" fmla="*/ 13 w 194496"/>
              <a:gd name="connsiteY21" fmla="*/ 175266 h 259018"/>
              <a:gd name="connsiteX22" fmla="*/ 19877 w 194496"/>
              <a:gd name="connsiteY22" fmla="*/ 141109 h 259018"/>
              <a:gd name="connsiteX23" fmla="*/ 59438 w 194496"/>
              <a:gd name="connsiteY23" fmla="*/ 141347 h 259018"/>
              <a:gd name="connsiteX24" fmla="*/ 63078 w 194496"/>
              <a:gd name="connsiteY24" fmla="*/ 142453 h 259018"/>
              <a:gd name="connsiteX25" fmla="*/ 63078 w 194496"/>
              <a:gd name="connsiteY25" fmla="*/ 84105 h 259018"/>
              <a:gd name="connsiteX26" fmla="*/ 94561 w 194496"/>
              <a:gd name="connsiteY26" fmla="*/ 48996 h 259018"/>
              <a:gd name="connsiteX27" fmla="*/ 94561 w 194496"/>
              <a:gd name="connsiteY27" fmla="*/ 69994 h 259018"/>
              <a:gd name="connsiteX28" fmla="*/ 84118 w 194496"/>
              <a:gd name="connsiteY28" fmla="*/ 82117 h 259018"/>
              <a:gd name="connsiteX29" fmla="*/ 84062 w 194496"/>
              <a:gd name="connsiteY29" fmla="*/ 84105 h 259018"/>
              <a:gd name="connsiteX30" fmla="*/ 84062 w 194496"/>
              <a:gd name="connsiteY30" fmla="*/ 157515 h 259018"/>
              <a:gd name="connsiteX31" fmla="*/ 73573 w 194496"/>
              <a:gd name="connsiteY31" fmla="*/ 168024 h 259018"/>
              <a:gd name="connsiteX32" fmla="*/ 69559 w 194496"/>
              <a:gd name="connsiteY32" fmla="*/ 167231 h 259018"/>
              <a:gd name="connsiteX33" fmla="*/ 29270 w 194496"/>
              <a:gd name="connsiteY33" fmla="*/ 159895 h 259018"/>
              <a:gd name="connsiteX34" fmla="*/ 22131 w 194496"/>
              <a:gd name="connsiteY34" fmla="*/ 167147 h 259018"/>
              <a:gd name="connsiteX35" fmla="*/ 21585 w 194496"/>
              <a:gd name="connsiteY35" fmla="*/ 168826 h 259018"/>
              <a:gd name="connsiteX36" fmla="*/ 48267 w 194496"/>
              <a:gd name="connsiteY36" fmla="*/ 182097 h 259018"/>
              <a:gd name="connsiteX37" fmla="*/ 50787 w 194496"/>
              <a:gd name="connsiteY37" fmla="*/ 183455 h 259018"/>
              <a:gd name="connsiteX38" fmla="*/ 53236 w 194496"/>
              <a:gd name="connsiteY38" fmla="*/ 184967 h 259018"/>
              <a:gd name="connsiteX39" fmla="*/ 79596 w 194496"/>
              <a:gd name="connsiteY39" fmla="*/ 202550 h 259018"/>
              <a:gd name="connsiteX40" fmla="*/ 102359 w 194496"/>
              <a:gd name="connsiteY40" fmla="*/ 227650 h 259018"/>
              <a:gd name="connsiteX41" fmla="*/ 104066 w 194496"/>
              <a:gd name="connsiteY41" fmla="*/ 231065 h 259018"/>
              <a:gd name="connsiteX42" fmla="*/ 104486 w 194496"/>
              <a:gd name="connsiteY42" fmla="*/ 231947 h 259018"/>
              <a:gd name="connsiteX43" fmla="*/ 113964 w 194496"/>
              <a:gd name="connsiteY43" fmla="*/ 238023 h 259018"/>
              <a:gd name="connsiteX44" fmla="*/ 115489 w 194496"/>
              <a:gd name="connsiteY44" fmla="*/ 237911 h 259018"/>
              <a:gd name="connsiteX45" fmla="*/ 149339 w 194496"/>
              <a:gd name="connsiteY45" fmla="*/ 233053 h 259018"/>
              <a:gd name="connsiteX46" fmla="*/ 157486 w 194496"/>
              <a:gd name="connsiteY46" fmla="*/ 226838 h 259018"/>
              <a:gd name="connsiteX47" fmla="*/ 157990 w 194496"/>
              <a:gd name="connsiteY47" fmla="*/ 225368 h 259018"/>
              <a:gd name="connsiteX48" fmla="*/ 172661 w 194496"/>
              <a:gd name="connsiteY48" fmla="*/ 170450 h 259018"/>
              <a:gd name="connsiteX49" fmla="*/ 155316 w 194496"/>
              <a:gd name="connsiteY49" fmla="*/ 140465 h 259018"/>
              <a:gd name="connsiteX50" fmla="*/ 154350 w 194496"/>
              <a:gd name="connsiteY50" fmla="*/ 140227 h 259018"/>
              <a:gd name="connsiteX51" fmla="*/ 113684 w 194496"/>
              <a:gd name="connsiteY51" fmla="*/ 132807 h 259018"/>
              <a:gd name="connsiteX52" fmla="*/ 105172 w 194496"/>
              <a:gd name="connsiteY52" fmla="*/ 123988 h 259018"/>
              <a:gd name="connsiteX53" fmla="*/ 105060 w 194496"/>
              <a:gd name="connsiteY53" fmla="*/ 122490 h 259018"/>
              <a:gd name="connsiteX54" fmla="*/ 105060 w 194496"/>
              <a:gd name="connsiteY54" fmla="*/ 84105 h 259018"/>
              <a:gd name="connsiteX55" fmla="*/ 94561 w 194496"/>
              <a:gd name="connsiteY55" fmla="*/ 69994 h 259018"/>
              <a:gd name="connsiteX56" fmla="*/ 94547 w 194496"/>
              <a:gd name="connsiteY56" fmla="*/ 0 h 259018"/>
              <a:gd name="connsiteX57" fmla="*/ 175064 w 194496"/>
              <a:gd name="connsiteY57" fmla="*/ 80470 h 259018"/>
              <a:gd name="connsiteX58" fmla="*/ 170043 w 194496"/>
              <a:gd name="connsiteY58" fmla="*/ 108477 h 259018"/>
              <a:gd name="connsiteX59" fmla="*/ 168027 w 194496"/>
              <a:gd name="connsiteY59" fmla="*/ 107735 h 259018"/>
              <a:gd name="connsiteX60" fmla="*/ 159530 w 194496"/>
              <a:gd name="connsiteY60" fmla="*/ 105286 h 259018"/>
              <a:gd name="connsiteX61" fmla="*/ 149353 w 194496"/>
              <a:gd name="connsiteY61" fmla="*/ 103718 h 259018"/>
              <a:gd name="connsiteX62" fmla="*/ 117764 w 194496"/>
              <a:gd name="connsiteY62" fmla="*/ 25733 h 259018"/>
              <a:gd name="connsiteX63" fmla="*/ 39780 w 194496"/>
              <a:gd name="connsiteY63" fmla="*/ 57321 h 259018"/>
              <a:gd name="connsiteX64" fmla="*/ 49065 w 194496"/>
              <a:gd name="connsiteY64" fmla="*/ 118850 h 259018"/>
              <a:gd name="connsiteX65" fmla="*/ 37530 w 194496"/>
              <a:gd name="connsiteY65" fmla="*/ 120572 h 259018"/>
              <a:gd name="connsiteX66" fmla="*/ 26989 w 194496"/>
              <a:gd name="connsiteY66" fmla="*/ 124254 h 259018"/>
              <a:gd name="connsiteX67" fmla="*/ 50787 w 194496"/>
              <a:gd name="connsiteY67" fmla="*/ 12934 h 259018"/>
              <a:gd name="connsiteX68" fmla="*/ 94561 w 194496"/>
              <a:gd name="connsiteY68" fmla="*/ 0 h 25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94496" h="259018">
                <a:moveTo>
                  <a:pt x="94561" y="48996"/>
                </a:moveTo>
                <a:cubicBezTo>
                  <a:pt x="113446" y="48996"/>
                  <a:pt x="125065" y="62561"/>
                  <a:pt x="126003" y="81599"/>
                </a:cubicBezTo>
                <a:lnTo>
                  <a:pt x="126059" y="84119"/>
                </a:lnTo>
                <a:lnTo>
                  <a:pt x="126059" y="113727"/>
                </a:lnTo>
                <a:lnTo>
                  <a:pt x="157136" y="119368"/>
                </a:lnTo>
                <a:cubicBezTo>
                  <a:pt x="181871" y="123882"/>
                  <a:pt x="198262" y="147592"/>
                  <a:pt x="193749" y="172325"/>
                </a:cubicBezTo>
                <a:cubicBezTo>
                  <a:pt x="193686" y="172672"/>
                  <a:pt x="193619" y="173018"/>
                  <a:pt x="193547" y="173362"/>
                </a:cubicBezTo>
                <a:lnTo>
                  <a:pt x="192945" y="175882"/>
                </a:lnTo>
                <a:lnTo>
                  <a:pt x="178274" y="230785"/>
                </a:lnTo>
                <a:cubicBezTo>
                  <a:pt x="175241" y="242155"/>
                  <a:pt x="166122" y="250885"/>
                  <a:pt x="154630" y="253422"/>
                </a:cubicBezTo>
                <a:lnTo>
                  <a:pt x="152321" y="253842"/>
                </a:lnTo>
                <a:lnTo>
                  <a:pt x="118471" y="258699"/>
                </a:lnTo>
                <a:cubicBezTo>
                  <a:pt x="105605" y="260543"/>
                  <a:pt x="92927" y="254292"/>
                  <a:pt x="86554" y="242964"/>
                </a:cubicBezTo>
                <a:lnTo>
                  <a:pt x="85434" y="240809"/>
                </a:lnTo>
                <a:lnTo>
                  <a:pt x="85028" y="239927"/>
                </a:lnTo>
                <a:cubicBezTo>
                  <a:pt x="81749" y="232875"/>
                  <a:pt x="76823" y="226715"/>
                  <a:pt x="70665" y="221966"/>
                </a:cubicBezTo>
                <a:lnTo>
                  <a:pt x="67949" y="220020"/>
                </a:lnTo>
                <a:lnTo>
                  <a:pt x="41589" y="202452"/>
                </a:lnTo>
                <a:lnTo>
                  <a:pt x="40274" y="201626"/>
                </a:lnTo>
                <a:lnTo>
                  <a:pt x="38902" y="200898"/>
                </a:lnTo>
                <a:lnTo>
                  <a:pt x="5836" y="184435"/>
                </a:lnTo>
                <a:cubicBezTo>
                  <a:pt x="2342" y="182698"/>
                  <a:pt x="99" y="179167"/>
                  <a:pt x="13" y="175266"/>
                </a:cubicBezTo>
                <a:cubicBezTo>
                  <a:pt x="-337" y="159755"/>
                  <a:pt x="6522" y="147786"/>
                  <a:pt x="19877" y="141109"/>
                </a:cubicBezTo>
                <a:cubicBezTo>
                  <a:pt x="29704" y="136195"/>
                  <a:pt x="42765" y="136475"/>
                  <a:pt x="59438" y="141347"/>
                </a:cubicBezTo>
                <a:lnTo>
                  <a:pt x="63078" y="142453"/>
                </a:lnTo>
                <a:lnTo>
                  <a:pt x="63078" y="84105"/>
                </a:lnTo>
                <a:cubicBezTo>
                  <a:pt x="63064" y="63765"/>
                  <a:pt x="74851" y="48996"/>
                  <a:pt x="94561" y="48996"/>
                </a:cubicBezTo>
                <a:close/>
                <a:moveTo>
                  <a:pt x="94561" y="69994"/>
                </a:moveTo>
                <a:cubicBezTo>
                  <a:pt x="88122" y="69994"/>
                  <a:pt x="84594" y="73844"/>
                  <a:pt x="84118" y="82117"/>
                </a:cubicBezTo>
                <a:lnTo>
                  <a:pt x="84062" y="84105"/>
                </a:lnTo>
                <a:lnTo>
                  <a:pt x="84062" y="157515"/>
                </a:lnTo>
                <a:cubicBezTo>
                  <a:pt x="84068" y="163314"/>
                  <a:pt x="79371" y="168019"/>
                  <a:pt x="73573" y="168024"/>
                </a:cubicBezTo>
                <a:cubicBezTo>
                  <a:pt x="72195" y="168026"/>
                  <a:pt x="70832" y="167756"/>
                  <a:pt x="69559" y="167231"/>
                </a:cubicBezTo>
                <a:cubicBezTo>
                  <a:pt x="49121" y="158789"/>
                  <a:pt x="35388" y="156829"/>
                  <a:pt x="29270" y="159895"/>
                </a:cubicBezTo>
                <a:cubicBezTo>
                  <a:pt x="25715" y="161673"/>
                  <a:pt x="23391" y="163955"/>
                  <a:pt x="22131" y="167147"/>
                </a:cubicBezTo>
                <a:lnTo>
                  <a:pt x="21585" y="168826"/>
                </a:lnTo>
                <a:lnTo>
                  <a:pt x="48267" y="182097"/>
                </a:lnTo>
                <a:lnTo>
                  <a:pt x="50787" y="183455"/>
                </a:lnTo>
                <a:lnTo>
                  <a:pt x="53236" y="184967"/>
                </a:lnTo>
                <a:lnTo>
                  <a:pt x="79596" y="202550"/>
                </a:lnTo>
                <a:cubicBezTo>
                  <a:pt x="89138" y="208911"/>
                  <a:pt x="96958" y="217534"/>
                  <a:pt x="102359" y="227650"/>
                </a:cubicBezTo>
                <a:lnTo>
                  <a:pt x="104066" y="231065"/>
                </a:lnTo>
                <a:lnTo>
                  <a:pt x="104486" y="231947"/>
                </a:lnTo>
                <a:cubicBezTo>
                  <a:pt x="106201" y="235637"/>
                  <a:pt x="109894" y="238006"/>
                  <a:pt x="113964" y="238023"/>
                </a:cubicBezTo>
                <a:lnTo>
                  <a:pt x="115489" y="237911"/>
                </a:lnTo>
                <a:lnTo>
                  <a:pt x="149339" y="233053"/>
                </a:lnTo>
                <a:cubicBezTo>
                  <a:pt x="152950" y="232538"/>
                  <a:pt x="156034" y="230185"/>
                  <a:pt x="157486" y="226838"/>
                </a:cubicBezTo>
                <a:lnTo>
                  <a:pt x="157990" y="225368"/>
                </a:lnTo>
                <a:lnTo>
                  <a:pt x="172661" y="170450"/>
                </a:lnTo>
                <a:cubicBezTo>
                  <a:pt x="176149" y="157381"/>
                  <a:pt x="168384" y="143957"/>
                  <a:pt x="155316" y="140465"/>
                </a:cubicBezTo>
                <a:lnTo>
                  <a:pt x="154350" y="140227"/>
                </a:lnTo>
                <a:lnTo>
                  <a:pt x="113684" y="132807"/>
                </a:lnTo>
                <a:cubicBezTo>
                  <a:pt x="109247" y="132001"/>
                  <a:pt x="105820" y="128451"/>
                  <a:pt x="105172" y="123988"/>
                </a:cubicBezTo>
                <a:lnTo>
                  <a:pt x="105060" y="122490"/>
                </a:lnTo>
                <a:lnTo>
                  <a:pt x="105060" y="84105"/>
                </a:lnTo>
                <a:cubicBezTo>
                  <a:pt x="105060" y="74446"/>
                  <a:pt x="101491" y="69994"/>
                  <a:pt x="94561" y="69994"/>
                </a:cubicBezTo>
                <a:close/>
                <a:moveTo>
                  <a:pt x="94547" y="0"/>
                </a:moveTo>
                <a:cubicBezTo>
                  <a:pt x="139002" y="-13"/>
                  <a:pt x="175051" y="36015"/>
                  <a:pt x="175064" y="80470"/>
                </a:cubicBezTo>
                <a:cubicBezTo>
                  <a:pt x="175067" y="90030"/>
                  <a:pt x="173366" y="99514"/>
                  <a:pt x="170043" y="108477"/>
                </a:cubicBezTo>
                <a:lnTo>
                  <a:pt x="168027" y="107735"/>
                </a:lnTo>
                <a:cubicBezTo>
                  <a:pt x="165243" y="106760"/>
                  <a:pt x="162407" y="105942"/>
                  <a:pt x="159530" y="105286"/>
                </a:cubicBezTo>
                <a:cubicBezTo>
                  <a:pt x="156181" y="104513"/>
                  <a:pt x="152780" y="103989"/>
                  <a:pt x="149353" y="103718"/>
                </a:cubicBezTo>
                <a:cubicBezTo>
                  <a:pt x="162165" y="73460"/>
                  <a:pt x="148023" y="38545"/>
                  <a:pt x="117764" y="25733"/>
                </a:cubicBezTo>
                <a:cubicBezTo>
                  <a:pt x="87507" y="12921"/>
                  <a:pt x="52593" y="27064"/>
                  <a:pt x="39780" y="57321"/>
                </a:cubicBezTo>
                <a:cubicBezTo>
                  <a:pt x="31048" y="77944"/>
                  <a:pt x="34636" y="101723"/>
                  <a:pt x="49065" y="118850"/>
                </a:cubicBezTo>
                <a:cubicBezTo>
                  <a:pt x="45183" y="119140"/>
                  <a:pt x="41327" y="119716"/>
                  <a:pt x="37530" y="120572"/>
                </a:cubicBezTo>
                <a:cubicBezTo>
                  <a:pt x="32616" y="121762"/>
                  <a:pt x="29298" y="122952"/>
                  <a:pt x="26989" y="124254"/>
                </a:cubicBezTo>
                <a:cubicBezTo>
                  <a:pt x="2820" y="86942"/>
                  <a:pt x="13475" y="37103"/>
                  <a:pt x="50787" y="12934"/>
                </a:cubicBezTo>
                <a:cubicBezTo>
                  <a:pt x="63825" y="4490"/>
                  <a:pt x="79028" y="-3"/>
                  <a:pt x="94561" y="0"/>
                </a:cubicBezTo>
                <a:close/>
              </a:path>
            </a:pathLst>
          </a:custGeom>
          <a:solidFill>
            <a:schemeClr val="accent1"/>
          </a:solidFill>
          <a:ln w="15081" cap="flat">
            <a:noFill/>
            <a:prstDash val="solid"/>
            <a:miter/>
          </a:ln>
        </p:spPr>
        <p:txBody>
          <a:bodyPr rtlCol="0" anchor="ctr"/>
          <a:lstStyle/>
          <a:p>
            <a:endParaRPr lang="en-US"/>
          </a:p>
        </p:txBody>
      </p:sp>
      <p:sp>
        <p:nvSpPr>
          <p:cNvPr id="52" name="Rectangle 51">
            <a:extLst>
              <a:ext uri="{FF2B5EF4-FFF2-40B4-BE49-F238E27FC236}">
                <a16:creationId xmlns:a16="http://schemas.microsoft.com/office/drawing/2014/main" id="{A9F5B541-A6F7-D60C-D521-7927CA55C6B0}"/>
              </a:ext>
            </a:extLst>
          </p:cNvPr>
          <p:cNvSpPr>
            <a:spLocks/>
          </p:cNvSpPr>
          <p:nvPr/>
        </p:nvSpPr>
        <p:spPr bwMode="auto">
          <a:xfrm>
            <a:off x="610837" y="2605006"/>
            <a:ext cx="5340701" cy="1687641"/>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Motivations and desired outcomes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Understand business strategy and reflect it in legal strategy</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Serve as a trusted business advisor who proactively engages management and the board on strategic business issues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Anticipate and address changes in regulatory requirements and</a:t>
            </a:r>
            <a:br>
              <a:rPr lang="en-US" sz="1200"/>
            </a:br>
            <a:r>
              <a:rPr lang="en-US" sz="1200"/>
              <a:t>public policy</a:t>
            </a:r>
          </a:p>
        </p:txBody>
      </p:sp>
      <p:cxnSp>
        <p:nvCxnSpPr>
          <p:cNvPr id="53" name="Straight Connector 52">
            <a:extLst>
              <a:ext uri="{FF2B5EF4-FFF2-40B4-BE49-F238E27FC236}">
                <a16:creationId xmlns:a16="http://schemas.microsoft.com/office/drawing/2014/main" id="{F628688A-61B7-F9E5-C373-2BB142FC2FBD}"/>
              </a:ext>
            </a:extLst>
          </p:cNvPr>
          <p:cNvCxnSpPr>
            <a:cxnSpLocks/>
          </p:cNvCxnSpPr>
          <p:nvPr/>
        </p:nvCxnSpPr>
        <p:spPr>
          <a:xfrm>
            <a:off x="690351" y="3027350"/>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1" name="Graphic 86" descr="Icon of a document with a magnifying glass">
            <a:extLst>
              <a:ext uri="{FF2B5EF4-FFF2-40B4-BE49-F238E27FC236}">
                <a16:creationId xmlns:a16="http://schemas.microsoft.com/office/drawing/2014/main" id="{DA44506F-8787-719C-3886-E8AB1FE05D0C}"/>
              </a:ext>
            </a:extLst>
          </p:cNvPr>
          <p:cNvSpPr/>
          <p:nvPr/>
        </p:nvSpPr>
        <p:spPr>
          <a:xfrm>
            <a:off x="6489562" y="4406263"/>
            <a:ext cx="240908" cy="255612"/>
          </a:xfrm>
          <a:custGeom>
            <a:avLst/>
            <a:gdLst>
              <a:gd name="connsiteX0" fmla="*/ 220274 w 293698"/>
              <a:gd name="connsiteY0" fmla="*/ 140975 h 311629"/>
              <a:gd name="connsiteX1" fmla="*/ 247325 w 293698"/>
              <a:gd name="connsiteY1" fmla="*/ 166945 h 311629"/>
              <a:gd name="connsiteX2" fmla="*/ 247325 w 293698"/>
              <a:gd name="connsiteY2" fmla="*/ 226303 h 311629"/>
              <a:gd name="connsiteX3" fmla="*/ 220274 w 293698"/>
              <a:gd name="connsiteY3" fmla="*/ 252272 h 311629"/>
              <a:gd name="connsiteX4" fmla="*/ 146461 w 293698"/>
              <a:gd name="connsiteY4" fmla="*/ 252272 h 311629"/>
              <a:gd name="connsiteX5" fmla="*/ 145695 w 293698"/>
              <a:gd name="connsiteY5" fmla="*/ 251536 h 311629"/>
              <a:gd name="connsiteX6" fmla="*/ 154578 w 293698"/>
              <a:gd name="connsiteY6" fmla="*/ 215173 h 311629"/>
              <a:gd name="connsiteX7" fmla="*/ 139121 w 293698"/>
              <a:gd name="connsiteY7" fmla="*/ 168234 h 311629"/>
              <a:gd name="connsiteX8" fmla="*/ 139121 w 293698"/>
              <a:gd name="connsiteY8" fmla="*/ 163235 h 311629"/>
              <a:gd name="connsiteX9" fmla="*/ 135145 w 293698"/>
              <a:gd name="connsiteY9" fmla="*/ 163235 h 311629"/>
              <a:gd name="connsiteX10" fmla="*/ 109301 w 293698"/>
              <a:gd name="connsiteY10" fmla="*/ 143003 h 311629"/>
              <a:gd name="connsiteX11" fmla="*/ 119798 w 293698"/>
              <a:gd name="connsiteY11" fmla="*/ 140975 h 311629"/>
              <a:gd name="connsiteX12" fmla="*/ 220274 w 293698"/>
              <a:gd name="connsiteY12" fmla="*/ 140975 h 311629"/>
              <a:gd name="connsiteX13" fmla="*/ 162307 w 293698"/>
              <a:gd name="connsiteY13" fmla="*/ 207753 h 311629"/>
              <a:gd name="connsiteX14" fmla="*/ 162307 w 293698"/>
              <a:gd name="connsiteY14" fmla="*/ 230013 h 311629"/>
              <a:gd name="connsiteX15" fmla="*/ 220274 w 293698"/>
              <a:gd name="connsiteY15" fmla="*/ 230013 h 311629"/>
              <a:gd name="connsiteX16" fmla="*/ 224139 w 293698"/>
              <a:gd name="connsiteY16" fmla="*/ 226303 h 311629"/>
              <a:gd name="connsiteX17" fmla="*/ 224139 w 293698"/>
              <a:gd name="connsiteY17" fmla="*/ 207753 h 311629"/>
              <a:gd name="connsiteX18" fmla="*/ 162307 w 293698"/>
              <a:gd name="connsiteY18" fmla="*/ 207753 h 311629"/>
              <a:gd name="connsiteX19" fmla="*/ 224139 w 293698"/>
              <a:gd name="connsiteY19" fmla="*/ 185494 h 311629"/>
              <a:gd name="connsiteX20" fmla="*/ 224139 w 293698"/>
              <a:gd name="connsiteY20" fmla="*/ 166945 h 311629"/>
              <a:gd name="connsiteX21" fmla="*/ 220274 w 293698"/>
              <a:gd name="connsiteY21" fmla="*/ 163235 h 311629"/>
              <a:gd name="connsiteX22" fmla="*/ 162307 w 293698"/>
              <a:gd name="connsiteY22" fmla="*/ 163235 h 311629"/>
              <a:gd name="connsiteX23" fmla="*/ 162307 w 293698"/>
              <a:gd name="connsiteY23" fmla="*/ 185494 h 311629"/>
              <a:gd name="connsiteX24" fmla="*/ 224139 w 293698"/>
              <a:gd name="connsiteY24" fmla="*/ 185494 h 311629"/>
              <a:gd name="connsiteX25" fmla="*/ 262783 w 293698"/>
              <a:gd name="connsiteY25" fmla="*/ 274531 h 311629"/>
              <a:gd name="connsiteX26" fmla="*/ 169648 w 293698"/>
              <a:gd name="connsiteY26" fmla="*/ 274531 h 311629"/>
              <a:gd name="connsiteX27" fmla="*/ 177570 w 293698"/>
              <a:gd name="connsiteY27" fmla="*/ 282138 h 311629"/>
              <a:gd name="connsiteX28" fmla="*/ 185219 w 293698"/>
              <a:gd name="connsiteY28" fmla="*/ 296790 h 311629"/>
              <a:gd name="connsiteX29" fmla="*/ 262783 w 293698"/>
              <a:gd name="connsiteY29" fmla="*/ 296790 h 311629"/>
              <a:gd name="connsiteX30" fmla="*/ 293699 w 293698"/>
              <a:gd name="connsiteY30" fmla="*/ 267111 h 311629"/>
              <a:gd name="connsiteX31" fmla="*/ 293699 w 293698"/>
              <a:gd name="connsiteY31" fmla="*/ 116164 h 311629"/>
              <a:gd name="connsiteX32" fmla="*/ 284641 w 293698"/>
              <a:gd name="connsiteY32" fmla="*/ 95181 h 311629"/>
              <a:gd name="connsiteX33" fmla="*/ 194537 w 293698"/>
              <a:gd name="connsiteY33" fmla="*/ 8696 h 311629"/>
              <a:gd name="connsiteX34" fmla="*/ 193784 w 293698"/>
              <a:gd name="connsiteY34" fmla="*/ 8091 h 311629"/>
              <a:gd name="connsiteX35" fmla="*/ 193223 w 293698"/>
              <a:gd name="connsiteY35" fmla="*/ 7657 h 311629"/>
              <a:gd name="connsiteX36" fmla="*/ 189838 w 293698"/>
              <a:gd name="connsiteY36" fmla="*/ 4986 h 311629"/>
              <a:gd name="connsiteX37" fmla="*/ 188593 w 293698"/>
              <a:gd name="connsiteY37" fmla="*/ 4334 h 311629"/>
              <a:gd name="connsiteX38" fmla="*/ 187859 w 293698"/>
              <a:gd name="connsiteY38" fmla="*/ 3977 h 311629"/>
              <a:gd name="connsiteX39" fmla="*/ 187086 w 293698"/>
              <a:gd name="connsiteY39" fmla="*/ 3552 h 311629"/>
              <a:gd name="connsiteX40" fmla="*/ 184520 w 293698"/>
              <a:gd name="connsiteY40" fmla="*/ 2256 h 311629"/>
              <a:gd name="connsiteX41" fmla="*/ 174874 w 293698"/>
              <a:gd name="connsiteY41" fmla="*/ 208 h 311629"/>
              <a:gd name="connsiteX42" fmla="*/ 173966 w 293698"/>
              <a:gd name="connsiteY42" fmla="*/ 110 h 311629"/>
              <a:gd name="connsiteX43" fmla="*/ 172695 w 293698"/>
              <a:gd name="connsiteY43" fmla="*/ 0 h 311629"/>
              <a:gd name="connsiteX44" fmla="*/ 77289 w 293698"/>
              <a:gd name="connsiteY44" fmla="*/ 0 h 311629"/>
              <a:gd name="connsiteX45" fmla="*/ 46374 w 293698"/>
              <a:gd name="connsiteY45" fmla="*/ 29679 h 311629"/>
              <a:gd name="connsiteX46" fmla="*/ 46374 w 293698"/>
              <a:gd name="connsiteY46" fmla="*/ 136627 h 311629"/>
              <a:gd name="connsiteX47" fmla="*/ 69560 w 293698"/>
              <a:gd name="connsiteY47" fmla="*/ 133556 h 311629"/>
              <a:gd name="connsiteX48" fmla="*/ 69560 w 293698"/>
              <a:gd name="connsiteY48" fmla="*/ 29679 h 311629"/>
              <a:gd name="connsiteX49" fmla="*/ 77289 w 293698"/>
              <a:gd name="connsiteY49" fmla="*/ 22259 h 311629"/>
              <a:gd name="connsiteX50" fmla="*/ 170036 w 293698"/>
              <a:gd name="connsiteY50" fmla="*/ 22259 h 311629"/>
              <a:gd name="connsiteX51" fmla="*/ 170036 w 293698"/>
              <a:gd name="connsiteY51" fmla="*/ 89037 h 311629"/>
              <a:gd name="connsiteX52" fmla="*/ 200952 w 293698"/>
              <a:gd name="connsiteY52" fmla="*/ 118716 h 311629"/>
              <a:gd name="connsiteX53" fmla="*/ 270512 w 293698"/>
              <a:gd name="connsiteY53" fmla="*/ 118716 h 311629"/>
              <a:gd name="connsiteX54" fmla="*/ 270512 w 293698"/>
              <a:gd name="connsiteY54" fmla="*/ 267111 h 311629"/>
              <a:gd name="connsiteX55" fmla="*/ 262783 w 293698"/>
              <a:gd name="connsiteY55" fmla="*/ 274531 h 311629"/>
              <a:gd name="connsiteX56" fmla="*/ 253168 w 293698"/>
              <a:gd name="connsiteY56" fmla="*/ 96457 h 311629"/>
              <a:gd name="connsiteX57" fmla="*/ 200952 w 293698"/>
              <a:gd name="connsiteY57" fmla="*/ 96457 h 311629"/>
              <a:gd name="connsiteX58" fmla="*/ 193223 w 293698"/>
              <a:gd name="connsiteY58" fmla="*/ 89037 h 311629"/>
              <a:gd name="connsiteX59" fmla="*/ 193223 w 293698"/>
              <a:gd name="connsiteY59" fmla="*/ 38894 h 311629"/>
              <a:gd name="connsiteX60" fmla="*/ 253168 w 293698"/>
              <a:gd name="connsiteY60" fmla="*/ 96457 h 311629"/>
              <a:gd name="connsiteX61" fmla="*/ 69560 w 293698"/>
              <a:gd name="connsiteY61" fmla="*/ 281951 h 311629"/>
              <a:gd name="connsiteX62" fmla="*/ 109865 w 293698"/>
              <a:gd name="connsiteY62" fmla="*/ 269606 h 311629"/>
              <a:gd name="connsiteX63" fmla="*/ 150246 w 293698"/>
              <a:gd name="connsiteY63" fmla="*/ 308370 h 311629"/>
              <a:gd name="connsiteX64" fmla="*/ 166640 w 293698"/>
              <a:gd name="connsiteY64" fmla="*/ 308370 h 311629"/>
              <a:gd name="connsiteX65" fmla="*/ 166640 w 293698"/>
              <a:gd name="connsiteY65" fmla="*/ 292631 h 311629"/>
              <a:gd name="connsiteX66" fmla="*/ 126261 w 293698"/>
              <a:gd name="connsiteY66" fmla="*/ 253866 h 311629"/>
              <a:gd name="connsiteX67" fmla="*/ 139121 w 293698"/>
              <a:gd name="connsiteY67" fmla="*/ 215173 h 311629"/>
              <a:gd name="connsiteX68" fmla="*/ 69560 w 293698"/>
              <a:gd name="connsiteY68" fmla="*/ 148395 h 311629"/>
              <a:gd name="connsiteX69" fmla="*/ 0 w 293698"/>
              <a:gd name="connsiteY69" fmla="*/ 215173 h 311629"/>
              <a:gd name="connsiteX70" fmla="*/ 69560 w 293698"/>
              <a:gd name="connsiteY70" fmla="*/ 281951 h 311629"/>
              <a:gd name="connsiteX71" fmla="*/ 69560 w 293698"/>
              <a:gd name="connsiteY71" fmla="*/ 259692 h 311629"/>
              <a:gd name="connsiteX72" fmla="*/ 23187 w 293698"/>
              <a:gd name="connsiteY72" fmla="*/ 215173 h 311629"/>
              <a:gd name="connsiteX73" fmla="*/ 69560 w 293698"/>
              <a:gd name="connsiteY73" fmla="*/ 170654 h 311629"/>
              <a:gd name="connsiteX74" fmla="*/ 115934 w 293698"/>
              <a:gd name="connsiteY74" fmla="*/ 215173 h 311629"/>
              <a:gd name="connsiteX75" fmla="*/ 69560 w 293698"/>
              <a:gd name="connsiteY75" fmla="*/ 259692 h 31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293698" h="311629">
                <a:moveTo>
                  <a:pt x="220274" y="140975"/>
                </a:moveTo>
                <a:cubicBezTo>
                  <a:pt x="235214" y="140975"/>
                  <a:pt x="247325" y="152602"/>
                  <a:pt x="247325" y="166945"/>
                </a:cubicBezTo>
                <a:lnTo>
                  <a:pt x="247325" y="226303"/>
                </a:lnTo>
                <a:cubicBezTo>
                  <a:pt x="247325" y="240645"/>
                  <a:pt x="235214" y="252272"/>
                  <a:pt x="220274" y="252272"/>
                </a:cubicBezTo>
                <a:lnTo>
                  <a:pt x="146461" y="252272"/>
                </a:lnTo>
                <a:lnTo>
                  <a:pt x="145695" y="251536"/>
                </a:lnTo>
                <a:cubicBezTo>
                  <a:pt x="151380" y="240587"/>
                  <a:pt x="154578" y="228239"/>
                  <a:pt x="154578" y="215173"/>
                </a:cubicBezTo>
                <a:cubicBezTo>
                  <a:pt x="154578" y="197701"/>
                  <a:pt x="148859" y="181511"/>
                  <a:pt x="139121" y="168234"/>
                </a:cubicBezTo>
                <a:lnTo>
                  <a:pt x="139121" y="163235"/>
                </a:lnTo>
                <a:lnTo>
                  <a:pt x="135145" y="163235"/>
                </a:lnTo>
                <a:cubicBezTo>
                  <a:pt x="128031" y="154965"/>
                  <a:pt x="119252" y="148063"/>
                  <a:pt x="109301" y="143003"/>
                </a:cubicBezTo>
                <a:cubicBezTo>
                  <a:pt x="112529" y="141697"/>
                  <a:pt x="116076" y="140975"/>
                  <a:pt x="119798" y="140975"/>
                </a:cubicBezTo>
                <a:lnTo>
                  <a:pt x="220274" y="140975"/>
                </a:lnTo>
                <a:close/>
                <a:moveTo>
                  <a:pt x="162307" y="207753"/>
                </a:moveTo>
                <a:lnTo>
                  <a:pt x="162307" y="230013"/>
                </a:lnTo>
                <a:lnTo>
                  <a:pt x="220274" y="230013"/>
                </a:lnTo>
                <a:cubicBezTo>
                  <a:pt x="222409" y="230013"/>
                  <a:pt x="224139" y="228352"/>
                  <a:pt x="224139" y="226303"/>
                </a:cubicBezTo>
                <a:lnTo>
                  <a:pt x="224139" y="207753"/>
                </a:lnTo>
                <a:lnTo>
                  <a:pt x="162307" y="207753"/>
                </a:lnTo>
                <a:close/>
                <a:moveTo>
                  <a:pt x="224139" y="185494"/>
                </a:moveTo>
                <a:lnTo>
                  <a:pt x="224139" y="166945"/>
                </a:lnTo>
                <a:cubicBezTo>
                  <a:pt x="224139" y="164895"/>
                  <a:pt x="222409" y="163235"/>
                  <a:pt x="220274" y="163235"/>
                </a:cubicBezTo>
                <a:lnTo>
                  <a:pt x="162307" y="163235"/>
                </a:lnTo>
                <a:lnTo>
                  <a:pt x="162307" y="185494"/>
                </a:lnTo>
                <a:lnTo>
                  <a:pt x="224139" y="185494"/>
                </a:lnTo>
                <a:close/>
                <a:moveTo>
                  <a:pt x="262783" y="274531"/>
                </a:moveTo>
                <a:lnTo>
                  <a:pt x="169648" y="274531"/>
                </a:lnTo>
                <a:lnTo>
                  <a:pt x="177570" y="282138"/>
                </a:lnTo>
                <a:cubicBezTo>
                  <a:pt x="181868" y="286262"/>
                  <a:pt x="184417" y="291429"/>
                  <a:pt x="185219" y="296790"/>
                </a:cubicBezTo>
                <a:lnTo>
                  <a:pt x="262783" y="296790"/>
                </a:lnTo>
                <a:cubicBezTo>
                  <a:pt x="279849" y="296790"/>
                  <a:pt x="293699" y="283494"/>
                  <a:pt x="293699" y="267111"/>
                </a:cubicBezTo>
                <a:lnTo>
                  <a:pt x="293699" y="116164"/>
                </a:lnTo>
                <a:cubicBezTo>
                  <a:pt x="293699" y="108299"/>
                  <a:pt x="290437" y="100745"/>
                  <a:pt x="284641" y="95181"/>
                </a:cubicBezTo>
                <a:lnTo>
                  <a:pt x="194537" y="8696"/>
                </a:lnTo>
                <a:cubicBezTo>
                  <a:pt x="194305" y="8474"/>
                  <a:pt x="194044" y="8282"/>
                  <a:pt x="193784" y="8091"/>
                </a:cubicBezTo>
                <a:cubicBezTo>
                  <a:pt x="193591" y="7949"/>
                  <a:pt x="193401" y="7809"/>
                  <a:pt x="193223" y="7657"/>
                </a:cubicBezTo>
                <a:cubicBezTo>
                  <a:pt x="192125" y="6707"/>
                  <a:pt x="191043" y="5773"/>
                  <a:pt x="189838" y="4986"/>
                </a:cubicBezTo>
                <a:cubicBezTo>
                  <a:pt x="189447" y="4733"/>
                  <a:pt x="189020" y="4533"/>
                  <a:pt x="188593" y="4334"/>
                </a:cubicBezTo>
                <a:cubicBezTo>
                  <a:pt x="188346" y="4218"/>
                  <a:pt x="188099" y="4103"/>
                  <a:pt x="187859" y="3977"/>
                </a:cubicBezTo>
                <a:cubicBezTo>
                  <a:pt x="187601" y="3837"/>
                  <a:pt x="187344" y="3695"/>
                  <a:pt x="187086" y="3552"/>
                </a:cubicBezTo>
                <a:cubicBezTo>
                  <a:pt x="186248" y="3086"/>
                  <a:pt x="185407" y="2619"/>
                  <a:pt x="184520" y="2256"/>
                </a:cubicBezTo>
                <a:cubicBezTo>
                  <a:pt x="181475" y="1039"/>
                  <a:pt x="178198" y="430"/>
                  <a:pt x="174874" y="208"/>
                </a:cubicBezTo>
                <a:cubicBezTo>
                  <a:pt x="174570" y="189"/>
                  <a:pt x="174269" y="150"/>
                  <a:pt x="173966" y="110"/>
                </a:cubicBezTo>
                <a:cubicBezTo>
                  <a:pt x="173547" y="55"/>
                  <a:pt x="173126" y="0"/>
                  <a:pt x="172695" y="0"/>
                </a:cubicBezTo>
                <a:lnTo>
                  <a:pt x="77289" y="0"/>
                </a:lnTo>
                <a:cubicBezTo>
                  <a:pt x="60224" y="0"/>
                  <a:pt x="46374" y="13296"/>
                  <a:pt x="46374" y="29679"/>
                </a:cubicBezTo>
                <a:lnTo>
                  <a:pt x="46374" y="136627"/>
                </a:lnTo>
                <a:cubicBezTo>
                  <a:pt x="53744" y="134627"/>
                  <a:pt x="61522" y="133556"/>
                  <a:pt x="69560" y="133556"/>
                </a:cubicBezTo>
                <a:lnTo>
                  <a:pt x="69560" y="29679"/>
                </a:lnTo>
                <a:cubicBezTo>
                  <a:pt x="69560" y="25598"/>
                  <a:pt x="73023" y="22259"/>
                  <a:pt x="77289" y="22259"/>
                </a:cubicBezTo>
                <a:lnTo>
                  <a:pt x="170036" y="22259"/>
                </a:lnTo>
                <a:lnTo>
                  <a:pt x="170036" y="89037"/>
                </a:lnTo>
                <a:cubicBezTo>
                  <a:pt x="170036" y="105420"/>
                  <a:pt x="183886" y="118716"/>
                  <a:pt x="200952" y="118716"/>
                </a:cubicBezTo>
                <a:lnTo>
                  <a:pt x="270512" y="118716"/>
                </a:lnTo>
                <a:lnTo>
                  <a:pt x="270512" y="267111"/>
                </a:lnTo>
                <a:cubicBezTo>
                  <a:pt x="270512" y="271192"/>
                  <a:pt x="267050" y="274531"/>
                  <a:pt x="262783" y="274531"/>
                </a:cubicBezTo>
                <a:close/>
                <a:moveTo>
                  <a:pt x="253168" y="96457"/>
                </a:moveTo>
                <a:lnTo>
                  <a:pt x="200952" y="96457"/>
                </a:lnTo>
                <a:cubicBezTo>
                  <a:pt x="196685" y="96457"/>
                  <a:pt x="193223" y="93118"/>
                  <a:pt x="193223" y="89037"/>
                </a:cubicBezTo>
                <a:lnTo>
                  <a:pt x="193223" y="38894"/>
                </a:lnTo>
                <a:lnTo>
                  <a:pt x="253168" y="96457"/>
                </a:lnTo>
                <a:close/>
                <a:moveTo>
                  <a:pt x="69560" y="281951"/>
                </a:moveTo>
                <a:cubicBezTo>
                  <a:pt x="84583" y="281951"/>
                  <a:pt x="98494" y="277379"/>
                  <a:pt x="109865" y="269606"/>
                </a:cubicBezTo>
                <a:lnTo>
                  <a:pt x="150246" y="308370"/>
                </a:lnTo>
                <a:cubicBezTo>
                  <a:pt x="154773" y="312716"/>
                  <a:pt x="162112" y="312716"/>
                  <a:pt x="166640" y="308370"/>
                </a:cubicBezTo>
                <a:cubicBezTo>
                  <a:pt x="171168" y="304023"/>
                  <a:pt x="171168" y="296977"/>
                  <a:pt x="166640" y="292631"/>
                </a:cubicBezTo>
                <a:lnTo>
                  <a:pt x="126261" y="253866"/>
                </a:lnTo>
                <a:cubicBezTo>
                  <a:pt x="134358" y="242950"/>
                  <a:pt x="139121" y="229596"/>
                  <a:pt x="139121" y="215173"/>
                </a:cubicBezTo>
                <a:cubicBezTo>
                  <a:pt x="139121" y="178292"/>
                  <a:pt x="107977" y="148395"/>
                  <a:pt x="69560" y="148395"/>
                </a:cubicBezTo>
                <a:cubicBezTo>
                  <a:pt x="31143" y="148395"/>
                  <a:pt x="0" y="178292"/>
                  <a:pt x="0" y="215173"/>
                </a:cubicBezTo>
                <a:cubicBezTo>
                  <a:pt x="0" y="252054"/>
                  <a:pt x="31143" y="281951"/>
                  <a:pt x="69560" y="281951"/>
                </a:cubicBezTo>
                <a:close/>
                <a:moveTo>
                  <a:pt x="69560" y="259692"/>
                </a:moveTo>
                <a:cubicBezTo>
                  <a:pt x="43949" y="259692"/>
                  <a:pt x="23187" y="239761"/>
                  <a:pt x="23187" y="215173"/>
                </a:cubicBezTo>
                <a:cubicBezTo>
                  <a:pt x="23187" y="190585"/>
                  <a:pt x="43949" y="170654"/>
                  <a:pt x="69560" y="170654"/>
                </a:cubicBezTo>
                <a:cubicBezTo>
                  <a:pt x="95172" y="170654"/>
                  <a:pt x="115934" y="190585"/>
                  <a:pt x="115934" y="215173"/>
                </a:cubicBezTo>
                <a:cubicBezTo>
                  <a:pt x="115934" y="239761"/>
                  <a:pt x="95172" y="259692"/>
                  <a:pt x="69560" y="259692"/>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grpSp>
        <p:nvGrpSpPr>
          <p:cNvPr id="57" name="Group 56">
            <a:extLst>
              <a:ext uri="{FF2B5EF4-FFF2-40B4-BE49-F238E27FC236}">
                <a16:creationId xmlns:a16="http://schemas.microsoft.com/office/drawing/2014/main" id="{5F8097B1-C3FD-4CC7-6EBC-BE9A770FFE07}"/>
              </a:ext>
            </a:extLst>
          </p:cNvPr>
          <p:cNvGrpSpPr/>
          <p:nvPr/>
        </p:nvGrpSpPr>
        <p:grpSpPr>
          <a:xfrm>
            <a:off x="610837" y="4354244"/>
            <a:ext cx="5351813" cy="1872307"/>
            <a:chOff x="610837" y="4511099"/>
            <a:chExt cx="5351813" cy="1872307"/>
          </a:xfrm>
        </p:grpSpPr>
        <p:sp>
          <p:nvSpPr>
            <p:cNvPr id="54" name="Rectangle 53">
              <a:extLst>
                <a:ext uri="{FF2B5EF4-FFF2-40B4-BE49-F238E27FC236}">
                  <a16:creationId xmlns:a16="http://schemas.microsoft.com/office/drawing/2014/main" id="{40F690DF-AD96-4757-F146-A29938C827DF}"/>
                </a:ext>
              </a:extLst>
            </p:cNvPr>
            <p:cNvSpPr>
              <a:spLocks/>
            </p:cNvSpPr>
            <p:nvPr/>
          </p:nvSpPr>
          <p:spPr bwMode="auto">
            <a:xfrm>
              <a:off x="610837" y="4511099"/>
              <a:ext cx="5340701" cy="1872307"/>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Our value proposition</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Save time while conducting a more thorough search and analysis of extensive legal databases</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Reduce cost and enable employees to focus on higher-value work by automating contract creation and management processes</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Mitigate risks by addressing changes in regulatory requirements</a:t>
              </a:r>
              <a:br>
                <a:rPr lang="en-US" sz="1200"/>
              </a:br>
              <a:r>
                <a:rPr lang="en-US" sz="1200"/>
                <a:t>more quickly</a:t>
              </a:r>
            </a:p>
          </p:txBody>
        </p:sp>
        <p:cxnSp>
          <p:nvCxnSpPr>
            <p:cNvPr id="55" name="Straight Connector 54">
              <a:extLst>
                <a:ext uri="{FF2B5EF4-FFF2-40B4-BE49-F238E27FC236}">
                  <a16:creationId xmlns:a16="http://schemas.microsoft.com/office/drawing/2014/main" id="{B4FE6330-4C8F-8A50-574F-788CB53F48F1}"/>
                </a:ext>
              </a:extLst>
            </p:cNvPr>
            <p:cNvCxnSpPr>
              <a:cxnSpLocks/>
            </p:cNvCxnSpPr>
            <p:nvPr/>
          </p:nvCxnSpPr>
          <p:spPr>
            <a:xfrm>
              <a:off x="690351" y="4925418"/>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404862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CFC42B-D610-A57C-ADF5-0232749876C5}"/>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graphicFrame>
        <p:nvGraphicFramePr>
          <p:cNvPr id="6" name="Table 5">
            <a:extLst>
              <a:ext uri="{FF2B5EF4-FFF2-40B4-BE49-F238E27FC236}">
                <a16:creationId xmlns:a16="http://schemas.microsoft.com/office/drawing/2014/main" id="{C1F6F0DD-F95E-3086-6117-D8BD248DA5FD}"/>
              </a:ext>
            </a:extLst>
          </p:cNvPr>
          <p:cNvGraphicFramePr>
            <a:graphicFrameLocks noGrp="1"/>
          </p:cNvGraphicFramePr>
          <p:nvPr>
            <p:extLst>
              <p:ext uri="{D42A27DB-BD31-4B8C-83A1-F6EECF244321}">
                <p14:modId xmlns:p14="http://schemas.microsoft.com/office/powerpoint/2010/main" val="4116593"/>
              </p:ext>
            </p:extLst>
          </p:nvPr>
        </p:nvGraphicFramePr>
        <p:xfrm>
          <a:off x="6207915" y="745567"/>
          <a:ext cx="1825523" cy="1152438"/>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286610">
                <a:tc>
                  <a:txBody>
                    <a:bodyPr/>
                    <a:lstStyle/>
                    <a:p>
                      <a:pPr algn="ctr"/>
                      <a:r>
                        <a:rPr lang="en-US" sz="1200">
                          <a:latin typeface="+mn-lt"/>
                          <a:ea typeface="+mn-ea"/>
                          <a:cs typeface="+mn-cs"/>
                        </a:rPr>
                        <a:t>Accuracy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286610">
                <a:tc>
                  <a:txBody>
                    <a:bodyPr/>
                    <a:lstStyle/>
                    <a:p>
                      <a:pPr algn="ctr"/>
                      <a:r>
                        <a:rPr lang="en-US" sz="1200">
                          <a:latin typeface="+mn-lt"/>
                          <a:ea typeface="+mn-ea"/>
                          <a:cs typeface="+mn-cs"/>
                        </a:rPr>
                        <a:t>Time savings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r h="286610">
                <a:tc>
                  <a:txBody>
                    <a:bodyPr/>
                    <a:lstStyle/>
                    <a:p>
                      <a:pPr algn="ctr"/>
                      <a:r>
                        <a:rPr lang="en-US" sz="1200">
                          <a:latin typeface="+mn-lt"/>
                          <a:ea typeface="+mn-ea"/>
                          <a:cs typeface="+mn-cs"/>
                        </a:rPr>
                        <a:t>Cost savings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6265440"/>
                  </a:ext>
                </a:extLst>
              </a:tr>
            </a:tbl>
          </a:graphicData>
        </a:graphic>
      </p:graphicFrame>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158056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Legal counsel</a:t>
            </a:r>
          </a:p>
        </p:txBody>
      </p:sp>
      <p:sp>
        <p:nvSpPr>
          <p:cNvPr id="2" name="Title 1">
            <a:extLst>
              <a:ext uri="{FF2B5EF4-FFF2-40B4-BE49-F238E27FC236}">
                <a16:creationId xmlns:a16="http://schemas.microsoft.com/office/drawing/2014/main" id="{22EF3C2E-EE63-4226-16CC-0928BBF1A0CB}"/>
              </a:ext>
            </a:extLst>
          </p:cNvPr>
          <p:cNvSpPr txBox="1">
            <a:spLocks/>
          </p:cNvSpPr>
          <p:nvPr/>
        </p:nvSpPr>
        <p:spPr>
          <a:xfrm>
            <a:off x="571499" y="1271828"/>
            <a:ext cx="5205186" cy="397031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Summarization and </a:t>
            </a:r>
            <a:br>
              <a:rPr lang="en-US">
                <a:solidFill>
                  <a:schemeClr val="bg1"/>
                </a:solidFill>
                <a:ea typeface="+mj-ea"/>
                <a:cs typeface="+mj-cs"/>
              </a:rPr>
            </a:br>
            <a:r>
              <a:rPr lang="en-US">
                <a:solidFill>
                  <a:schemeClr val="bg1"/>
                </a:solidFill>
                <a:ea typeface="+mj-ea"/>
                <a:cs typeface="+mj-cs"/>
              </a:rPr>
              <a:t>e-Discovery</a:t>
            </a:r>
          </a:p>
          <a:p>
            <a:pPr defTabSz="914400">
              <a:spcBef>
                <a:spcPts val="0"/>
              </a:spcBef>
              <a:spcAft>
                <a:spcPts val="600"/>
              </a:spcAft>
              <a:defRPr/>
            </a:pPr>
            <a:r>
              <a:rPr lang="en-US" sz="1400" spc="0">
                <a:ln>
                  <a:noFill/>
                </a:ln>
                <a:solidFill>
                  <a:schemeClr val="bg1"/>
                </a:solidFill>
                <a:latin typeface="+mn-lt"/>
                <a:cs typeface="+mn-cs"/>
              </a:rPr>
              <a:t>Legal teams can use generative AI to do extensive research and summarize relevant case law and legal precedents to support legal arguments. Users can search and digest relevant case law and even input case details to generate responses specific to their controversy. </a:t>
            </a:r>
          </a:p>
          <a:p>
            <a:pPr defTabSz="914400">
              <a:spcBef>
                <a:spcPts val="0"/>
              </a:spcBef>
              <a:spcAft>
                <a:spcPts val="600"/>
              </a:spcAft>
              <a:defRPr/>
            </a:pPr>
            <a:r>
              <a:rPr lang="en-US" sz="1400" spc="0">
                <a:ln>
                  <a:noFill/>
                </a:ln>
                <a:solidFill>
                  <a:schemeClr val="bg1"/>
                </a:solidFill>
                <a:latin typeface="+mn-lt"/>
                <a:cs typeface="+mn-cs"/>
              </a:rPr>
              <a:t>In litigation, e-Discovery with generative AI can improve review efficiency by speeding document comprehension through quick summarization of documents. Documents that would take hours to view can be distilled quickly.</a:t>
            </a:r>
          </a:p>
          <a:p>
            <a:pPr defTabSz="914400">
              <a:spcBef>
                <a:spcPts val="0"/>
              </a:spcBef>
              <a:spcAft>
                <a:spcPts val="600"/>
              </a:spcAft>
              <a:defRPr/>
            </a:pPr>
            <a:r>
              <a:rPr lang="en-US" sz="1400" spc="0">
                <a:ln>
                  <a:noFill/>
                </a:ln>
                <a:solidFill>
                  <a:schemeClr val="bg1"/>
                </a:solidFill>
                <a:latin typeface="+mn-lt"/>
                <a:cs typeface="+mn-cs"/>
              </a:rPr>
              <a:t>Benefits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Increase efficiency of reviews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Minimize reviewer fatigue</a:t>
            </a:r>
          </a:p>
        </p:txBody>
      </p:sp>
      <p:cxnSp>
        <p:nvCxnSpPr>
          <p:cNvPr id="36" name="Straight Connector 35">
            <a:extLst>
              <a:ext uri="{FF2B5EF4-FFF2-40B4-BE49-F238E27FC236}">
                <a16:creationId xmlns:a16="http://schemas.microsoft.com/office/drawing/2014/main" id="{A9BDB666-CFDD-0265-A3A0-4587E1BD89AC}"/>
              </a:ext>
            </a:extLst>
          </p:cNvPr>
          <p:cNvCxnSpPr/>
          <p:nvPr/>
        </p:nvCxnSpPr>
        <p:spPr>
          <a:xfrm>
            <a:off x="6240457" y="5065123"/>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ext Placeholder 12">
            <a:extLst>
              <a:ext uri="{FF2B5EF4-FFF2-40B4-BE49-F238E27FC236}">
                <a16:creationId xmlns:a16="http://schemas.microsoft.com/office/drawing/2014/main" id="{B8FB9E46-1F38-0D1A-C981-5559F9CE959C}"/>
              </a:ext>
            </a:extLst>
          </p:cNvPr>
          <p:cNvSpPr txBox="1">
            <a:spLocks/>
          </p:cNvSpPr>
          <p:nvPr/>
        </p:nvSpPr>
        <p:spPr>
          <a:xfrm>
            <a:off x="6207915" y="2234315"/>
            <a:ext cx="5630357" cy="84638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300"/>
              </a:spcAft>
              <a:defRPr/>
            </a:pPr>
            <a:r>
              <a:rPr lang="en-US" sz="1800" dirty="0">
                <a:solidFill>
                  <a:srgbClr val="000000"/>
                </a:solidFill>
                <a:ea typeface="+mj-ea"/>
                <a:cs typeface="+mj-cs"/>
              </a:rPr>
              <a:t>Technical Patterns and Sample Architectures</a:t>
            </a:r>
          </a:p>
          <a:p>
            <a:pPr marL="342900" indent="-228600">
              <a:lnSpc>
                <a:spcPct val="100000"/>
              </a:lnSpc>
              <a:spcBef>
                <a:spcPts val="0"/>
              </a:spcBef>
              <a:spcAft>
                <a:spcPts val="300"/>
              </a:spcAft>
              <a:buSzPct val="100000"/>
              <a:buFont typeface="Arial" panose="020B0604020202020204" pitchFamily="34" charset="0"/>
              <a:buChar char="•"/>
              <a:defRPr/>
            </a:pPr>
            <a:r>
              <a:rPr lang="en-US" sz="1600" dirty="0">
                <a:solidFill>
                  <a:srgbClr val="000000"/>
                </a:solidFill>
                <a:latin typeface="+mn-lt"/>
                <a:cs typeface="+mn-cs"/>
                <a:hlinkClick r:id="rId3" action="ppaction://hlinksldjump"/>
              </a:rPr>
              <a:t>Knowledge mining</a:t>
            </a:r>
            <a:endParaRPr lang="en-US" sz="1600" dirty="0">
              <a:solidFill>
                <a:srgbClr val="000000"/>
              </a:solidFill>
              <a:latin typeface="+mn-lt"/>
              <a:cs typeface="+mn-cs"/>
            </a:endParaRPr>
          </a:p>
          <a:p>
            <a:pPr marL="342900" indent="-228600">
              <a:lnSpc>
                <a:spcPct val="100000"/>
              </a:lnSpc>
              <a:spcBef>
                <a:spcPts val="0"/>
              </a:spcBef>
              <a:spcAft>
                <a:spcPts val="300"/>
              </a:spcAft>
              <a:buSzPct val="100000"/>
              <a:buFont typeface="Arial" panose="020B0604020202020204" pitchFamily="34" charset="0"/>
              <a:buChar char="•"/>
              <a:defRPr/>
            </a:pPr>
            <a:r>
              <a:rPr lang="en-US" sz="1600" dirty="0">
                <a:solidFill>
                  <a:srgbClr val="000000"/>
                </a:solidFill>
                <a:latin typeface="+mn-lt"/>
                <a:cs typeface="+mn-cs"/>
                <a:hlinkClick r:id="rId4" action="ppaction://hlinksldjump"/>
              </a:rPr>
              <a:t>Document processing &amp; summarization</a:t>
            </a:r>
            <a:endParaRPr lang="en-US" sz="1600" dirty="0">
              <a:solidFill>
                <a:srgbClr val="000000"/>
              </a:solidFill>
              <a:latin typeface="+mn-lt"/>
              <a:cs typeface="+mn-cs"/>
            </a:endParaRPr>
          </a:p>
        </p:txBody>
      </p: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40457" y="5254090"/>
            <a:ext cx="3839739" cy="1338828"/>
          </a:xfrm>
          <a:prstGeom prst="rect">
            <a:avLst/>
          </a:prstGeom>
          <a:noFill/>
        </p:spPr>
        <p:txBody>
          <a:bodyPr vert="horz" wrap="square" lIns="0" tIns="0" rIns="0" bIns="0" rtlCol="0">
            <a:spAutoFit/>
          </a:bodyPr>
          <a:lstStyle/>
          <a:p>
            <a:pPr>
              <a:spcAft>
                <a:spcPts val="600"/>
              </a:spcAft>
            </a:pPr>
            <a:r>
              <a:rPr lang="en-US">
                <a:latin typeface="+mj-lt"/>
                <a:ea typeface="+mj-ea"/>
                <a:cs typeface="+mj-cs"/>
              </a:rPr>
              <a:t>Customer examples</a:t>
            </a:r>
          </a:p>
          <a:p>
            <a:pPr defTabSz="914400">
              <a:defRPr/>
            </a:pPr>
            <a:r>
              <a:rPr kumimoji="0" lang="en-US" sz="1600" b="0" i="0" u="none" strike="noStrike" kern="1200" cap="none" spc="0" normalizeH="0" baseline="0" noProof="0">
                <a:ln>
                  <a:noFill/>
                </a:ln>
                <a:solidFill>
                  <a:srgbClr val="000000"/>
                </a:solidFill>
                <a:effectLst/>
                <a:uLnTx/>
                <a:uFillTx/>
                <a:latin typeface="Segoe UI"/>
                <a:ea typeface="+mn-ea"/>
                <a:cs typeface="+mn-cs"/>
                <a:hlinkClick r:id="rId5" action="ppaction://hlinksldjump"/>
              </a:rPr>
              <a:t>Clifford Chance </a:t>
            </a:r>
            <a:r>
              <a:rPr lang="en-US" sz="1600"/>
              <a:t>uses AI to create content from key internal sources while maintaining high levels of security and confidentiality. </a:t>
            </a:r>
          </a:p>
        </p:txBody>
      </p:sp>
      <p:sp>
        <p:nvSpPr>
          <p:cNvPr id="19" name="TextBox 18">
            <a:extLst>
              <a:ext uri="{FF2B5EF4-FFF2-40B4-BE49-F238E27FC236}">
                <a16:creationId xmlns:a16="http://schemas.microsoft.com/office/drawing/2014/main" id="{CBEED585-A621-B844-F713-10188B7FA9A4}"/>
              </a:ext>
            </a:extLst>
          </p:cNvPr>
          <p:cNvSpPr txBox="1">
            <a:spLocks/>
          </p:cNvSpPr>
          <p:nvPr/>
        </p:nvSpPr>
        <p:spPr>
          <a:xfrm>
            <a:off x="10276671" y="5254090"/>
            <a:ext cx="1594143" cy="1343958"/>
          </a:xfrm>
          <a:prstGeom prst="rect">
            <a:avLst/>
          </a:prstGeom>
          <a:noFill/>
        </p:spPr>
        <p:txBody>
          <a:bodyPr wrap="square" lIns="0" tIns="0" rIns="0" bIns="0">
            <a:spAutoFit/>
          </a:bodyPr>
          <a:lstStyle/>
          <a:p>
            <a:pPr marL="171450" indent="-171450">
              <a:spcAft>
                <a:spcPts val="100"/>
              </a:spcAft>
              <a:buFont typeface="Arial" panose="020B0604020202020204" pitchFamily="34" charset="0"/>
              <a:buChar char="•"/>
            </a:pPr>
            <a:r>
              <a:rPr lang="en-US" sz="1400">
                <a:hlinkClick r:id="rId6"/>
              </a:rPr>
              <a:t>Relativity</a:t>
            </a:r>
            <a:r>
              <a:rPr lang="en-US" sz="1400"/>
              <a:t> </a:t>
            </a:r>
          </a:p>
          <a:p>
            <a:pPr marL="171450" indent="-171450">
              <a:spcAft>
                <a:spcPts val="100"/>
              </a:spcAft>
              <a:buFont typeface="Arial" panose="020B0604020202020204" pitchFamily="34" charset="0"/>
              <a:buChar char="•"/>
            </a:pPr>
            <a:r>
              <a:rPr lang="en-US" sz="1400">
                <a:hlinkClick r:id="rId7"/>
              </a:rPr>
              <a:t>Linklaters</a:t>
            </a:r>
            <a:r>
              <a:rPr lang="en-US" sz="1400"/>
              <a:t> </a:t>
            </a:r>
          </a:p>
          <a:p>
            <a:pPr marL="171450" indent="-171450">
              <a:spcAft>
                <a:spcPts val="100"/>
              </a:spcAft>
              <a:buFont typeface="Arial" panose="020B0604020202020204" pitchFamily="34" charset="0"/>
              <a:buChar char="•"/>
            </a:pPr>
            <a:r>
              <a:rPr lang="en-US" sz="1400" err="1">
                <a:hlinkClick r:id="rId8"/>
              </a:rPr>
              <a:t>Addleshaw</a:t>
            </a:r>
            <a:r>
              <a:rPr lang="en-US" sz="1400">
                <a:hlinkClick r:id="rId8"/>
              </a:rPr>
              <a:t> Goddard</a:t>
            </a:r>
            <a:r>
              <a:rPr lang="en-US" sz="1400"/>
              <a:t> </a:t>
            </a:r>
          </a:p>
          <a:p>
            <a:pPr marL="171450" indent="-171450">
              <a:spcAft>
                <a:spcPts val="100"/>
              </a:spcAft>
              <a:buFont typeface="Arial" panose="020B0604020202020204" pitchFamily="34" charset="0"/>
              <a:buChar char="•"/>
            </a:pPr>
            <a:r>
              <a:rPr lang="en-US" sz="1400">
                <a:hlinkClick r:id="rId9"/>
              </a:rPr>
              <a:t>Allen &amp; </a:t>
            </a:r>
            <a:r>
              <a:rPr lang="en-US" sz="1400" err="1">
                <a:hlinkClick r:id="rId9"/>
              </a:rPr>
              <a:t>Overy</a:t>
            </a:r>
            <a:r>
              <a:rPr lang="en-US" sz="1400"/>
              <a:t> </a:t>
            </a:r>
          </a:p>
          <a:p>
            <a:pPr marL="171450" indent="-171450">
              <a:spcAft>
                <a:spcPts val="100"/>
              </a:spcAft>
              <a:buFont typeface="Arial" panose="020B0604020202020204" pitchFamily="34" charset="0"/>
              <a:buChar char="•"/>
            </a:pPr>
            <a:r>
              <a:rPr lang="en-US" sz="1400">
                <a:hlinkClick r:id="rId10"/>
              </a:rPr>
              <a:t>FRONTEO</a:t>
            </a:r>
            <a:endParaRPr lang="en-US" sz="1400"/>
          </a:p>
        </p:txBody>
      </p:sp>
      <p:sp>
        <p:nvSpPr>
          <p:cNvPr id="3" name="TextBox 2">
            <a:extLst>
              <a:ext uri="{FF2B5EF4-FFF2-40B4-BE49-F238E27FC236}">
                <a16:creationId xmlns:a16="http://schemas.microsoft.com/office/drawing/2014/main" id="{1A8FED51-52E8-72A1-A702-8B7E2B8881FB}"/>
              </a:ext>
            </a:extLst>
          </p:cNvPr>
          <p:cNvSpPr txBox="1"/>
          <p:nvPr/>
        </p:nvSpPr>
        <p:spPr>
          <a:xfrm>
            <a:off x="6096001" y="3284762"/>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4" name="TextBox 3">
            <a:extLst>
              <a:ext uri="{FF2B5EF4-FFF2-40B4-BE49-F238E27FC236}">
                <a16:creationId xmlns:a16="http://schemas.microsoft.com/office/drawing/2014/main" id="{57F9E340-CF1F-E61C-1C3F-2A14C893958D}"/>
              </a:ext>
            </a:extLst>
          </p:cNvPr>
          <p:cNvSpPr txBox="1"/>
          <p:nvPr/>
        </p:nvSpPr>
        <p:spPr>
          <a:xfrm>
            <a:off x="9214801" y="3682369"/>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Document Intelligence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Blob Storage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Functions</a:t>
            </a:r>
            <a:endParaRPr kumimoji="0" lang="en-US" sz="1050" b="0" i="0" u="none" strike="noStrike" kern="1200" cap="none" spc="0" normalizeH="0" baseline="0" noProof="0">
              <a:ln>
                <a:noFill/>
              </a:ln>
              <a:effectLst/>
              <a:uLnTx/>
              <a:uFillTx/>
            </a:endParaRPr>
          </a:p>
        </p:txBody>
      </p:sp>
      <p:sp>
        <p:nvSpPr>
          <p:cNvPr id="5" name="TextBox 4">
            <a:extLst>
              <a:ext uri="{FF2B5EF4-FFF2-40B4-BE49-F238E27FC236}">
                <a16:creationId xmlns:a16="http://schemas.microsoft.com/office/drawing/2014/main" id="{CD68B83A-4C73-3E76-7D85-678349B403F9}"/>
              </a:ext>
            </a:extLst>
          </p:cNvPr>
          <p:cNvSpPr txBox="1"/>
          <p:nvPr/>
        </p:nvSpPr>
        <p:spPr>
          <a:xfrm>
            <a:off x="6096000" y="3674016"/>
            <a:ext cx="3098329" cy="1261884"/>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t>
            </a:r>
            <a:r>
              <a:rPr lang="en-US" sz="1100"/>
              <a:t>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AI Search</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7" name="TextBox 6">
            <a:extLst>
              <a:ext uri="{FF2B5EF4-FFF2-40B4-BE49-F238E27FC236}">
                <a16:creationId xmlns:a16="http://schemas.microsoft.com/office/drawing/2014/main" id="{5383CB48-9BA8-0B4D-3D91-D10F67279485}"/>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8" name="Table 7">
            <a:extLst>
              <a:ext uri="{FF2B5EF4-FFF2-40B4-BE49-F238E27FC236}">
                <a16:creationId xmlns:a16="http://schemas.microsoft.com/office/drawing/2014/main" id="{1B1D12A3-4EE0-9B5D-D3B8-67AFFA3F7870}"/>
              </a:ext>
            </a:extLst>
          </p:cNvPr>
          <p:cNvGraphicFramePr>
            <a:graphicFrameLocks noGrp="1"/>
          </p:cNvGraphicFramePr>
          <p:nvPr>
            <p:extLst>
              <p:ext uri="{D42A27DB-BD31-4B8C-83A1-F6EECF244321}">
                <p14:modId xmlns:p14="http://schemas.microsoft.com/office/powerpoint/2010/main" val="454760349"/>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12739575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75BAABA-7F83-0504-A7EF-C52E68E324C0}"/>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08578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Contract management lead</a:t>
            </a:r>
          </a:p>
        </p:txBody>
      </p:sp>
      <p:sp>
        <p:nvSpPr>
          <p:cNvPr id="3" name="Title 1">
            <a:extLst>
              <a:ext uri="{FF2B5EF4-FFF2-40B4-BE49-F238E27FC236}">
                <a16:creationId xmlns:a16="http://schemas.microsoft.com/office/drawing/2014/main" id="{768621C1-4C66-B665-C591-0782D5393841}"/>
              </a:ext>
            </a:extLst>
          </p:cNvPr>
          <p:cNvSpPr txBox="1">
            <a:spLocks/>
          </p:cNvSpPr>
          <p:nvPr/>
        </p:nvSpPr>
        <p:spPr>
          <a:xfrm>
            <a:off x="571499" y="1271828"/>
            <a:ext cx="5205186" cy="33855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Automating contract creation, review and management</a:t>
            </a:r>
          </a:p>
          <a:p>
            <a:pPr defTabSz="914400">
              <a:spcBef>
                <a:spcPts val="0"/>
              </a:spcBef>
              <a:spcAft>
                <a:spcPts val="1200"/>
              </a:spcAft>
              <a:defRPr/>
            </a:pPr>
            <a:r>
              <a:rPr lang="en-US" sz="1400" spc="0">
                <a:ln>
                  <a:noFill/>
                </a:ln>
                <a:solidFill>
                  <a:schemeClr val="bg1"/>
                </a:solidFill>
                <a:latin typeface="+mn-lt"/>
                <a:cs typeface="+mn-cs"/>
              </a:rPr>
              <a:t>With generative AI, contract management teams can automate the drafting of contracts using pre-approved templates and clause libraries, as well as automate first-pass reviews of contracts highlighting redline mark-ups, compliance requirements, negotiation points and alternative clauses based on existing clause libraries and extensive playbooks. </a:t>
            </a:r>
          </a:p>
          <a:p>
            <a:pPr defTabSz="914400">
              <a:spcBef>
                <a:spcPts val="0"/>
              </a:spcBef>
              <a:spcAft>
                <a:spcPts val="1200"/>
              </a:spcAft>
              <a:defRPr/>
            </a:pPr>
            <a:r>
              <a:rPr lang="en-US" sz="1400" spc="0">
                <a:ln>
                  <a:noFill/>
                </a:ln>
                <a:solidFill>
                  <a:schemeClr val="bg1"/>
                </a:solidFill>
                <a:latin typeface="+mn-lt"/>
                <a:cs typeface="+mn-cs"/>
              </a:rPr>
              <a:t>Users can also search through contracts for critical clauses, measure portfolio risk, and help ensure that contracts are within risk metrics. If desired, you can even design the system to trigger renewal workflows automatically.</a:t>
            </a:r>
          </a:p>
        </p:txBody>
      </p:sp>
      <p:graphicFrame>
        <p:nvGraphicFramePr>
          <p:cNvPr id="11" name="Table 10">
            <a:extLst>
              <a:ext uri="{FF2B5EF4-FFF2-40B4-BE49-F238E27FC236}">
                <a16:creationId xmlns:a16="http://schemas.microsoft.com/office/drawing/2014/main" id="{79ECDED1-EA70-5CDB-8CB3-EAC7BE4F6B5C}"/>
              </a:ext>
            </a:extLst>
          </p:cNvPr>
          <p:cNvGraphicFramePr>
            <a:graphicFrameLocks noGrp="1"/>
          </p:cNvGraphicFramePr>
          <p:nvPr>
            <p:extLst>
              <p:ext uri="{D42A27DB-BD31-4B8C-83A1-F6EECF244321}">
                <p14:modId xmlns:p14="http://schemas.microsoft.com/office/powerpoint/2010/main" val="2497551192"/>
              </p:ext>
            </p:extLst>
          </p:nvPr>
        </p:nvGraphicFramePr>
        <p:xfrm>
          <a:off x="6207915" y="745567"/>
          <a:ext cx="1825523" cy="1152438"/>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286610">
                <a:tc>
                  <a:txBody>
                    <a:bodyPr/>
                    <a:lstStyle/>
                    <a:p>
                      <a:pPr algn="ctr"/>
                      <a:r>
                        <a:rPr lang="en-US" sz="1200">
                          <a:solidFill>
                            <a:schemeClr val="tx1"/>
                          </a:solidFill>
                          <a:latin typeface="+mn-lt"/>
                          <a:ea typeface="+mn-ea"/>
                          <a:cs typeface="+mn-cs"/>
                        </a:rPr>
                        <a:t>Time savings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286610">
                <a:tc>
                  <a:txBody>
                    <a:bodyPr/>
                    <a:lstStyle/>
                    <a:p>
                      <a:pPr algn="ctr"/>
                      <a:r>
                        <a:rPr lang="en-US" sz="1200">
                          <a:solidFill>
                            <a:schemeClr val="tx1"/>
                          </a:solidFill>
                          <a:latin typeface="+mn-lt"/>
                          <a:ea typeface="+mn-ea"/>
                          <a:cs typeface="+mn-cs"/>
                        </a:rPr>
                        <a:t>Cost savings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r h="286610">
                <a:tc>
                  <a:txBody>
                    <a:bodyPr/>
                    <a:lstStyle/>
                    <a:p>
                      <a:pPr algn="ctr"/>
                      <a:r>
                        <a:rPr lang="en-US" sz="1200">
                          <a:solidFill>
                            <a:schemeClr val="tx1"/>
                          </a:solidFill>
                          <a:latin typeface="+mn-lt"/>
                          <a:ea typeface="+mn-ea"/>
                          <a:cs typeface="+mn-cs"/>
                        </a:rPr>
                        <a:t>Risk mitigation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036265440"/>
                  </a:ext>
                </a:extLst>
              </a:tr>
            </a:tbl>
          </a:graphicData>
        </a:graphic>
      </p:graphicFrame>
      <p:cxnSp>
        <p:nvCxnSpPr>
          <p:cNvPr id="17" name="Straight Connector 16">
            <a:extLst>
              <a:ext uri="{FF2B5EF4-FFF2-40B4-BE49-F238E27FC236}">
                <a16:creationId xmlns:a16="http://schemas.microsoft.com/office/drawing/2014/main" id="{E10CF1B0-9D1C-B27C-E771-4213CC76EB4F}"/>
              </a:ext>
            </a:extLst>
          </p:cNvPr>
          <p:cNvCxnSpPr/>
          <p:nvPr/>
        </p:nvCxnSpPr>
        <p:spPr>
          <a:xfrm>
            <a:off x="6207915" y="4884618"/>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 Placeholder 12">
            <a:extLst>
              <a:ext uri="{FF2B5EF4-FFF2-40B4-BE49-F238E27FC236}">
                <a16:creationId xmlns:a16="http://schemas.microsoft.com/office/drawing/2014/main" id="{724CB2C2-7ACA-AD9F-EB03-C6D41D2545B3}"/>
              </a:ext>
            </a:extLst>
          </p:cNvPr>
          <p:cNvSpPr txBox="1">
            <a:spLocks/>
          </p:cNvSpPr>
          <p:nvPr/>
        </p:nvSpPr>
        <p:spPr>
          <a:xfrm>
            <a:off x="6240457" y="2150532"/>
            <a:ext cx="5630357" cy="867930"/>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dirty="0">
                <a:ea typeface="+mj-ea"/>
                <a:cs typeface="+mj-cs"/>
              </a:rPr>
              <a:t>Technical Patterns and Sample Architectures</a:t>
            </a:r>
          </a:p>
          <a:p>
            <a:pPr marR="0" lvl="0" algn="l" defTabSz="932742" rtl="0" eaLnBrk="1" fontAlgn="auto" latinLnBrk="0" hangingPunct="1">
              <a:lnSpc>
                <a:spcPct val="100000"/>
              </a:lnSpc>
              <a:spcBef>
                <a:spcPct val="20000"/>
              </a:spcBef>
              <a:spcAft>
                <a:spcPts val="0"/>
              </a:spcAft>
              <a:buClrTx/>
              <a:buSzPct val="90000"/>
              <a:tabLst/>
              <a:defRPr/>
            </a:pPr>
            <a:r>
              <a:rPr lang="en-US" sz="1600" dirty="0">
                <a:solidFill>
                  <a:schemeClr val="tx1"/>
                </a:solidFill>
                <a:latin typeface="Segoe UI"/>
                <a:hlinkClick r:id="rId3" action="ppaction://hlinksldjump"/>
              </a:rPr>
              <a:t>Document processing &amp; summarization</a:t>
            </a:r>
            <a:endParaRPr lang="en-US" sz="1600" dirty="0">
              <a:solidFill>
                <a:schemeClr val="tx1"/>
              </a:solidFill>
              <a:latin typeface="Segoe UI"/>
            </a:endParaRPr>
          </a:p>
          <a:p>
            <a:pPr marR="0" lvl="0" algn="l" defTabSz="932742" rtl="0" eaLnBrk="1" fontAlgn="auto" latinLnBrk="0" hangingPunct="1">
              <a:lnSpc>
                <a:spcPct val="100000"/>
              </a:lnSpc>
              <a:spcBef>
                <a:spcPct val="20000"/>
              </a:spcBef>
              <a:spcAft>
                <a:spcPts val="0"/>
              </a:spcAft>
              <a:buClrTx/>
              <a:buSzPct val="90000"/>
              <a:tabLst/>
              <a:defRPr/>
            </a:pPr>
            <a:r>
              <a:rPr kumimoji="0" lang="en-US" sz="1600" b="0" i="0" u="none" strike="noStrike" kern="1200" cap="none" spc="0" normalizeH="0" baseline="0" noProof="0" dirty="0">
                <a:ln>
                  <a:noFill/>
                </a:ln>
                <a:effectLst/>
                <a:uLnTx/>
                <a:uFillTx/>
                <a:latin typeface="Segoe UI"/>
                <a:ea typeface="+mn-ea"/>
                <a:cs typeface="Segoe UI" panose="020B0502040204020203" pitchFamily="34" charset="0"/>
                <a:hlinkClick r:id="rId4" action="ppaction://hlinksldjump"/>
              </a:rPr>
              <a:t>Custom copilot</a:t>
            </a:r>
            <a:endParaRPr kumimoji="0" lang="en-US" sz="1600" b="0" i="0" u="none" strike="noStrike" kern="1200" cap="none" spc="0" normalizeH="0" baseline="0" noProof="0" dirty="0">
              <a:ln>
                <a:noFill/>
              </a:ln>
              <a:solidFill>
                <a:schemeClr val="tx1"/>
              </a:solidFill>
              <a:effectLst/>
              <a:uLnTx/>
              <a:uFillTx/>
              <a:latin typeface="Segoe UI"/>
              <a:ea typeface="+mn-ea"/>
              <a:cs typeface="Segoe UI" panose="020B0502040204020203" pitchFamily="34" charset="0"/>
            </a:endParaRPr>
          </a:p>
        </p:txBody>
      </p: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07915" y="5073585"/>
            <a:ext cx="5630357" cy="1338828"/>
          </a:xfrm>
          <a:prstGeom prst="rect">
            <a:avLst/>
          </a:prstGeom>
          <a:noFill/>
        </p:spPr>
        <p:txBody>
          <a:bodyPr vert="horz" wrap="square" lIns="0" tIns="0" rIns="0" bIns="0" rtlCol="0">
            <a:spAutoFit/>
          </a:bodyPr>
          <a:lstStyle/>
          <a:p>
            <a:pPr>
              <a:spcAft>
                <a:spcPts val="600"/>
              </a:spcAft>
            </a:pPr>
            <a:r>
              <a:rPr lang="en-US">
                <a:latin typeface="+mj-lt"/>
                <a:ea typeface="+mj-ea"/>
                <a:cs typeface="+mj-cs"/>
              </a:rPr>
              <a:t>Customer examples</a:t>
            </a:r>
          </a:p>
          <a:p>
            <a:pPr defTabSz="914400">
              <a:defRPr/>
            </a:pPr>
            <a:r>
              <a:rPr lang="en-US" sz="1600" b="0" err="1">
                <a:hlinkClick r:id="rId5"/>
              </a:rPr>
              <a:t>iCertis</a:t>
            </a:r>
            <a:r>
              <a:rPr lang="en-US" sz="1600" b="0">
                <a:hlinkClick r:id="rId5"/>
              </a:rPr>
              <a:t> </a:t>
            </a:r>
            <a:r>
              <a:rPr lang="en-US" sz="1600"/>
              <a:t>built its Icertis Contract Intelligence (ICI) Copilots on Azure, which guides legal users to focus on problematic terms and earmarks contracts that don’t require further review, enabling enterprises to more effectively manage risk.</a:t>
            </a:r>
          </a:p>
        </p:txBody>
      </p:sp>
      <p:sp>
        <p:nvSpPr>
          <p:cNvPr id="2" name="TextBox 1">
            <a:extLst>
              <a:ext uri="{FF2B5EF4-FFF2-40B4-BE49-F238E27FC236}">
                <a16:creationId xmlns:a16="http://schemas.microsoft.com/office/drawing/2014/main" id="{A202D35E-AF2E-43D2-D08D-4EA41AF171A5}"/>
              </a:ext>
            </a:extLst>
          </p:cNvPr>
          <p:cNvSpPr txBox="1"/>
          <p:nvPr/>
        </p:nvSpPr>
        <p:spPr>
          <a:xfrm>
            <a:off x="6143699" y="3125971"/>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4" name="TextBox 3">
            <a:extLst>
              <a:ext uri="{FF2B5EF4-FFF2-40B4-BE49-F238E27FC236}">
                <a16:creationId xmlns:a16="http://schemas.microsoft.com/office/drawing/2014/main" id="{873A9EF9-6D82-C8DB-2C18-30E508C3F06C}"/>
              </a:ext>
            </a:extLst>
          </p:cNvPr>
          <p:cNvSpPr txBox="1"/>
          <p:nvPr/>
        </p:nvSpPr>
        <p:spPr>
          <a:xfrm>
            <a:off x="9262499" y="3523578"/>
            <a:ext cx="2736381" cy="1531188"/>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Form Recognizer</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Blob Storage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Functions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Machine Learning Prompt Flow</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Semantic Kernel / </a:t>
            </a:r>
            <a:r>
              <a:rPr kumimoji="0" lang="en-US" sz="1050" b="0" i="0" u="none" strike="noStrike" kern="1200" cap="none" spc="0" normalizeH="0" baseline="0" noProof="0" err="1">
                <a:ln>
                  <a:noFill/>
                </a:ln>
                <a:effectLst/>
                <a:uLnTx/>
                <a:uFillTx/>
              </a:rPr>
              <a:t>Langchain</a:t>
            </a:r>
            <a:endParaRPr lang="en-US" sz="1050"/>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050" b="0" i="0" u="none" strike="noStrike" kern="1200" cap="none" spc="0" normalizeH="0" baseline="0" noProof="0">
              <a:ln>
                <a:noFill/>
              </a:ln>
              <a:effectLst/>
              <a:uLnTx/>
              <a:uFillTx/>
            </a:endParaRPr>
          </a:p>
        </p:txBody>
      </p:sp>
      <p:sp>
        <p:nvSpPr>
          <p:cNvPr id="5" name="TextBox 4">
            <a:extLst>
              <a:ext uri="{FF2B5EF4-FFF2-40B4-BE49-F238E27FC236}">
                <a16:creationId xmlns:a16="http://schemas.microsoft.com/office/drawing/2014/main" id="{0DE556C6-0518-BA11-1555-3A56E7ABC1AE}"/>
              </a:ext>
            </a:extLst>
          </p:cNvPr>
          <p:cNvSpPr txBox="1"/>
          <p:nvPr/>
        </p:nvSpPr>
        <p:spPr>
          <a:xfrm>
            <a:off x="6143698" y="3515225"/>
            <a:ext cx="3098329" cy="1261884"/>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t>
            </a:r>
            <a:r>
              <a:rPr lang="en-US" sz="1100"/>
              <a:t>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Document Intelligence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6" name="TextBox 5">
            <a:extLst>
              <a:ext uri="{FF2B5EF4-FFF2-40B4-BE49-F238E27FC236}">
                <a16:creationId xmlns:a16="http://schemas.microsoft.com/office/drawing/2014/main" id="{DCFE3C0E-D315-648B-0B0A-DF44D744CAE5}"/>
              </a:ext>
            </a:extLst>
          </p:cNvPr>
          <p:cNvSpPr txBox="1"/>
          <p:nvPr/>
        </p:nvSpPr>
        <p:spPr>
          <a:xfrm>
            <a:off x="10975918" y="6498356"/>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7" name="Table 6">
            <a:extLst>
              <a:ext uri="{FF2B5EF4-FFF2-40B4-BE49-F238E27FC236}">
                <a16:creationId xmlns:a16="http://schemas.microsoft.com/office/drawing/2014/main" id="{348D88F0-3D3A-E57C-49A0-E3ABD12F48F3}"/>
              </a:ext>
            </a:extLst>
          </p:cNvPr>
          <p:cNvGraphicFramePr>
            <a:graphicFrameLocks noGrp="1"/>
          </p:cNvGraphicFramePr>
          <p:nvPr>
            <p:extLst>
              <p:ext uri="{D42A27DB-BD31-4B8C-83A1-F6EECF244321}">
                <p14:modId xmlns:p14="http://schemas.microsoft.com/office/powerpoint/2010/main" val="1913200239"/>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12267050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6F1E45-9F30-9CA1-0388-121F0D2DC1A2}"/>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solidFill>
                  <a:srgbClr val="000000"/>
                </a:solidFill>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158056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Legal counsel</a:t>
            </a:r>
          </a:p>
        </p:txBody>
      </p:sp>
      <p:sp>
        <p:nvSpPr>
          <p:cNvPr id="3" name="Title 1">
            <a:extLst>
              <a:ext uri="{FF2B5EF4-FFF2-40B4-BE49-F238E27FC236}">
                <a16:creationId xmlns:a16="http://schemas.microsoft.com/office/drawing/2014/main" id="{3290002F-96F7-F5CB-9A7D-55E1B70AB153}"/>
              </a:ext>
            </a:extLst>
          </p:cNvPr>
          <p:cNvSpPr txBox="1">
            <a:spLocks/>
          </p:cNvSpPr>
          <p:nvPr/>
        </p:nvSpPr>
        <p:spPr>
          <a:xfrm>
            <a:off x="571499" y="1271828"/>
            <a:ext cx="5205186" cy="273921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Policy tracking and change management</a:t>
            </a:r>
          </a:p>
          <a:p>
            <a:pPr defTabSz="914400">
              <a:spcBef>
                <a:spcPts val="0"/>
              </a:spcBef>
              <a:spcAft>
                <a:spcPts val="1200"/>
              </a:spcAft>
              <a:defRPr/>
            </a:pPr>
            <a:r>
              <a:rPr lang="en-US" sz="1400" spc="0">
                <a:ln>
                  <a:noFill/>
                </a:ln>
                <a:solidFill>
                  <a:schemeClr val="bg1"/>
                </a:solidFill>
                <a:latin typeface="+mn-lt"/>
                <a:cs typeface="+mn-cs"/>
              </a:rPr>
              <a:t>With generative AI, legal teams can automate the tracking of  changing laws and regulations affecting line of business users, alert them to the changes as well as implement policy changes in real-time. </a:t>
            </a:r>
          </a:p>
          <a:p>
            <a:pPr defTabSz="914400">
              <a:spcBef>
                <a:spcPts val="0"/>
              </a:spcBef>
              <a:spcAft>
                <a:spcPts val="1200"/>
              </a:spcAft>
              <a:defRPr/>
            </a:pPr>
            <a:r>
              <a:rPr lang="en-US" sz="1400" spc="0">
                <a:ln>
                  <a:noFill/>
                </a:ln>
                <a:solidFill>
                  <a:schemeClr val="bg1"/>
                </a:solidFill>
                <a:latin typeface="+mn-lt"/>
                <a:cs typeface="+mn-cs"/>
              </a:rPr>
              <a:t>This enables the team to better respond to regulatory changes and improve risk posture by removing human error from the equation.</a:t>
            </a:r>
          </a:p>
        </p:txBody>
      </p:sp>
      <p:graphicFrame>
        <p:nvGraphicFramePr>
          <p:cNvPr id="11" name="Table 10">
            <a:extLst>
              <a:ext uri="{FF2B5EF4-FFF2-40B4-BE49-F238E27FC236}">
                <a16:creationId xmlns:a16="http://schemas.microsoft.com/office/drawing/2014/main" id="{7164CDBD-D3DD-9853-F605-8422DEEA1FE5}"/>
              </a:ext>
            </a:extLst>
          </p:cNvPr>
          <p:cNvGraphicFramePr>
            <a:graphicFrameLocks noGrp="1"/>
          </p:cNvGraphicFramePr>
          <p:nvPr>
            <p:extLst>
              <p:ext uri="{D42A27DB-BD31-4B8C-83A1-F6EECF244321}">
                <p14:modId xmlns:p14="http://schemas.microsoft.com/office/powerpoint/2010/main" val="763990524"/>
              </p:ext>
            </p:extLst>
          </p:nvPr>
        </p:nvGraphicFramePr>
        <p:xfrm>
          <a:off x="6207915" y="745567"/>
          <a:ext cx="1825523" cy="1152144"/>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tabLst>
                          <a:tab pos="804863" algn="l"/>
                        </a:tabLst>
                      </a:pP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429768">
                <a:tc>
                  <a:txBody>
                    <a:bodyPr/>
                    <a:lstStyle/>
                    <a:p>
                      <a:pPr algn="ctr"/>
                      <a:r>
                        <a:rPr lang="en-US" sz="1200">
                          <a:solidFill>
                            <a:schemeClr val="tx1"/>
                          </a:solidFill>
                          <a:latin typeface="+mn-lt"/>
                          <a:ea typeface="+mn-ea"/>
                          <a:cs typeface="+mn-cs"/>
                        </a:rPr>
                        <a:t>Risk mitigation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29768">
                <a:tc>
                  <a:txBody>
                    <a:bodyPr/>
                    <a:lstStyle/>
                    <a:p>
                      <a:pPr algn="ctr"/>
                      <a:r>
                        <a:rPr lang="en-US" sz="1200">
                          <a:solidFill>
                            <a:schemeClr val="tx1"/>
                          </a:solidFill>
                          <a:latin typeface="+mn-lt"/>
                          <a:ea typeface="+mn-ea"/>
                          <a:cs typeface="+mn-cs"/>
                        </a:rPr>
                        <a:t>Time savings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bl>
          </a:graphicData>
        </a:graphic>
      </p:graphicFrame>
      <p:cxnSp>
        <p:nvCxnSpPr>
          <p:cNvPr id="37" name="Straight Connector 36">
            <a:extLst>
              <a:ext uri="{FF2B5EF4-FFF2-40B4-BE49-F238E27FC236}">
                <a16:creationId xmlns:a16="http://schemas.microsoft.com/office/drawing/2014/main" id="{71E2723F-5C60-C7A6-5A53-A0F12B90D283}"/>
              </a:ext>
            </a:extLst>
          </p:cNvPr>
          <p:cNvCxnSpPr/>
          <p:nvPr/>
        </p:nvCxnSpPr>
        <p:spPr>
          <a:xfrm>
            <a:off x="6218842" y="4991904"/>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7F083E1C-9FD8-D2B2-352B-5AEEB384521A}"/>
              </a:ext>
            </a:extLst>
          </p:cNvPr>
          <p:cNvSpPr txBox="1">
            <a:spLocks/>
          </p:cNvSpPr>
          <p:nvPr/>
        </p:nvSpPr>
        <p:spPr>
          <a:xfrm>
            <a:off x="6213377" y="2150533"/>
            <a:ext cx="5630357" cy="572464"/>
          </a:xfrm>
          <a:prstGeom prst="rect">
            <a:avLst/>
          </a:prstGeom>
          <a:noFill/>
        </p:spPr>
        <p:txBody>
          <a:bodyPr vert="horz" wrap="square" lIns="0" tIns="0" rIns="0" bIns="0" rtlCol="0">
            <a:spAutoFit/>
          </a:bodyPr>
          <a:lstStyle>
            <a:defPPr>
              <a:defRPr lang="en-US"/>
            </a:defPPr>
            <a:lvl1pPr>
              <a:defRPr>
                <a:latin typeface="+mj-lt"/>
              </a:defRPr>
            </a:lvl1pPr>
          </a:lstStyle>
          <a:p>
            <a:r>
              <a:rPr lang="en-US" dirty="0">
                <a:ea typeface="+mj-ea"/>
                <a:cs typeface="+mj-cs"/>
              </a:rPr>
              <a:t>Technical Patterns and Sample Architectures</a:t>
            </a:r>
          </a:p>
          <a:p>
            <a:pPr marR="0" lvl="0" algn="l" defTabSz="932742" rtl="0" eaLnBrk="1" fontAlgn="auto" latinLnBrk="0" hangingPunct="1">
              <a:lnSpc>
                <a:spcPct val="100000"/>
              </a:lnSpc>
              <a:spcBef>
                <a:spcPct val="20000"/>
              </a:spcBef>
              <a:spcAft>
                <a:spcPts val="0"/>
              </a:spcAft>
              <a:buClrTx/>
              <a:buSzPct val="90000"/>
              <a:tabLst/>
              <a:defRPr/>
            </a:pPr>
            <a:r>
              <a:rPr lang="en-US" sz="1600" dirty="0">
                <a:solidFill>
                  <a:schemeClr val="tx1"/>
                </a:solidFill>
                <a:latin typeface="Segoe UI"/>
                <a:hlinkClick r:id="rId3" action="ppaction://hlinksldjump"/>
              </a:rPr>
              <a:t>Knowledge mining</a:t>
            </a:r>
            <a:endParaRPr lang="en-US" sz="1600" dirty="0">
              <a:solidFill>
                <a:schemeClr val="tx1"/>
              </a:solidFill>
              <a:latin typeface="Segoe UI"/>
            </a:endParaRPr>
          </a:p>
        </p:txBody>
      </p:sp>
      <p:sp>
        <p:nvSpPr>
          <p:cNvPr id="12" name="TextBox 11">
            <a:extLst>
              <a:ext uri="{FF2B5EF4-FFF2-40B4-BE49-F238E27FC236}">
                <a16:creationId xmlns:a16="http://schemas.microsoft.com/office/drawing/2014/main" id="{22C39DB8-B225-B96E-F078-D9A0847D41A4}"/>
              </a:ext>
            </a:extLst>
          </p:cNvPr>
          <p:cNvSpPr txBox="1">
            <a:spLocks/>
          </p:cNvSpPr>
          <p:nvPr/>
        </p:nvSpPr>
        <p:spPr>
          <a:xfrm>
            <a:off x="6218842" y="5180871"/>
            <a:ext cx="5662899" cy="1338828"/>
          </a:xfrm>
          <a:prstGeom prst="rect">
            <a:avLst/>
          </a:prstGeom>
          <a:noFill/>
        </p:spPr>
        <p:txBody>
          <a:bodyPr vert="horz" wrap="square" lIns="0" tIns="0" rIns="0" bIns="0" rtlCol="0">
            <a:spAutoFit/>
          </a:bodyPr>
          <a:lstStyle/>
          <a:p>
            <a:pPr>
              <a:spcAft>
                <a:spcPts val="600"/>
              </a:spcAft>
            </a:pPr>
            <a:r>
              <a:rPr lang="en-US">
                <a:latin typeface="+mj-lt"/>
                <a:ea typeface="+mj-ea"/>
                <a:cs typeface="+mj-cs"/>
              </a:rPr>
              <a:t>Customer examples</a:t>
            </a:r>
          </a:p>
          <a:p>
            <a:r>
              <a:rPr lang="en-US" sz="1600" b="0" i="0">
                <a:solidFill>
                  <a:srgbClr val="2F2F2F"/>
                </a:solidFill>
                <a:effectLst/>
                <a:latin typeface="Segoe UI" panose="020B0502040204020203" pitchFamily="34" charset="0"/>
                <a:hlinkClick r:id="rId4"/>
              </a:rPr>
              <a:t>Grupo Bimbo </a:t>
            </a:r>
            <a:r>
              <a:rPr lang="en-US" sz="1600" b="0" i="0">
                <a:solidFill>
                  <a:srgbClr val="2F2F2F"/>
                </a:solidFill>
                <a:effectLst/>
                <a:latin typeface="Segoe UI" panose="020B0502040204020203" pitchFamily="34" charset="0"/>
              </a:rPr>
              <a:t>created a copilot for internal control and risk management to promote compliance within Grupo Bimbo’s policies, which apply to all Bimbo collaborators in the 34 countries where they have a presence. </a:t>
            </a:r>
            <a:endParaRPr lang="en-US" sz="1600"/>
          </a:p>
        </p:txBody>
      </p:sp>
      <p:sp>
        <p:nvSpPr>
          <p:cNvPr id="2" name="TextBox 1">
            <a:extLst>
              <a:ext uri="{FF2B5EF4-FFF2-40B4-BE49-F238E27FC236}">
                <a16:creationId xmlns:a16="http://schemas.microsoft.com/office/drawing/2014/main" id="{FF832E2B-2FCC-344D-8FDB-DB37FBECAE76}"/>
              </a:ext>
            </a:extLst>
          </p:cNvPr>
          <p:cNvSpPr txBox="1"/>
          <p:nvPr/>
        </p:nvSpPr>
        <p:spPr>
          <a:xfrm>
            <a:off x="6096000" y="3140479"/>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5" name="TextBox 4">
            <a:extLst>
              <a:ext uri="{FF2B5EF4-FFF2-40B4-BE49-F238E27FC236}">
                <a16:creationId xmlns:a16="http://schemas.microsoft.com/office/drawing/2014/main" id="{AD51045E-2F34-49A1-D6A6-ED7B4A113107}"/>
              </a:ext>
            </a:extLst>
          </p:cNvPr>
          <p:cNvSpPr txBox="1"/>
          <p:nvPr/>
        </p:nvSpPr>
        <p:spPr>
          <a:xfrm>
            <a:off x="9214800" y="3538086"/>
            <a:ext cx="2736381" cy="679673"/>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Machine Learning</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Semantic Kernel / </a:t>
            </a:r>
            <a:r>
              <a:rPr lang="en-US" sz="1050" err="1"/>
              <a:t>Langchain</a:t>
            </a:r>
            <a:endParaRPr lang="en-US" sz="1050"/>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API Management</a:t>
            </a:r>
          </a:p>
        </p:txBody>
      </p:sp>
      <p:sp>
        <p:nvSpPr>
          <p:cNvPr id="6" name="TextBox 5">
            <a:extLst>
              <a:ext uri="{FF2B5EF4-FFF2-40B4-BE49-F238E27FC236}">
                <a16:creationId xmlns:a16="http://schemas.microsoft.com/office/drawing/2014/main" id="{9861E831-1E82-7476-8EEB-A1AB538EB46D}"/>
              </a:ext>
            </a:extLst>
          </p:cNvPr>
          <p:cNvSpPr txBox="1"/>
          <p:nvPr/>
        </p:nvSpPr>
        <p:spPr>
          <a:xfrm>
            <a:off x="6095999" y="3529733"/>
            <a:ext cx="3098329" cy="1261884"/>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t>
            </a:r>
            <a:r>
              <a:rPr lang="en-US" sz="1100"/>
              <a:t>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AI Search</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7" name="TextBox 6">
            <a:extLst>
              <a:ext uri="{FF2B5EF4-FFF2-40B4-BE49-F238E27FC236}">
                <a16:creationId xmlns:a16="http://schemas.microsoft.com/office/drawing/2014/main" id="{0FAD9718-6BA0-4ACF-CCD6-4DA5357C00CD}"/>
              </a:ext>
            </a:extLst>
          </p:cNvPr>
          <p:cNvSpPr txBox="1"/>
          <p:nvPr/>
        </p:nvSpPr>
        <p:spPr>
          <a:xfrm>
            <a:off x="11073741" y="6442330"/>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9" name="Table 8">
            <a:extLst>
              <a:ext uri="{FF2B5EF4-FFF2-40B4-BE49-F238E27FC236}">
                <a16:creationId xmlns:a16="http://schemas.microsoft.com/office/drawing/2014/main" id="{FA31684F-76BF-7E70-B6BB-68CCAEED1BEF}"/>
              </a:ext>
            </a:extLst>
          </p:cNvPr>
          <p:cNvGraphicFramePr>
            <a:graphicFrameLocks noGrp="1"/>
          </p:cNvGraphicFramePr>
          <p:nvPr>
            <p:extLst>
              <p:ext uri="{D42A27DB-BD31-4B8C-83A1-F6EECF244321}">
                <p14:modId xmlns:p14="http://schemas.microsoft.com/office/powerpoint/2010/main" val="1238700016"/>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304777645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3F701150-1FBA-3629-ECFC-0096DFD23D97}"/>
              </a:ext>
            </a:extLst>
          </p:cNvPr>
          <p:cNvSpPr>
            <a:spLocks noGrp="1"/>
          </p:cNvSpPr>
          <p:nvPr>
            <p:ph type="title"/>
          </p:nvPr>
        </p:nvSpPr>
        <p:spPr>
          <a:xfrm>
            <a:off x="588963" y="457200"/>
            <a:ext cx="11017250" cy="461665"/>
          </a:xfrm>
        </p:spPr>
        <p:txBody>
          <a:bodyPr/>
          <a:lstStyle/>
          <a:p>
            <a:r>
              <a:rPr lang="en-US">
                <a:ea typeface="+mj-ea"/>
                <a:cs typeface="+mj-cs"/>
              </a:rPr>
              <a:t>Get to know </a:t>
            </a:r>
            <a:r>
              <a:rPr lang="en-US">
                <a:solidFill>
                  <a:schemeClr val="accent6"/>
                </a:solidFill>
                <a:ea typeface="+mj-ea"/>
                <a:cs typeface="+mj-cs"/>
              </a:rPr>
              <a:t>Customer Service</a:t>
            </a:r>
          </a:p>
        </p:txBody>
      </p:sp>
      <p:sp>
        <p:nvSpPr>
          <p:cNvPr id="8" name="Rectangle 7">
            <a:extLst>
              <a:ext uri="{FF2B5EF4-FFF2-40B4-BE49-F238E27FC236}">
                <a16:creationId xmlns:a16="http://schemas.microsoft.com/office/drawing/2014/main" id="{BBF7D67B-8746-5720-9268-5E9B3E208CF1}"/>
              </a:ext>
            </a:extLst>
          </p:cNvPr>
          <p:cNvSpPr/>
          <p:nvPr/>
        </p:nvSpPr>
        <p:spPr bwMode="auto">
          <a:xfrm>
            <a:off x="550643" y="1188311"/>
            <a:ext cx="11090714" cy="5099526"/>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5FEB682B-6A31-3F28-D178-FBC1E1C18891}"/>
              </a:ext>
            </a:extLst>
          </p:cNvPr>
          <p:cNvSpPr/>
          <p:nvPr/>
        </p:nvSpPr>
        <p:spPr bwMode="auto">
          <a:xfrm>
            <a:off x="6246224" y="1286147"/>
            <a:ext cx="5279662" cy="4903854"/>
          </a:xfrm>
          <a:prstGeom prst="rect">
            <a:avLst/>
          </a:prstGeom>
          <a:solidFill>
            <a:schemeClr val="bg1"/>
          </a:solidFill>
          <a:ln>
            <a:noFill/>
            <a:headEnd type="none" w="med" len="med"/>
            <a:tailEnd type="none" w="med" len="med"/>
          </a:ln>
          <a:effectLst>
            <a:outerShdw blurRad="1397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buClrTx/>
              <a:buSzTx/>
              <a:buFontTx/>
              <a:buNone/>
              <a:tabLst/>
              <a:defRPr/>
            </a:pPr>
            <a:r>
              <a:rPr kumimoji="0" lang="en-US" i="0" u="none" strike="noStrike" kern="1200" cap="none" normalizeH="0" baseline="0" noProof="0">
                <a:ln>
                  <a:noFill/>
                </a:ln>
                <a:solidFill>
                  <a:srgbClr val="0078D4"/>
                </a:solidFill>
                <a:effectLst/>
                <a:uLnTx/>
                <a:uFillTx/>
                <a:latin typeface="+mj-lt"/>
                <a:ea typeface="+mj-ea"/>
                <a:cs typeface="+mj-cs"/>
              </a:rPr>
              <a:t>Top </a:t>
            </a:r>
            <a:r>
              <a:rPr lang="en-US">
                <a:solidFill>
                  <a:srgbClr val="0078D4"/>
                </a:solidFill>
                <a:latin typeface="+mj-lt"/>
                <a:ea typeface="+mj-ea"/>
                <a:cs typeface="+mj-cs"/>
              </a:rPr>
              <a:t>AI </a:t>
            </a:r>
            <a:r>
              <a:rPr kumimoji="0" lang="en-US" i="0" u="none" strike="noStrike" kern="1200" cap="none" normalizeH="0" baseline="0" noProof="0">
                <a:ln>
                  <a:noFill/>
                </a:ln>
                <a:solidFill>
                  <a:srgbClr val="0078D4"/>
                </a:solidFill>
                <a:effectLst/>
                <a:uLnTx/>
                <a:uFillTx/>
                <a:latin typeface="+mj-lt"/>
                <a:ea typeface="+mj-ea"/>
                <a:cs typeface="+mj-cs"/>
              </a:rPr>
              <a:t>use-cases</a:t>
            </a:r>
          </a:p>
          <a:p>
            <a:pPr marL="400050" marR="0" lvl="0" algn="l" defTabSz="914400" rtl="0" eaLnBrk="1" fontAlgn="auto" latinLnBrk="0" hangingPunct="1">
              <a:spcBef>
                <a:spcPts val="1800"/>
              </a:spcBef>
              <a:buClrTx/>
              <a:buSzTx/>
              <a:buFontTx/>
              <a:buNone/>
              <a:tabLst/>
              <a:defRPr/>
            </a:pPr>
            <a:r>
              <a:rPr kumimoji="0" lang="en-US" sz="1400" i="0" u="none" strike="noStrike" kern="1200" cap="none" normalizeH="0" baseline="0" noProof="0">
                <a:ln>
                  <a:noFill/>
                </a:ln>
                <a:solidFill>
                  <a:schemeClr val="tx1"/>
                </a:solidFill>
                <a:effectLst/>
                <a:uLnTx/>
                <a:uFillTx/>
                <a:latin typeface="+mj-lt"/>
                <a:ea typeface="+mj-ea"/>
                <a:cs typeface="+mj-cs"/>
              </a:rPr>
              <a:t>Customer self-service assistant</a:t>
            </a:r>
          </a:p>
          <a:p>
            <a:pPr marL="647700" marR="0" lvl="0" indent="-152400" algn="l" defTabSz="457200" rtl="0" eaLnBrk="1" fontAlgn="auto" latinLnBrk="0" hangingPunct="1">
              <a:spcBef>
                <a:spcPts val="600"/>
              </a:spcBef>
              <a:buClrTx/>
              <a:buSzPct val="100000"/>
              <a:buFont typeface="Arial" pitchFamily="34"/>
              <a:buChar char="•"/>
              <a:tabLst/>
              <a:defRPr sz="1800" b="0" i="0" u="none" strike="noStrike" kern="0" cap="none" spc="0" baseline="0">
                <a:solidFill>
                  <a:srgbClr val="000000"/>
                </a:solidFill>
                <a:uFillTx/>
              </a:defRPr>
            </a:pPr>
            <a:r>
              <a:rPr kumimoji="0" lang="en-US" sz="1200" i="0" u="none" strike="noStrike" kern="1200" cap="none" normalizeH="0" baseline="0" noProof="0">
                <a:ln>
                  <a:noFill/>
                </a:ln>
                <a:solidFill>
                  <a:schemeClr val="tx1"/>
                </a:solidFill>
                <a:effectLst/>
                <a:uLnTx/>
                <a:uFillTx/>
              </a:rPr>
              <a:t>Knowledge base search and digital self-service assistants</a:t>
            </a:r>
          </a:p>
          <a:p>
            <a:pPr marL="400050">
              <a:spcBef>
                <a:spcPts val="1800"/>
              </a:spcBef>
              <a:defRPr/>
            </a:pPr>
            <a:r>
              <a:rPr lang="en-US" sz="1400">
                <a:solidFill>
                  <a:schemeClr val="tx1"/>
                </a:solidFill>
                <a:latin typeface="+mj-lt"/>
                <a:ea typeface="+mj-ea"/>
                <a:cs typeface="+mj-cs"/>
              </a:rPr>
              <a:t>Contact center agent assistant</a:t>
            </a:r>
          </a:p>
          <a:p>
            <a:pPr marL="647700" marR="0" lvl="0" indent="-152400" defTabSz="457200" fontAlgn="auto">
              <a:spcBef>
                <a:spcPts val="600"/>
              </a:spcBef>
              <a:spcAft>
                <a:spcPts val="0"/>
              </a:spcAft>
              <a:buClrTx/>
              <a:buSzPct val="100000"/>
              <a:buFont typeface="Arial" pitchFamily="34"/>
              <a:buChar char="•"/>
              <a:tabLst/>
              <a:defRPr sz="1800" b="0" i="0" u="none" strike="noStrike" kern="0" cap="none" spc="0" baseline="0">
                <a:solidFill>
                  <a:srgbClr val="000000"/>
                </a:solidFill>
                <a:uFillTx/>
              </a:defRPr>
            </a:pPr>
            <a:r>
              <a:rPr lang="en-US" sz="1200">
                <a:solidFill>
                  <a:schemeClr val="tx1"/>
                </a:solidFill>
              </a:rPr>
              <a:t>Contact center agent knowledge management</a:t>
            </a:r>
          </a:p>
          <a:p>
            <a:pPr marL="647700" marR="0" lvl="0" indent="-152400" defTabSz="457200" fontAlgn="auto">
              <a:spcBef>
                <a:spcPts val="600"/>
              </a:spcBef>
              <a:spcAft>
                <a:spcPts val="0"/>
              </a:spcAft>
              <a:buClrTx/>
              <a:buSzPct val="100000"/>
              <a:buFont typeface="Arial" pitchFamily="34"/>
              <a:buChar char="•"/>
              <a:tabLst/>
              <a:defRPr sz="1800" b="0" i="0" u="none" strike="noStrike" kern="0" cap="none" spc="0" baseline="0">
                <a:solidFill>
                  <a:srgbClr val="000000"/>
                </a:solidFill>
                <a:uFillTx/>
              </a:defRPr>
            </a:pPr>
            <a:r>
              <a:rPr lang="en-US" sz="1200">
                <a:solidFill>
                  <a:schemeClr val="tx1"/>
                </a:solidFill>
              </a:rPr>
              <a:t>Real-time resolution recommendation</a:t>
            </a:r>
          </a:p>
          <a:p>
            <a:pPr marL="400050">
              <a:spcBef>
                <a:spcPts val="1800"/>
              </a:spcBef>
              <a:buSzPct val="100000"/>
              <a:defRPr/>
            </a:pPr>
            <a:r>
              <a:rPr lang="en-US" sz="1400">
                <a:solidFill>
                  <a:schemeClr val="tx1"/>
                </a:solidFill>
                <a:latin typeface="+mj-lt"/>
                <a:ea typeface="+mj-ea"/>
                <a:cs typeface="+mj-cs"/>
              </a:rPr>
              <a:t>Call summarization and analytics</a:t>
            </a:r>
          </a:p>
          <a:p>
            <a:pPr marL="647700" indent="-152400" defTabSz="457200">
              <a:spcBef>
                <a:spcPts val="600"/>
              </a:spcBef>
              <a:buSzPct val="100000"/>
              <a:buFont typeface="Arial" pitchFamily="34"/>
              <a:buChar char="•"/>
              <a:defRPr sz="1800" b="0" i="0" u="none" strike="noStrike" kern="0" cap="none" spc="0" baseline="0">
                <a:solidFill>
                  <a:srgbClr val="000000"/>
                </a:solidFill>
                <a:uFillTx/>
              </a:defRPr>
            </a:pPr>
            <a:r>
              <a:rPr lang="en-US" sz="1200" kern="0">
                <a:solidFill>
                  <a:schemeClr val="tx1"/>
                </a:solidFill>
              </a:rPr>
              <a:t>Call summarization for customers</a:t>
            </a:r>
          </a:p>
          <a:p>
            <a:pPr marL="647700" indent="-152400" defTabSz="457200">
              <a:spcBef>
                <a:spcPts val="600"/>
              </a:spcBef>
              <a:buSzPct val="100000"/>
              <a:buFont typeface="Arial" pitchFamily="34"/>
              <a:buChar char="•"/>
              <a:defRPr sz="1800" b="0" i="0" u="none" strike="noStrike" kern="0" cap="none" spc="0" baseline="0">
                <a:solidFill>
                  <a:srgbClr val="000000"/>
                </a:solidFill>
                <a:uFillTx/>
              </a:defRPr>
            </a:pPr>
            <a:r>
              <a:rPr lang="en-US" sz="1200" kern="0">
                <a:solidFill>
                  <a:schemeClr val="tx1"/>
                </a:solidFill>
              </a:rPr>
              <a:t>Call summarization for internal reporting and analytics</a:t>
            </a:r>
          </a:p>
        </p:txBody>
      </p:sp>
      <p:grpSp>
        <p:nvGrpSpPr>
          <p:cNvPr id="29" name="Group 28">
            <a:extLst>
              <a:ext uri="{FF2B5EF4-FFF2-40B4-BE49-F238E27FC236}">
                <a16:creationId xmlns:a16="http://schemas.microsoft.com/office/drawing/2014/main" id="{F3D67BD1-5CBE-CB86-45F5-FEB4D38D7313}"/>
              </a:ext>
            </a:extLst>
          </p:cNvPr>
          <p:cNvGrpSpPr/>
          <p:nvPr/>
        </p:nvGrpSpPr>
        <p:grpSpPr>
          <a:xfrm>
            <a:off x="610837" y="1225098"/>
            <a:ext cx="5340701" cy="1056700"/>
            <a:chOff x="610837" y="1225098"/>
            <a:chExt cx="5340701" cy="1056700"/>
          </a:xfrm>
        </p:grpSpPr>
        <p:sp>
          <p:nvSpPr>
            <p:cNvPr id="13" name="Rectangle 12">
              <a:extLst>
                <a:ext uri="{FF2B5EF4-FFF2-40B4-BE49-F238E27FC236}">
                  <a16:creationId xmlns:a16="http://schemas.microsoft.com/office/drawing/2014/main" id="{64803DF6-25CC-A21D-1321-BE24B936AFD6}"/>
                </a:ext>
              </a:extLst>
            </p:cNvPr>
            <p:cNvSpPr>
              <a:spLocks/>
            </p:cNvSpPr>
            <p:nvPr/>
          </p:nvSpPr>
          <p:spPr bwMode="auto">
            <a:xfrm>
              <a:off x="610837" y="1225098"/>
              <a:ext cx="5340701" cy="1056700"/>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rgbClr val="0078D4"/>
                  </a:solidFill>
                  <a:effectLst/>
                  <a:uLnTx/>
                  <a:uFillTx/>
                  <a:latin typeface="+mj-lt"/>
                  <a:ea typeface="+mj-ea"/>
                  <a:cs typeface="+mj-cs"/>
                </a:rPr>
                <a:t>Who to target</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Head of Customer Service Operations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Head of Contact Center</a:t>
              </a:r>
            </a:p>
          </p:txBody>
        </p:sp>
        <p:cxnSp>
          <p:nvCxnSpPr>
            <p:cNvPr id="17" name="Straight Connector 16">
              <a:extLst>
                <a:ext uri="{FF2B5EF4-FFF2-40B4-BE49-F238E27FC236}">
                  <a16:creationId xmlns:a16="http://schemas.microsoft.com/office/drawing/2014/main" id="{3CD7A767-45A4-FC01-6FA4-D560DEA3A336}"/>
                </a:ext>
              </a:extLst>
            </p:cNvPr>
            <p:cNvCxnSpPr>
              <a:cxnSpLocks/>
            </p:cNvCxnSpPr>
            <p:nvPr/>
          </p:nvCxnSpPr>
          <p:spPr>
            <a:xfrm>
              <a:off x="690351" y="1639417"/>
              <a:ext cx="5261187"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0B8792E6-6DB3-9428-EAC2-D8C1DE51434D}"/>
              </a:ext>
            </a:extLst>
          </p:cNvPr>
          <p:cNvGrpSpPr/>
          <p:nvPr/>
        </p:nvGrpSpPr>
        <p:grpSpPr>
          <a:xfrm>
            <a:off x="610837" y="2439499"/>
            <a:ext cx="5351813" cy="1579920"/>
            <a:chOff x="610837" y="2605006"/>
            <a:chExt cx="5351813" cy="1579920"/>
          </a:xfrm>
        </p:grpSpPr>
        <p:sp>
          <p:nvSpPr>
            <p:cNvPr id="18" name="Rectangle 17">
              <a:extLst>
                <a:ext uri="{FF2B5EF4-FFF2-40B4-BE49-F238E27FC236}">
                  <a16:creationId xmlns:a16="http://schemas.microsoft.com/office/drawing/2014/main" id="{4F7ACFF2-E9FE-7F57-DFA9-83FA2B1911BF}"/>
                </a:ext>
              </a:extLst>
            </p:cNvPr>
            <p:cNvSpPr>
              <a:spLocks/>
            </p:cNvSpPr>
            <p:nvPr/>
          </p:nvSpPr>
          <p:spPr bwMode="auto">
            <a:xfrm>
              <a:off x="610837" y="2605006"/>
              <a:ext cx="5340701" cy="1579920"/>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Motivations and desired outcomes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Deliver seamless customer experiences across channels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Grow revenue and improve customer satisfaction</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Provide employees with focused insights to help drive key actions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Reduce employee turnover in service and support</a:t>
              </a:r>
            </a:p>
          </p:txBody>
        </p:sp>
        <p:cxnSp>
          <p:nvCxnSpPr>
            <p:cNvPr id="20" name="Straight Connector 19">
              <a:extLst>
                <a:ext uri="{FF2B5EF4-FFF2-40B4-BE49-F238E27FC236}">
                  <a16:creationId xmlns:a16="http://schemas.microsoft.com/office/drawing/2014/main" id="{41D3FECC-23F2-0DBF-EA21-56D8278A1A20}"/>
                </a:ext>
              </a:extLst>
            </p:cNvPr>
            <p:cNvCxnSpPr>
              <a:cxnSpLocks/>
            </p:cNvCxnSpPr>
            <p:nvPr/>
          </p:nvCxnSpPr>
          <p:spPr>
            <a:xfrm>
              <a:off x="690351" y="3027350"/>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1D300D3-78EB-5950-50C3-6E5D1EDDD565}"/>
              </a:ext>
            </a:extLst>
          </p:cNvPr>
          <p:cNvGrpSpPr/>
          <p:nvPr/>
        </p:nvGrpSpPr>
        <p:grpSpPr>
          <a:xfrm>
            <a:off x="610837" y="4177120"/>
            <a:ext cx="5351813" cy="1872307"/>
            <a:chOff x="610837" y="4511099"/>
            <a:chExt cx="5351813" cy="1872307"/>
          </a:xfrm>
        </p:grpSpPr>
        <p:sp>
          <p:nvSpPr>
            <p:cNvPr id="22" name="Rectangle 21">
              <a:extLst>
                <a:ext uri="{FF2B5EF4-FFF2-40B4-BE49-F238E27FC236}">
                  <a16:creationId xmlns:a16="http://schemas.microsoft.com/office/drawing/2014/main" id="{5F5EAEE9-105F-2BA1-00E2-B0C5FDBC36E9}"/>
                </a:ext>
              </a:extLst>
            </p:cNvPr>
            <p:cNvSpPr>
              <a:spLocks/>
            </p:cNvSpPr>
            <p:nvPr/>
          </p:nvSpPr>
          <p:spPr bwMode="auto">
            <a:xfrm>
              <a:off x="610837" y="4511099"/>
              <a:ext cx="5340701" cy="1872307"/>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Our value proposition</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Improve customer self-service through faster access to relevant knowledge</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Automate repetitive, manual tasks to free up human resources for higher-value activities</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Empower agents with AI-driven issue resolution and next-best action support</a:t>
              </a:r>
            </a:p>
          </p:txBody>
        </p:sp>
        <p:cxnSp>
          <p:nvCxnSpPr>
            <p:cNvPr id="23" name="Straight Connector 22">
              <a:extLst>
                <a:ext uri="{FF2B5EF4-FFF2-40B4-BE49-F238E27FC236}">
                  <a16:creationId xmlns:a16="http://schemas.microsoft.com/office/drawing/2014/main" id="{CB116A27-64C4-00E9-3AD4-12AA1AE33FFD}"/>
                </a:ext>
              </a:extLst>
            </p:cNvPr>
            <p:cNvCxnSpPr>
              <a:cxnSpLocks/>
            </p:cNvCxnSpPr>
            <p:nvPr/>
          </p:nvCxnSpPr>
          <p:spPr>
            <a:xfrm>
              <a:off x="690351" y="4925418"/>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1" name="Graphic 106" descr="Icon of a person">
            <a:extLst>
              <a:ext uri="{FF2B5EF4-FFF2-40B4-BE49-F238E27FC236}">
                <a16:creationId xmlns:a16="http://schemas.microsoft.com/office/drawing/2014/main" id="{307DBFCC-CB43-8437-A2F5-42F96AD3A25C}"/>
              </a:ext>
            </a:extLst>
          </p:cNvPr>
          <p:cNvSpPr/>
          <p:nvPr/>
        </p:nvSpPr>
        <p:spPr>
          <a:xfrm>
            <a:off x="6467412" y="1837115"/>
            <a:ext cx="227004" cy="283712"/>
          </a:xfrm>
          <a:custGeom>
            <a:avLst/>
            <a:gdLst>
              <a:gd name="connsiteX0" fmla="*/ 221321 w 257515"/>
              <a:gd name="connsiteY0" fmla="*/ 193068 h 321847"/>
              <a:gd name="connsiteX1" fmla="*/ 257516 w 257515"/>
              <a:gd name="connsiteY1" fmla="*/ 229264 h 321847"/>
              <a:gd name="connsiteX2" fmla="*/ 257516 w 257515"/>
              <a:gd name="connsiteY2" fmla="*/ 238525 h 321847"/>
              <a:gd name="connsiteX3" fmla="*/ 243012 w 257515"/>
              <a:gd name="connsiteY3" fmla="*/ 277774 h 321847"/>
              <a:gd name="connsiteX4" fmla="*/ 128705 w 257515"/>
              <a:gd name="connsiteY4" fmla="*/ 321847 h 321847"/>
              <a:gd name="connsiteX5" fmla="*/ 14458 w 257515"/>
              <a:gd name="connsiteY5" fmla="*/ 277756 h 321847"/>
              <a:gd name="connsiteX6" fmla="*/ 0 w 257515"/>
              <a:gd name="connsiteY6" fmla="*/ 238561 h 321847"/>
              <a:gd name="connsiteX7" fmla="*/ 0 w 257515"/>
              <a:gd name="connsiteY7" fmla="*/ 229264 h 321847"/>
              <a:gd name="connsiteX8" fmla="*/ 36196 w 257515"/>
              <a:gd name="connsiteY8" fmla="*/ 193068 h 321847"/>
              <a:gd name="connsiteX9" fmla="*/ 221321 w 257515"/>
              <a:gd name="connsiteY9" fmla="*/ 193068 h 321847"/>
              <a:gd name="connsiteX10" fmla="*/ 221321 w 257515"/>
              <a:gd name="connsiteY10" fmla="*/ 217211 h 321847"/>
              <a:gd name="connsiteX11" fmla="*/ 36196 w 257515"/>
              <a:gd name="connsiteY11" fmla="*/ 217211 h 321847"/>
              <a:gd name="connsiteX12" fmla="*/ 24143 w 257515"/>
              <a:gd name="connsiteY12" fmla="*/ 229264 h 321847"/>
              <a:gd name="connsiteX13" fmla="*/ 24143 w 257515"/>
              <a:gd name="connsiteY13" fmla="*/ 238561 h 321847"/>
              <a:gd name="connsiteX14" fmla="*/ 32818 w 257515"/>
              <a:gd name="connsiteY14" fmla="*/ 262078 h 321847"/>
              <a:gd name="connsiteX15" fmla="*/ 128705 w 257515"/>
              <a:gd name="connsiteY15" fmla="*/ 297705 h 321847"/>
              <a:gd name="connsiteX16" fmla="*/ 224672 w 257515"/>
              <a:gd name="connsiteY16" fmla="*/ 262074 h 321847"/>
              <a:gd name="connsiteX17" fmla="*/ 233373 w 257515"/>
              <a:gd name="connsiteY17" fmla="*/ 238525 h 321847"/>
              <a:gd name="connsiteX18" fmla="*/ 233373 w 257515"/>
              <a:gd name="connsiteY18" fmla="*/ 229264 h 321847"/>
              <a:gd name="connsiteX19" fmla="*/ 221321 w 257515"/>
              <a:gd name="connsiteY19" fmla="*/ 217211 h 321847"/>
              <a:gd name="connsiteX20" fmla="*/ 128705 w 257515"/>
              <a:gd name="connsiteY20" fmla="*/ 0 h 321847"/>
              <a:gd name="connsiteX21" fmla="*/ 209182 w 257515"/>
              <a:gd name="connsiteY21" fmla="*/ 80476 h 321847"/>
              <a:gd name="connsiteX22" fmla="*/ 128705 w 257515"/>
              <a:gd name="connsiteY22" fmla="*/ 160953 h 321847"/>
              <a:gd name="connsiteX23" fmla="*/ 48229 w 257515"/>
              <a:gd name="connsiteY23" fmla="*/ 80476 h 321847"/>
              <a:gd name="connsiteX24" fmla="*/ 128705 w 257515"/>
              <a:gd name="connsiteY24" fmla="*/ 0 h 321847"/>
              <a:gd name="connsiteX25" fmla="*/ 128705 w 257515"/>
              <a:gd name="connsiteY25" fmla="*/ 24143 h 321847"/>
              <a:gd name="connsiteX26" fmla="*/ 72372 w 257515"/>
              <a:gd name="connsiteY26" fmla="*/ 80476 h 321847"/>
              <a:gd name="connsiteX27" fmla="*/ 128705 w 257515"/>
              <a:gd name="connsiteY27" fmla="*/ 136810 h 321847"/>
              <a:gd name="connsiteX28" fmla="*/ 185039 w 257515"/>
              <a:gd name="connsiteY28" fmla="*/ 80476 h 321847"/>
              <a:gd name="connsiteX29" fmla="*/ 128705 w 257515"/>
              <a:gd name="connsiteY29" fmla="*/ 24143 h 321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7515" h="321847">
                <a:moveTo>
                  <a:pt x="221321" y="193068"/>
                </a:moveTo>
                <a:cubicBezTo>
                  <a:pt x="241311" y="193068"/>
                  <a:pt x="257516" y="209272"/>
                  <a:pt x="257516" y="229264"/>
                </a:cubicBezTo>
                <a:lnTo>
                  <a:pt x="257516" y="238525"/>
                </a:lnTo>
                <a:cubicBezTo>
                  <a:pt x="257516" y="252919"/>
                  <a:pt x="252372" y="266839"/>
                  <a:pt x="243012" y="277774"/>
                </a:cubicBezTo>
                <a:cubicBezTo>
                  <a:pt x="217752" y="307284"/>
                  <a:pt x="179331" y="321847"/>
                  <a:pt x="128705" y="321847"/>
                </a:cubicBezTo>
                <a:cubicBezTo>
                  <a:pt x="78071" y="321847"/>
                  <a:pt x="39668" y="307280"/>
                  <a:pt x="14458" y="277756"/>
                </a:cubicBezTo>
                <a:cubicBezTo>
                  <a:pt x="5127" y="266829"/>
                  <a:pt x="0" y="252931"/>
                  <a:pt x="0" y="238561"/>
                </a:cubicBezTo>
                <a:lnTo>
                  <a:pt x="0" y="229264"/>
                </a:lnTo>
                <a:cubicBezTo>
                  <a:pt x="0" y="209272"/>
                  <a:pt x="16206" y="193068"/>
                  <a:pt x="36196" y="193068"/>
                </a:cubicBezTo>
                <a:lnTo>
                  <a:pt x="221321" y="193068"/>
                </a:lnTo>
                <a:close/>
                <a:moveTo>
                  <a:pt x="221321" y="217211"/>
                </a:moveTo>
                <a:lnTo>
                  <a:pt x="36196" y="217211"/>
                </a:lnTo>
                <a:cubicBezTo>
                  <a:pt x="29539" y="217211"/>
                  <a:pt x="24143" y="222607"/>
                  <a:pt x="24143" y="229264"/>
                </a:cubicBezTo>
                <a:lnTo>
                  <a:pt x="24143" y="238561"/>
                </a:lnTo>
                <a:cubicBezTo>
                  <a:pt x="24143" y="247183"/>
                  <a:pt x="27219" y="255522"/>
                  <a:pt x="32818" y="262078"/>
                </a:cubicBezTo>
                <a:cubicBezTo>
                  <a:pt x="52990" y="285701"/>
                  <a:pt x="84631" y="297705"/>
                  <a:pt x="128705" y="297705"/>
                </a:cubicBezTo>
                <a:cubicBezTo>
                  <a:pt x="172779" y="297705"/>
                  <a:pt x="204448" y="285701"/>
                  <a:pt x="224672" y="262074"/>
                </a:cubicBezTo>
                <a:cubicBezTo>
                  <a:pt x="230287" y="255512"/>
                  <a:pt x="233373" y="247161"/>
                  <a:pt x="233373" y="238525"/>
                </a:cubicBezTo>
                <a:lnTo>
                  <a:pt x="233373" y="229264"/>
                </a:lnTo>
                <a:cubicBezTo>
                  <a:pt x="233373" y="222607"/>
                  <a:pt x="227976" y="217211"/>
                  <a:pt x="221321" y="217211"/>
                </a:cubicBezTo>
                <a:close/>
                <a:moveTo>
                  <a:pt x="128705" y="0"/>
                </a:moveTo>
                <a:cubicBezTo>
                  <a:pt x="173151" y="0"/>
                  <a:pt x="209182" y="36031"/>
                  <a:pt x="209182" y="80476"/>
                </a:cubicBezTo>
                <a:cubicBezTo>
                  <a:pt x="209182" y="124922"/>
                  <a:pt x="173151" y="160953"/>
                  <a:pt x="128705" y="160953"/>
                </a:cubicBezTo>
                <a:cubicBezTo>
                  <a:pt x="84259" y="160953"/>
                  <a:pt x="48229" y="124922"/>
                  <a:pt x="48229" y="80476"/>
                </a:cubicBezTo>
                <a:cubicBezTo>
                  <a:pt x="48229" y="36031"/>
                  <a:pt x="84259" y="0"/>
                  <a:pt x="128705" y="0"/>
                </a:cubicBezTo>
                <a:close/>
                <a:moveTo>
                  <a:pt x="128705" y="24143"/>
                </a:moveTo>
                <a:cubicBezTo>
                  <a:pt x="97593" y="24143"/>
                  <a:pt x="72372" y="49364"/>
                  <a:pt x="72372" y="80476"/>
                </a:cubicBezTo>
                <a:cubicBezTo>
                  <a:pt x="72372" y="111588"/>
                  <a:pt x="97593" y="136810"/>
                  <a:pt x="128705" y="136810"/>
                </a:cubicBezTo>
                <a:cubicBezTo>
                  <a:pt x="159817" y="136810"/>
                  <a:pt x="185039" y="111588"/>
                  <a:pt x="185039" y="80476"/>
                </a:cubicBezTo>
                <a:cubicBezTo>
                  <a:pt x="185039" y="49364"/>
                  <a:pt x="159817" y="24143"/>
                  <a:pt x="128705" y="24143"/>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
        <p:nvSpPr>
          <p:cNvPr id="35" name="Graphic 36" descr="Icon of a person with a headset">
            <a:extLst>
              <a:ext uri="{FF2B5EF4-FFF2-40B4-BE49-F238E27FC236}">
                <a16:creationId xmlns:a16="http://schemas.microsoft.com/office/drawing/2014/main" id="{5202BEE5-E3A0-1005-85E6-B976E2E68D8B}"/>
              </a:ext>
            </a:extLst>
          </p:cNvPr>
          <p:cNvSpPr/>
          <p:nvPr/>
        </p:nvSpPr>
        <p:spPr>
          <a:xfrm>
            <a:off x="6472897" y="2537367"/>
            <a:ext cx="215118" cy="268856"/>
          </a:xfrm>
          <a:custGeom>
            <a:avLst/>
            <a:gdLst>
              <a:gd name="connsiteX0" fmla="*/ 274311 w 274311"/>
              <a:gd name="connsiteY0" fmla="*/ 244216 h 342839"/>
              <a:gd name="connsiteX1" fmla="*/ 235754 w 274311"/>
              <a:gd name="connsiteY1" fmla="*/ 205659 h 342839"/>
              <a:gd name="connsiteX2" fmla="*/ 38557 w 274311"/>
              <a:gd name="connsiteY2" fmla="*/ 205659 h 342839"/>
              <a:gd name="connsiteX3" fmla="*/ 0 w 274311"/>
              <a:gd name="connsiteY3" fmla="*/ 244216 h 342839"/>
              <a:gd name="connsiteX4" fmla="*/ 0 w 274311"/>
              <a:gd name="connsiteY4" fmla="*/ 254121 h 342839"/>
              <a:gd name="connsiteX5" fmla="*/ 15401 w 274311"/>
              <a:gd name="connsiteY5" fmla="*/ 295872 h 342839"/>
              <a:gd name="connsiteX6" fmla="*/ 137100 w 274311"/>
              <a:gd name="connsiteY6" fmla="*/ 342839 h 342839"/>
              <a:gd name="connsiteX7" fmla="*/ 258862 w 274311"/>
              <a:gd name="connsiteY7" fmla="*/ 295889 h 342839"/>
              <a:gd name="connsiteX8" fmla="*/ 274311 w 274311"/>
              <a:gd name="connsiteY8" fmla="*/ 254081 h 342839"/>
              <a:gd name="connsiteX9" fmla="*/ 274311 w 274311"/>
              <a:gd name="connsiteY9" fmla="*/ 244216 h 342839"/>
              <a:gd name="connsiteX10" fmla="*/ 38557 w 274311"/>
              <a:gd name="connsiteY10" fmla="*/ 231376 h 342839"/>
              <a:gd name="connsiteX11" fmla="*/ 235754 w 274311"/>
              <a:gd name="connsiteY11" fmla="*/ 231376 h 342839"/>
              <a:gd name="connsiteX12" fmla="*/ 248594 w 274311"/>
              <a:gd name="connsiteY12" fmla="*/ 244216 h 342839"/>
              <a:gd name="connsiteX13" fmla="*/ 248594 w 274311"/>
              <a:gd name="connsiteY13" fmla="*/ 254081 h 342839"/>
              <a:gd name="connsiteX14" fmla="*/ 239324 w 274311"/>
              <a:gd name="connsiteY14" fmla="*/ 279166 h 342839"/>
              <a:gd name="connsiteX15" fmla="*/ 137100 w 274311"/>
              <a:gd name="connsiteY15" fmla="*/ 317122 h 342839"/>
              <a:gd name="connsiteX16" fmla="*/ 34958 w 274311"/>
              <a:gd name="connsiteY16" fmla="*/ 279171 h 342839"/>
              <a:gd name="connsiteX17" fmla="*/ 25718 w 274311"/>
              <a:gd name="connsiteY17" fmla="*/ 254121 h 342839"/>
              <a:gd name="connsiteX18" fmla="*/ 25718 w 274311"/>
              <a:gd name="connsiteY18" fmla="*/ 244216 h 342839"/>
              <a:gd name="connsiteX19" fmla="*/ 38557 w 274311"/>
              <a:gd name="connsiteY19" fmla="*/ 231376 h 342839"/>
              <a:gd name="connsiteX20" fmla="*/ 222825 w 274311"/>
              <a:gd name="connsiteY20" fmla="*/ 85725 h 342839"/>
              <a:gd name="connsiteX21" fmla="*/ 137100 w 274311"/>
              <a:gd name="connsiteY21" fmla="*/ 0 h 342839"/>
              <a:gd name="connsiteX22" fmla="*/ 68094 w 274311"/>
              <a:gd name="connsiteY22" fmla="*/ 34853 h 342839"/>
              <a:gd name="connsiteX23" fmla="*/ 64252 w 274311"/>
              <a:gd name="connsiteY23" fmla="*/ 34269 h 342839"/>
              <a:gd name="connsiteX24" fmla="*/ 21427 w 274311"/>
              <a:gd name="connsiteY24" fmla="*/ 34269 h 342839"/>
              <a:gd name="connsiteX25" fmla="*/ 8568 w 274311"/>
              <a:gd name="connsiteY25" fmla="*/ 47127 h 342839"/>
              <a:gd name="connsiteX26" fmla="*/ 8568 w 274311"/>
              <a:gd name="connsiteY26" fmla="*/ 141404 h 342839"/>
              <a:gd name="connsiteX27" fmla="*/ 55718 w 274311"/>
              <a:gd name="connsiteY27" fmla="*/ 188553 h 342839"/>
              <a:gd name="connsiteX28" fmla="*/ 60004 w 274311"/>
              <a:gd name="connsiteY28" fmla="*/ 188553 h 342839"/>
              <a:gd name="connsiteX29" fmla="*/ 60004 w 274311"/>
              <a:gd name="connsiteY29" fmla="*/ 188479 h 342839"/>
              <a:gd name="connsiteX30" fmla="*/ 60180 w 274311"/>
              <a:gd name="connsiteY30" fmla="*/ 188479 h 342839"/>
              <a:gd name="connsiteX31" fmla="*/ 77283 w 274311"/>
              <a:gd name="connsiteY31" fmla="*/ 171377 h 342839"/>
              <a:gd name="connsiteX32" fmla="*/ 60180 w 274311"/>
              <a:gd name="connsiteY32" fmla="*/ 154275 h 342839"/>
              <a:gd name="connsiteX33" fmla="*/ 46700 w 274311"/>
              <a:gd name="connsiteY33" fmla="*/ 160852 h 342839"/>
              <a:gd name="connsiteX34" fmla="*/ 34286 w 274311"/>
              <a:gd name="connsiteY34" fmla="*/ 141404 h 342839"/>
              <a:gd name="connsiteX35" fmla="*/ 34286 w 274311"/>
              <a:gd name="connsiteY35" fmla="*/ 137110 h 342839"/>
              <a:gd name="connsiteX36" fmla="*/ 47107 w 274311"/>
              <a:gd name="connsiteY36" fmla="*/ 137110 h 342839"/>
              <a:gd name="connsiteX37" fmla="*/ 64598 w 274311"/>
              <a:gd name="connsiteY37" fmla="*/ 131487 h 342839"/>
              <a:gd name="connsiteX38" fmla="*/ 137100 w 274311"/>
              <a:gd name="connsiteY38" fmla="*/ 171451 h 342839"/>
              <a:gd name="connsiteX39" fmla="*/ 222825 w 274311"/>
              <a:gd name="connsiteY39" fmla="*/ 85725 h 342839"/>
              <a:gd name="connsiteX40" fmla="*/ 51393 w 274311"/>
              <a:gd name="connsiteY40" fmla="*/ 83908 h 342839"/>
              <a:gd name="connsiteX41" fmla="*/ 51374 w 274311"/>
              <a:gd name="connsiteY41" fmla="*/ 85725 h 342839"/>
              <a:gd name="connsiteX42" fmla="*/ 51393 w 274311"/>
              <a:gd name="connsiteY42" fmla="*/ 87542 h 342839"/>
              <a:gd name="connsiteX43" fmla="*/ 51393 w 274311"/>
              <a:gd name="connsiteY43" fmla="*/ 107106 h 342839"/>
              <a:gd name="connsiteX44" fmla="*/ 47107 w 274311"/>
              <a:gd name="connsiteY44" fmla="*/ 111392 h 342839"/>
              <a:gd name="connsiteX45" fmla="*/ 34286 w 274311"/>
              <a:gd name="connsiteY45" fmla="*/ 111392 h 342839"/>
              <a:gd name="connsiteX46" fmla="*/ 34286 w 274311"/>
              <a:gd name="connsiteY46" fmla="*/ 59986 h 342839"/>
              <a:gd name="connsiteX47" fmla="*/ 51393 w 274311"/>
              <a:gd name="connsiteY47" fmla="*/ 59986 h 342839"/>
              <a:gd name="connsiteX48" fmla="*/ 51393 w 274311"/>
              <a:gd name="connsiteY48" fmla="*/ 83908 h 342839"/>
              <a:gd name="connsiteX49" fmla="*/ 77111 w 274311"/>
              <a:gd name="connsiteY49" fmla="*/ 87245 h 342839"/>
              <a:gd name="connsiteX50" fmla="*/ 77111 w 274311"/>
              <a:gd name="connsiteY50" fmla="*/ 84206 h 342839"/>
              <a:gd name="connsiteX51" fmla="*/ 137100 w 274311"/>
              <a:gd name="connsiteY51" fmla="*/ 25718 h 342839"/>
              <a:gd name="connsiteX52" fmla="*/ 197108 w 274311"/>
              <a:gd name="connsiteY52" fmla="*/ 85725 h 342839"/>
              <a:gd name="connsiteX53" fmla="*/ 137100 w 274311"/>
              <a:gd name="connsiteY53" fmla="*/ 145733 h 342839"/>
              <a:gd name="connsiteX54" fmla="*/ 77111 w 274311"/>
              <a:gd name="connsiteY54" fmla="*/ 87245 h 34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4311" h="342839">
                <a:moveTo>
                  <a:pt x="274311" y="244216"/>
                </a:moveTo>
                <a:cubicBezTo>
                  <a:pt x="274311" y="222922"/>
                  <a:pt x="257050" y="205659"/>
                  <a:pt x="235754" y="205659"/>
                </a:cubicBezTo>
                <a:lnTo>
                  <a:pt x="38557" y="205659"/>
                </a:lnTo>
                <a:cubicBezTo>
                  <a:pt x="17263" y="205659"/>
                  <a:pt x="0" y="222922"/>
                  <a:pt x="0" y="244216"/>
                </a:cubicBezTo>
                <a:lnTo>
                  <a:pt x="0" y="254121"/>
                </a:lnTo>
                <a:cubicBezTo>
                  <a:pt x="0" y="269428"/>
                  <a:pt x="5461" y="284232"/>
                  <a:pt x="15401" y="295872"/>
                </a:cubicBezTo>
                <a:cubicBezTo>
                  <a:pt x="42255" y="327320"/>
                  <a:pt x="83164" y="342839"/>
                  <a:pt x="137100" y="342839"/>
                </a:cubicBezTo>
                <a:cubicBezTo>
                  <a:pt x="191026" y="342839"/>
                  <a:pt x="231955" y="327325"/>
                  <a:pt x="258862" y="295889"/>
                </a:cubicBezTo>
                <a:cubicBezTo>
                  <a:pt x="268832" y="284243"/>
                  <a:pt x="274311" y="269414"/>
                  <a:pt x="274311" y="254081"/>
                </a:cubicBezTo>
                <a:lnTo>
                  <a:pt x="274311" y="244216"/>
                </a:lnTo>
                <a:close/>
                <a:moveTo>
                  <a:pt x="38557" y="231376"/>
                </a:moveTo>
                <a:lnTo>
                  <a:pt x="235754" y="231376"/>
                </a:lnTo>
                <a:cubicBezTo>
                  <a:pt x="242845" y="231376"/>
                  <a:pt x="248594" y="237125"/>
                  <a:pt x="248594" y="244216"/>
                </a:cubicBezTo>
                <a:lnTo>
                  <a:pt x="248594" y="254081"/>
                </a:lnTo>
                <a:cubicBezTo>
                  <a:pt x="248594" y="263281"/>
                  <a:pt x="245307" y="272178"/>
                  <a:pt x="239324" y="279166"/>
                </a:cubicBezTo>
                <a:cubicBezTo>
                  <a:pt x="217783" y="304335"/>
                  <a:pt x="184048" y="317122"/>
                  <a:pt x="137100" y="317122"/>
                </a:cubicBezTo>
                <a:cubicBezTo>
                  <a:pt x="90151" y="317122"/>
                  <a:pt x="56446" y="304335"/>
                  <a:pt x="34958" y="279171"/>
                </a:cubicBezTo>
                <a:cubicBezTo>
                  <a:pt x="28994" y="272188"/>
                  <a:pt x="25718" y="263305"/>
                  <a:pt x="25718" y="254121"/>
                </a:cubicBezTo>
                <a:lnTo>
                  <a:pt x="25718" y="244216"/>
                </a:lnTo>
                <a:cubicBezTo>
                  <a:pt x="25718" y="237125"/>
                  <a:pt x="31466" y="231376"/>
                  <a:pt x="38557" y="231376"/>
                </a:cubicBezTo>
                <a:close/>
                <a:moveTo>
                  <a:pt x="222825" y="85725"/>
                </a:moveTo>
                <a:cubicBezTo>
                  <a:pt x="222825" y="38380"/>
                  <a:pt x="184444" y="0"/>
                  <a:pt x="137100" y="0"/>
                </a:cubicBezTo>
                <a:cubicBezTo>
                  <a:pt x="108802" y="0"/>
                  <a:pt x="83706" y="13711"/>
                  <a:pt x="68094" y="34853"/>
                </a:cubicBezTo>
                <a:cubicBezTo>
                  <a:pt x="66881" y="34473"/>
                  <a:pt x="65590" y="34269"/>
                  <a:pt x="64252" y="34269"/>
                </a:cubicBezTo>
                <a:lnTo>
                  <a:pt x="21427" y="34269"/>
                </a:lnTo>
                <a:cubicBezTo>
                  <a:pt x="14325" y="34269"/>
                  <a:pt x="8568" y="40026"/>
                  <a:pt x="8568" y="47127"/>
                </a:cubicBezTo>
                <a:lnTo>
                  <a:pt x="8568" y="141404"/>
                </a:lnTo>
                <a:cubicBezTo>
                  <a:pt x="8568" y="167444"/>
                  <a:pt x="29678" y="188553"/>
                  <a:pt x="55718" y="188553"/>
                </a:cubicBezTo>
                <a:lnTo>
                  <a:pt x="60004" y="188553"/>
                </a:lnTo>
                <a:lnTo>
                  <a:pt x="60004" y="188479"/>
                </a:lnTo>
                <a:cubicBezTo>
                  <a:pt x="60062" y="188479"/>
                  <a:pt x="60121" y="188479"/>
                  <a:pt x="60180" y="188479"/>
                </a:cubicBezTo>
                <a:cubicBezTo>
                  <a:pt x="69626" y="188479"/>
                  <a:pt x="77283" y="180822"/>
                  <a:pt x="77283" y="171377"/>
                </a:cubicBezTo>
                <a:cubicBezTo>
                  <a:pt x="77283" y="161932"/>
                  <a:pt x="69626" y="154275"/>
                  <a:pt x="60180" y="154275"/>
                </a:cubicBezTo>
                <a:cubicBezTo>
                  <a:pt x="54705" y="154275"/>
                  <a:pt x="49830" y="156848"/>
                  <a:pt x="46700" y="160852"/>
                </a:cubicBezTo>
                <a:cubicBezTo>
                  <a:pt x="39369" y="157447"/>
                  <a:pt x="34286" y="150020"/>
                  <a:pt x="34286" y="141404"/>
                </a:cubicBezTo>
                <a:lnTo>
                  <a:pt x="34286" y="137110"/>
                </a:lnTo>
                <a:lnTo>
                  <a:pt x="47107" y="137110"/>
                </a:lnTo>
                <a:cubicBezTo>
                  <a:pt x="53634" y="137110"/>
                  <a:pt x="59674" y="135026"/>
                  <a:pt x="64598" y="131487"/>
                </a:cubicBezTo>
                <a:cubicBezTo>
                  <a:pt x="79788" y="155503"/>
                  <a:pt x="106582" y="171451"/>
                  <a:pt x="137100" y="171451"/>
                </a:cubicBezTo>
                <a:cubicBezTo>
                  <a:pt x="184444" y="171451"/>
                  <a:pt x="222825" y="133070"/>
                  <a:pt x="222825" y="85725"/>
                </a:cubicBezTo>
                <a:close/>
                <a:moveTo>
                  <a:pt x="51393" y="83908"/>
                </a:moveTo>
                <a:cubicBezTo>
                  <a:pt x="51381" y="84513"/>
                  <a:pt x="51374" y="85118"/>
                  <a:pt x="51374" y="85725"/>
                </a:cubicBezTo>
                <a:cubicBezTo>
                  <a:pt x="51374" y="86332"/>
                  <a:pt x="51381" y="86938"/>
                  <a:pt x="51393" y="87542"/>
                </a:cubicBezTo>
                <a:lnTo>
                  <a:pt x="51393" y="107106"/>
                </a:lnTo>
                <a:cubicBezTo>
                  <a:pt x="51393" y="109473"/>
                  <a:pt x="49474" y="111392"/>
                  <a:pt x="47107" y="111392"/>
                </a:cubicBezTo>
                <a:lnTo>
                  <a:pt x="34286" y="111392"/>
                </a:lnTo>
                <a:lnTo>
                  <a:pt x="34286" y="59986"/>
                </a:lnTo>
                <a:lnTo>
                  <a:pt x="51393" y="59986"/>
                </a:lnTo>
                <a:lnTo>
                  <a:pt x="51393" y="83908"/>
                </a:lnTo>
                <a:close/>
                <a:moveTo>
                  <a:pt x="77111" y="87245"/>
                </a:moveTo>
                <a:lnTo>
                  <a:pt x="77111" y="84206"/>
                </a:lnTo>
                <a:cubicBezTo>
                  <a:pt x="77917" y="51766"/>
                  <a:pt x="104466" y="25718"/>
                  <a:pt x="137100" y="25718"/>
                </a:cubicBezTo>
                <a:cubicBezTo>
                  <a:pt x="170241" y="25718"/>
                  <a:pt x="197108" y="52584"/>
                  <a:pt x="197108" y="85725"/>
                </a:cubicBezTo>
                <a:cubicBezTo>
                  <a:pt x="197108" y="118866"/>
                  <a:pt x="170241" y="145733"/>
                  <a:pt x="137100" y="145733"/>
                </a:cubicBezTo>
                <a:cubicBezTo>
                  <a:pt x="104466" y="145733"/>
                  <a:pt x="77917" y="119684"/>
                  <a:pt x="77111" y="87245"/>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
        <p:nvSpPr>
          <p:cNvPr id="36" name="Graphic 308" descr="Icon of an app window with a column chart">
            <a:extLst>
              <a:ext uri="{FF2B5EF4-FFF2-40B4-BE49-F238E27FC236}">
                <a16:creationId xmlns:a16="http://schemas.microsoft.com/office/drawing/2014/main" id="{4C1804CB-60DA-4F10-1546-63B74898C644}"/>
              </a:ext>
            </a:extLst>
          </p:cNvPr>
          <p:cNvSpPr/>
          <p:nvPr/>
        </p:nvSpPr>
        <p:spPr>
          <a:xfrm>
            <a:off x="6485303" y="3548502"/>
            <a:ext cx="237687" cy="237686"/>
          </a:xfrm>
          <a:custGeom>
            <a:avLst/>
            <a:gdLst>
              <a:gd name="connsiteX0" fmla="*/ 223229 w 302683"/>
              <a:gd name="connsiteY0" fmla="*/ 0 h 302683"/>
              <a:gd name="connsiteX1" fmla="*/ 272415 w 302683"/>
              <a:gd name="connsiteY1" fmla="*/ 49186 h 302683"/>
              <a:gd name="connsiteX2" fmla="*/ 272415 w 302683"/>
              <a:gd name="connsiteY2" fmla="*/ 152098 h 302683"/>
              <a:gd name="connsiteX3" fmla="*/ 257281 w 302683"/>
              <a:gd name="connsiteY3" fmla="*/ 158906 h 302683"/>
              <a:gd name="connsiteX4" fmla="*/ 249714 w 302683"/>
              <a:gd name="connsiteY4" fmla="*/ 136204 h 302683"/>
              <a:gd name="connsiteX5" fmla="*/ 249714 w 302683"/>
              <a:gd name="connsiteY5" fmla="*/ 83238 h 302683"/>
              <a:gd name="connsiteX6" fmla="*/ 22701 w 302683"/>
              <a:gd name="connsiteY6" fmla="*/ 83238 h 302683"/>
              <a:gd name="connsiteX7" fmla="*/ 22701 w 302683"/>
              <a:gd name="connsiteY7" fmla="*/ 223229 h 302683"/>
              <a:gd name="connsiteX8" fmla="*/ 49186 w 302683"/>
              <a:gd name="connsiteY8" fmla="*/ 249714 h 302683"/>
              <a:gd name="connsiteX9" fmla="*/ 121073 w 302683"/>
              <a:gd name="connsiteY9" fmla="*/ 249714 h 302683"/>
              <a:gd name="connsiteX10" fmla="*/ 121073 w 302683"/>
              <a:gd name="connsiteY10" fmla="*/ 272415 h 302683"/>
              <a:gd name="connsiteX11" fmla="*/ 49186 w 302683"/>
              <a:gd name="connsiteY11" fmla="*/ 272415 h 302683"/>
              <a:gd name="connsiteX12" fmla="*/ 0 w 302683"/>
              <a:gd name="connsiteY12" fmla="*/ 223229 h 302683"/>
              <a:gd name="connsiteX13" fmla="*/ 0 w 302683"/>
              <a:gd name="connsiteY13" fmla="*/ 49186 h 302683"/>
              <a:gd name="connsiteX14" fmla="*/ 49186 w 302683"/>
              <a:gd name="connsiteY14" fmla="*/ 0 h 302683"/>
              <a:gd name="connsiteX15" fmla="*/ 223229 w 302683"/>
              <a:gd name="connsiteY15" fmla="*/ 0 h 302683"/>
              <a:gd name="connsiteX16" fmla="*/ 223229 w 302683"/>
              <a:gd name="connsiteY16" fmla="*/ 22701 h 302683"/>
              <a:gd name="connsiteX17" fmla="*/ 49186 w 302683"/>
              <a:gd name="connsiteY17" fmla="*/ 22701 h 302683"/>
              <a:gd name="connsiteX18" fmla="*/ 22701 w 302683"/>
              <a:gd name="connsiteY18" fmla="*/ 49186 h 302683"/>
              <a:gd name="connsiteX19" fmla="*/ 22701 w 302683"/>
              <a:gd name="connsiteY19" fmla="*/ 60537 h 302683"/>
              <a:gd name="connsiteX20" fmla="*/ 249714 w 302683"/>
              <a:gd name="connsiteY20" fmla="*/ 60537 h 302683"/>
              <a:gd name="connsiteX21" fmla="*/ 249714 w 302683"/>
              <a:gd name="connsiteY21" fmla="*/ 49186 h 302683"/>
              <a:gd name="connsiteX22" fmla="*/ 223229 w 302683"/>
              <a:gd name="connsiteY22" fmla="*/ 22701 h 302683"/>
              <a:gd name="connsiteX23" fmla="*/ 219445 w 302683"/>
              <a:gd name="connsiteY23" fmla="*/ 136208 h 302683"/>
              <a:gd name="connsiteX24" fmla="*/ 196744 w 302683"/>
              <a:gd name="connsiteY24" fmla="*/ 158909 h 302683"/>
              <a:gd name="connsiteX25" fmla="*/ 196744 w 302683"/>
              <a:gd name="connsiteY25" fmla="*/ 279982 h 302683"/>
              <a:gd name="connsiteX26" fmla="*/ 219445 w 302683"/>
              <a:gd name="connsiteY26" fmla="*/ 302683 h 302683"/>
              <a:gd name="connsiteX27" fmla="*/ 242147 w 302683"/>
              <a:gd name="connsiteY27" fmla="*/ 279982 h 302683"/>
              <a:gd name="connsiteX28" fmla="*/ 242147 w 302683"/>
              <a:gd name="connsiteY28" fmla="*/ 158909 h 302683"/>
              <a:gd name="connsiteX29" fmla="*/ 219445 w 302683"/>
              <a:gd name="connsiteY29" fmla="*/ 136208 h 302683"/>
              <a:gd name="connsiteX30" fmla="*/ 158909 w 302683"/>
              <a:gd name="connsiteY30" fmla="*/ 196744 h 302683"/>
              <a:gd name="connsiteX31" fmla="*/ 136208 w 302683"/>
              <a:gd name="connsiteY31" fmla="*/ 219445 h 302683"/>
              <a:gd name="connsiteX32" fmla="*/ 136208 w 302683"/>
              <a:gd name="connsiteY32" fmla="*/ 279982 h 302683"/>
              <a:gd name="connsiteX33" fmla="*/ 158909 w 302683"/>
              <a:gd name="connsiteY33" fmla="*/ 302683 h 302683"/>
              <a:gd name="connsiteX34" fmla="*/ 181610 w 302683"/>
              <a:gd name="connsiteY34" fmla="*/ 279982 h 302683"/>
              <a:gd name="connsiteX35" fmla="*/ 181610 w 302683"/>
              <a:gd name="connsiteY35" fmla="*/ 219445 h 302683"/>
              <a:gd name="connsiteX36" fmla="*/ 158909 w 302683"/>
              <a:gd name="connsiteY36" fmla="*/ 196744 h 302683"/>
              <a:gd name="connsiteX37" fmla="*/ 257281 w 302683"/>
              <a:gd name="connsiteY37" fmla="*/ 189177 h 302683"/>
              <a:gd name="connsiteX38" fmla="*/ 279982 w 302683"/>
              <a:gd name="connsiteY38" fmla="*/ 166476 h 302683"/>
              <a:gd name="connsiteX39" fmla="*/ 302683 w 302683"/>
              <a:gd name="connsiteY39" fmla="*/ 189177 h 302683"/>
              <a:gd name="connsiteX40" fmla="*/ 302683 w 302683"/>
              <a:gd name="connsiteY40" fmla="*/ 279982 h 302683"/>
              <a:gd name="connsiteX41" fmla="*/ 279982 w 302683"/>
              <a:gd name="connsiteY41" fmla="*/ 302683 h 302683"/>
              <a:gd name="connsiteX42" fmla="*/ 257281 w 302683"/>
              <a:gd name="connsiteY42" fmla="*/ 279982 h 302683"/>
              <a:gd name="connsiteX43" fmla="*/ 257281 w 302683"/>
              <a:gd name="connsiteY43" fmla="*/ 189177 h 30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02683" h="302683">
                <a:moveTo>
                  <a:pt x="223229" y="0"/>
                </a:moveTo>
                <a:cubicBezTo>
                  <a:pt x="250393" y="0"/>
                  <a:pt x="272415" y="22021"/>
                  <a:pt x="272415" y="49186"/>
                </a:cubicBezTo>
                <a:lnTo>
                  <a:pt x="272415" y="152098"/>
                </a:lnTo>
                <a:cubicBezTo>
                  <a:pt x="266824" y="153233"/>
                  <a:pt x="261680" y="155602"/>
                  <a:pt x="257281" y="158906"/>
                </a:cubicBezTo>
                <a:cubicBezTo>
                  <a:pt x="257281" y="150388"/>
                  <a:pt x="254464" y="142528"/>
                  <a:pt x="249714" y="136204"/>
                </a:cubicBezTo>
                <a:lnTo>
                  <a:pt x="249714" y="83238"/>
                </a:lnTo>
                <a:lnTo>
                  <a:pt x="22701" y="83238"/>
                </a:lnTo>
                <a:lnTo>
                  <a:pt x="22701" y="223229"/>
                </a:lnTo>
                <a:cubicBezTo>
                  <a:pt x="22701" y="237856"/>
                  <a:pt x="34559" y="249714"/>
                  <a:pt x="49186" y="249714"/>
                </a:cubicBezTo>
                <a:lnTo>
                  <a:pt x="121073" y="249714"/>
                </a:lnTo>
                <a:lnTo>
                  <a:pt x="121073" y="272415"/>
                </a:lnTo>
                <a:lnTo>
                  <a:pt x="49186" y="272415"/>
                </a:lnTo>
                <a:cubicBezTo>
                  <a:pt x="22021" y="272415"/>
                  <a:pt x="0" y="250393"/>
                  <a:pt x="0" y="223229"/>
                </a:cubicBezTo>
                <a:lnTo>
                  <a:pt x="0" y="49186"/>
                </a:lnTo>
                <a:cubicBezTo>
                  <a:pt x="0" y="22021"/>
                  <a:pt x="22021" y="0"/>
                  <a:pt x="49186" y="0"/>
                </a:cubicBezTo>
                <a:lnTo>
                  <a:pt x="223229" y="0"/>
                </a:lnTo>
                <a:close/>
                <a:moveTo>
                  <a:pt x="223229" y="22701"/>
                </a:moveTo>
                <a:lnTo>
                  <a:pt x="49186" y="22701"/>
                </a:lnTo>
                <a:cubicBezTo>
                  <a:pt x="34559" y="22701"/>
                  <a:pt x="22701" y="34559"/>
                  <a:pt x="22701" y="49186"/>
                </a:cubicBezTo>
                <a:lnTo>
                  <a:pt x="22701" y="60537"/>
                </a:lnTo>
                <a:lnTo>
                  <a:pt x="249714" y="60537"/>
                </a:lnTo>
                <a:lnTo>
                  <a:pt x="249714" y="49186"/>
                </a:lnTo>
                <a:cubicBezTo>
                  <a:pt x="249714" y="34559"/>
                  <a:pt x="237856" y="22701"/>
                  <a:pt x="223229" y="22701"/>
                </a:cubicBezTo>
                <a:close/>
                <a:moveTo>
                  <a:pt x="219445" y="136208"/>
                </a:moveTo>
                <a:cubicBezTo>
                  <a:pt x="206908" y="136208"/>
                  <a:pt x="196744" y="146372"/>
                  <a:pt x="196744" y="158909"/>
                </a:cubicBezTo>
                <a:lnTo>
                  <a:pt x="196744" y="279982"/>
                </a:lnTo>
                <a:cubicBezTo>
                  <a:pt x="196744" y="292519"/>
                  <a:pt x="206908" y="302683"/>
                  <a:pt x="219445" y="302683"/>
                </a:cubicBezTo>
                <a:cubicBezTo>
                  <a:pt x="231983" y="302683"/>
                  <a:pt x="242147" y="292519"/>
                  <a:pt x="242147" y="279982"/>
                </a:cubicBezTo>
                <a:lnTo>
                  <a:pt x="242147" y="158909"/>
                </a:lnTo>
                <a:cubicBezTo>
                  <a:pt x="242147" y="146372"/>
                  <a:pt x="231983" y="136208"/>
                  <a:pt x="219445" y="136208"/>
                </a:cubicBezTo>
                <a:close/>
                <a:moveTo>
                  <a:pt x="158909" y="196744"/>
                </a:moveTo>
                <a:cubicBezTo>
                  <a:pt x="146372" y="196744"/>
                  <a:pt x="136208" y="206908"/>
                  <a:pt x="136208" y="219445"/>
                </a:cubicBezTo>
                <a:lnTo>
                  <a:pt x="136208" y="279982"/>
                </a:lnTo>
                <a:cubicBezTo>
                  <a:pt x="136208" y="292519"/>
                  <a:pt x="146372" y="302683"/>
                  <a:pt x="158909" y="302683"/>
                </a:cubicBezTo>
                <a:cubicBezTo>
                  <a:pt x="171446" y="302683"/>
                  <a:pt x="181610" y="292519"/>
                  <a:pt x="181610" y="279982"/>
                </a:cubicBezTo>
                <a:lnTo>
                  <a:pt x="181610" y="219445"/>
                </a:lnTo>
                <a:cubicBezTo>
                  <a:pt x="181610" y="206908"/>
                  <a:pt x="171446" y="196744"/>
                  <a:pt x="158909" y="196744"/>
                </a:cubicBezTo>
                <a:close/>
                <a:moveTo>
                  <a:pt x="257281" y="189177"/>
                </a:moveTo>
                <a:cubicBezTo>
                  <a:pt x="257281" y="176640"/>
                  <a:pt x="267445" y="166476"/>
                  <a:pt x="279982" y="166476"/>
                </a:cubicBezTo>
                <a:cubicBezTo>
                  <a:pt x="292519" y="166476"/>
                  <a:pt x="302683" y="176640"/>
                  <a:pt x="302683" y="189177"/>
                </a:cubicBezTo>
                <a:lnTo>
                  <a:pt x="302683" y="279982"/>
                </a:lnTo>
                <a:cubicBezTo>
                  <a:pt x="302683" y="292519"/>
                  <a:pt x="292519" y="302683"/>
                  <a:pt x="279982" y="302683"/>
                </a:cubicBezTo>
                <a:cubicBezTo>
                  <a:pt x="267445" y="302683"/>
                  <a:pt x="257281" y="292519"/>
                  <a:pt x="257281" y="279982"/>
                </a:cubicBezTo>
                <a:lnTo>
                  <a:pt x="257281" y="189177"/>
                </a:ln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Tree>
    <p:extLst>
      <p:ext uri="{BB962C8B-B14F-4D97-AF65-F5344CB8AC3E}">
        <p14:creationId xmlns:p14="http://schemas.microsoft.com/office/powerpoint/2010/main" val="122666347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BAA8E8D-A708-697B-974A-E5141346DBD4}"/>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00723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Customer Service </a:t>
            </a:r>
          </a:p>
        </p:txBody>
      </p:sp>
      <p:sp>
        <p:nvSpPr>
          <p:cNvPr id="2" name="Title 1">
            <a:extLst>
              <a:ext uri="{FF2B5EF4-FFF2-40B4-BE49-F238E27FC236}">
                <a16:creationId xmlns:a16="http://schemas.microsoft.com/office/drawing/2014/main" id="{AB701059-8B97-AAA9-2793-233812C0F2CE}"/>
              </a:ext>
            </a:extLst>
          </p:cNvPr>
          <p:cNvSpPr txBox="1">
            <a:spLocks/>
          </p:cNvSpPr>
          <p:nvPr/>
        </p:nvSpPr>
        <p:spPr>
          <a:xfrm>
            <a:off x="571499" y="1271828"/>
            <a:ext cx="4972051" cy="338554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Customer self-service assistant</a:t>
            </a:r>
          </a:p>
          <a:p>
            <a:pPr defTabSz="914400">
              <a:spcBef>
                <a:spcPts val="0"/>
              </a:spcBef>
              <a:spcAft>
                <a:spcPts val="600"/>
              </a:spcAft>
              <a:defRPr/>
            </a:pPr>
            <a:r>
              <a:rPr lang="en-US" sz="1400" spc="0">
                <a:ln>
                  <a:noFill/>
                </a:ln>
                <a:solidFill>
                  <a:schemeClr val="bg1"/>
                </a:solidFill>
                <a:latin typeface="+mn-lt"/>
                <a:cs typeface="+mn-cs"/>
              </a:rPr>
              <a:t>With generative AI, customers can search through the company knowledge base with a natural language interface, and receive personalized responses based on their profile, historical data, or other factors.</a:t>
            </a:r>
          </a:p>
          <a:p>
            <a:pPr defTabSz="914400">
              <a:spcBef>
                <a:spcPts val="0"/>
              </a:spcBef>
              <a:spcAft>
                <a:spcPts val="600"/>
              </a:spcAft>
              <a:defRPr/>
            </a:pPr>
            <a:r>
              <a:rPr lang="en-US" sz="1400" spc="0">
                <a:ln>
                  <a:noFill/>
                </a:ln>
                <a:solidFill>
                  <a:schemeClr val="bg1"/>
                </a:solidFill>
                <a:latin typeface="+mn-lt"/>
                <a:cs typeface="+mn-cs"/>
              </a:rPr>
              <a:t>In addition, digital assistants can help customers successfully complete tasks or resolve issues without needing to talk to an agent. </a:t>
            </a:r>
          </a:p>
          <a:p>
            <a:pPr defTabSz="914400">
              <a:spcBef>
                <a:spcPts val="0"/>
              </a:spcBef>
              <a:spcAft>
                <a:spcPts val="600"/>
              </a:spcAft>
              <a:defRPr/>
            </a:pPr>
            <a:r>
              <a:rPr lang="en-US" sz="1400" spc="0">
                <a:ln>
                  <a:noFill/>
                </a:ln>
                <a:solidFill>
                  <a:schemeClr val="bg1"/>
                </a:solidFill>
                <a:latin typeface="+mn-lt"/>
                <a:cs typeface="+mn-cs"/>
              </a:rPr>
              <a:t>These capabilities enable the organization to deliver efficient self service, increase customer satisfaction and reduce contact center agent workload.</a:t>
            </a:r>
          </a:p>
        </p:txBody>
      </p:sp>
      <p:graphicFrame>
        <p:nvGraphicFramePr>
          <p:cNvPr id="4" name="Table 3">
            <a:extLst>
              <a:ext uri="{FF2B5EF4-FFF2-40B4-BE49-F238E27FC236}">
                <a16:creationId xmlns:a16="http://schemas.microsoft.com/office/drawing/2014/main" id="{32DDAAEF-C784-4448-5D21-8881BD082363}"/>
              </a:ext>
            </a:extLst>
          </p:cNvPr>
          <p:cNvGraphicFramePr>
            <a:graphicFrameLocks noGrp="1"/>
          </p:cNvGraphicFramePr>
          <p:nvPr>
            <p:extLst>
              <p:ext uri="{D42A27DB-BD31-4B8C-83A1-F6EECF244321}">
                <p14:modId xmlns:p14="http://schemas.microsoft.com/office/powerpoint/2010/main" val="3487394270"/>
              </p:ext>
            </p:extLst>
          </p:nvPr>
        </p:nvGraphicFramePr>
        <p:xfrm>
          <a:off x="6207915" y="745567"/>
          <a:ext cx="1825523" cy="1179576"/>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tabLst>
                          <a:tab pos="804863" algn="l"/>
                        </a:tabLst>
                      </a:pP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429768">
                <a:tc>
                  <a:txBody>
                    <a:bodyPr/>
                    <a:lstStyle/>
                    <a:p>
                      <a:pPr algn="ctr"/>
                      <a:r>
                        <a:rPr lang="en-US" sz="1200">
                          <a:solidFill>
                            <a:schemeClr val="tx1"/>
                          </a:solidFill>
                          <a:latin typeface="+mn-lt"/>
                          <a:ea typeface="+mn-ea"/>
                          <a:cs typeface="+mn-cs"/>
                        </a:rPr>
                        <a:t>Improved NPS / CSAT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29768">
                <a:tc>
                  <a:txBody>
                    <a:bodyPr/>
                    <a:lstStyle/>
                    <a:p>
                      <a:pPr algn="ctr"/>
                      <a:r>
                        <a:rPr lang="en-US" sz="1200">
                          <a:solidFill>
                            <a:schemeClr val="tx1"/>
                          </a:solidFill>
                          <a:latin typeface="+mn-lt"/>
                          <a:ea typeface="+mn-ea"/>
                          <a:cs typeface="+mn-cs"/>
                        </a:rPr>
                        <a:t>Contact center deflection rate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bl>
          </a:graphicData>
        </a:graphic>
      </p:graphicFrame>
      <p:cxnSp>
        <p:nvCxnSpPr>
          <p:cNvPr id="11" name="Straight Connector 10">
            <a:extLst>
              <a:ext uri="{FF2B5EF4-FFF2-40B4-BE49-F238E27FC236}">
                <a16:creationId xmlns:a16="http://schemas.microsoft.com/office/drawing/2014/main" id="{D6225E43-AC06-1646-CAEB-FC623BAFDC61}"/>
              </a:ext>
            </a:extLst>
          </p:cNvPr>
          <p:cNvCxnSpPr/>
          <p:nvPr/>
        </p:nvCxnSpPr>
        <p:spPr>
          <a:xfrm>
            <a:off x="6207915" y="470746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07915" y="4763295"/>
            <a:ext cx="3571085" cy="2077492"/>
          </a:xfrm>
          <a:prstGeom prst="rect">
            <a:avLst/>
          </a:prstGeom>
          <a:noFill/>
        </p:spPr>
        <p:txBody>
          <a:bodyPr vert="horz" wrap="square" lIns="0" tIns="0" rIns="0" bIns="0" rtlCol="0">
            <a:spAutoFit/>
          </a:bodyPr>
          <a:lstStyle/>
          <a:p>
            <a:pPr>
              <a:spcAft>
                <a:spcPts val="600"/>
              </a:spcAft>
            </a:pPr>
            <a:r>
              <a:rPr lang="en-US" dirty="0">
                <a:latin typeface="+mj-lt"/>
                <a:ea typeface="+mj-ea"/>
                <a:cs typeface="+mj-cs"/>
              </a:rPr>
              <a:t>Customer examples</a:t>
            </a:r>
          </a:p>
          <a:p>
            <a:r>
              <a:rPr kumimoji="0" lang="en-US" sz="1600" b="0" i="0" u="none" strike="noStrike" kern="1200" cap="none" spc="0" normalizeH="0" baseline="0" noProof="0" dirty="0">
                <a:ln>
                  <a:noFill/>
                </a:ln>
                <a:solidFill>
                  <a:prstClr val="black"/>
                </a:solidFill>
                <a:effectLst/>
                <a:uLnTx/>
                <a:uFillTx/>
                <a:hlinkClick r:id="rId3"/>
              </a:rPr>
              <a:t>John Hancock’s </a:t>
            </a:r>
            <a:r>
              <a:rPr kumimoji="0" lang="en-US" sz="1600" b="0" i="0" u="none" strike="noStrike" kern="1200" cap="none" spc="0" normalizeH="0" baseline="0" noProof="0" dirty="0">
                <a:ln>
                  <a:noFill/>
                </a:ln>
                <a:solidFill>
                  <a:prstClr val="black"/>
                </a:solidFill>
                <a:effectLst/>
                <a:uLnTx/>
                <a:uFillTx/>
              </a:rPr>
              <a:t>conversational virtual assistant provided customers with self-service options 24 hours a day, seven days a week, 365 days a year, and enabled the company to manage the surge in customer calls during the COVID pandemic. </a:t>
            </a:r>
            <a:endParaRPr lang="en-US" sz="1600" dirty="0"/>
          </a:p>
        </p:txBody>
      </p:sp>
      <p:sp>
        <p:nvSpPr>
          <p:cNvPr id="41" name="TextBox 40">
            <a:extLst>
              <a:ext uri="{FF2B5EF4-FFF2-40B4-BE49-F238E27FC236}">
                <a16:creationId xmlns:a16="http://schemas.microsoft.com/office/drawing/2014/main" id="{A36DE405-C9A2-7E84-C7A4-4C35ADA628A4}"/>
              </a:ext>
            </a:extLst>
          </p:cNvPr>
          <p:cNvSpPr txBox="1">
            <a:spLocks/>
          </p:cNvSpPr>
          <p:nvPr/>
        </p:nvSpPr>
        <p:spPr>
          <a:xfrm>
            <a:off x="9855201" y="4896434"/>
            <a:ext cx="1983072" cy="443711"/>
          </a:xfrm>
          <a:prstGeom prst="rect">
            <a:avLst/>
          </a:prstGeom>
          <a:noFill/>
        </p:spPr>
        <p:txBody>
          <a:bodyPr wrap="square" lIns="0" tIns="0" rIns="0" bIns="0">
            <a:spAutoFit/>
          </a:bodyPr>
          <a:lstStyle/>
          <a:p>
            <a:pPr marL="171450" marR="0" lvl="0" indent="-171450" algn="l" defTabSz="914225"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dirty="0">
                <a:hlinkClick r:id="rId4"/>
              </a:rPr>
              <a:t>ERGO Insurance</a:t>
            </a:r>
            <a:r>
              <a:rPr lang="en-US" sz="1400" dirty="0"/>
              <a:t> </a:t>
            </a:r>
          </a:p>
          <a:p>
            <a:pPr marL="171450" marR="0" lvl="0" indent="-171450" algn="l" defTabSz="914225"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dirty="0">
                <a:hlinkClick r:id="rId5"/>
              </a:rPr>
              <a:t>EPIC</a:t>
            </a:r>
            <a:endParaRPr lang="en-US" sz="1400" dirty="0"/>
          </a:p>
        </p:txBody>
      </p:sp>
      <p:sp>
        <p:nvSpPr>
          <p:cNvPr id="33" name="TextBox 32">
            <a:extLst>
              <a:ext uri="{FF2B5EF4-FFF2-40B4-BE49-F238E27FC236}">
                <a16:creationId xmlns:a16="http://schemas.microsoft.com/office/drawing/2014/main" id="{BF16A5EC-45FD-1B18-3404-C80DA13F5390}"/>
              </a:ext>
            </a:extLst>
          </p:cNvPr>
          <p:cNvSpPr txBox="1">
            <a:spLocks/>
          </p:cNvSpPr>
          <p:nvPr/>
        </p:nvSpPr>
        <p:spPr>
          <a:xfrm>
            <a:off x="6240457" y="2150533"/>
            <a:ext cx="5630357" cy="572464"/>
          </a:xfrm>
          <a:prstGeom prst="rect">
            <a:avLst/>
          </a:prstGeom>
          <a:noFill/>
        </p:spPr>
        <p:txBody>
          <a:bodyPr vert="horz" wrap="square" lIns="0" tIns="0" rIns="0" bIns="0" rtlCol="0">
            <a:spAutoFit/>
          </a:bodyPr>
          <a:lstStyle>
            <a:defPPr>
              <a:defRPr lang="en-US"/>
            </a:defPPr>
            <a:lvl1pPr>
              <a:defRPr>
                <a:latin typeface="+mj-lt"/>
              </a:defRPr>
            </a:lvl1pPr>
          </a:lstStyle>
          <a:p>
            <a:r>
              <a:rPr lang="en-US" dirty="0">
                <a:ea typeface="+mj-ea"/>
                <a:cs typeface="+mj-cs"/>
              </a:rPr>
              <a:t>Technical Patterns and Sample Architectures</a:t>
            </a:r>
          </a:p>
          <a:p>
            <a:pPr marR="0" lvl="0" algn="l" defTabSz="932742" rtl="0" eaLnBrk="1" fontAlgn="auto" latinLnBrk="0" hangingPunct="1">
              <a:lnSpc>
                <a:spcPct val="100000"/>
              </a:lnSpc>
              <a:spcBef>
                <a:spcPct val="20000"/>
              </a:spcBef>
              <a:spcAft>
                <a:spcPts val="0"/>
              </a:spcAft>
              <a:buClrTx/>
              <a:buSzPct val="90000"/>
              <a:tabLst/>
              <a:defRPr/>
            </a:pPr>
            <a:r>
              <a:rPr lang="en-US" sz="1600" dirty="0">
                <a:solidFill>
                  <a:srgbClr val="000000"/>
                </a:solidFill>
                <a:latin typeface="+mn-lt"/>
                <a:hlinkClick r:id="rId6" action="ppaction://hlinksldjump"/>
              </a:rPr>
              <a:t>Build your own c</a:t>
            </a:r>
            <a:r>
              <a:rPr kumimoji="0" lang="en-US" sz="1600" b="0" i="0" u="none" strike="noStrike" kern="1200" cap="none" spc="0" normalizeH="0" baseline="0" noProof="0" dirty="0" err="1">
                <a:ln>
                  <a:noFill/>
                </a:ln>
                <a:solidFill>
                  <a:srgbClr val="000000"/>
                </a:solidFill>
                <a:effectLst/>
                <a:uLnTx/>
                <a:uFillTx/>
                <a:latin typeface="+mn-lt"/>
                <a:hlinkClick r:id="rId6" action="ppaction://hlinksldjump"/>
              </a:rPr>
              <a:t>ustom</a:t>
            </a:r>
            <a:r>
              <a:rPr kumimoji="0" lang="en-US" sz="1600" b="0" i="0" u="none" strike="noStrike" kern="1200" cap="none" spc="0" normalizeH="0" baseline="0" noProof="0" dirty="0">
                <a:ln>
                  <a:noFill/>
                </a:ln>
                <a:solidFill>
                  <a:srgbClr val="000000"/>
                </a:solidFill>
                <a:effectLst/>
                <a:uLnTx/>
                <a:uFillTx/>
                <a:latin typeface="+mn-lt"/>
                <a:hlinkClick r:id="rId6" action="ppaction://hlinksldjump"/>
              </a:rPr>
              <a:t> copilot</a:t>
            </a:r>
            <a:endParaRPr kumimoji="0" lang="en-US" sz="1600" b="0" i="0" u="none" strike="noStrike" kern="1200" cap="none" spc="0" normalizeH="0" baseline="0" noProof="0" dirty="0">
              <a:ln>
                <a:noFill/>
              </a:ln>
              <a:solidFill>
                <a:srgbClr val="000000"/>
              </a:solidFill>
              <a:effectLst/>
              <a:uLnTx/>
              <a:uFillTx/>
              <a:latin typeface="+mn-lt"/>
            </a:endParaRPr>
          </a:p>
        </p:txBody>
      </p:sp>
      <p:sp>
        <p:nvSpPr>
          <p:cNvPr id="3" name="TextBox 2">
            <a:extLst>
              <a:ext uri="{FF2B5EF4-FFF2-40B4-BE49-F238E27FC236}">
                <a16:creationId xmlns:a16="http://schemas.microsoft.com/office/drawing/2014/main" id="{EB8BF8DA-87E7-580B-3EE1-FE20B1699EA9}"/>
              </a:ext>
            </a:extLst>
          </p:cNvPr>
          <p:cNvSpPr txBox="1"/>
          <p:nvPr/>
        </p:nvSpPr>
        <p:spPr>
          <a:xfrm>
            <a:off x="6105666" y="2816129"/>
            <a:ext cx="3973206" cy="636072"/>
          </a:xfrm>
          <a:prstGeom prst="rect">
            <a:avLst/>
          </a:prstGeom>
          <a:noFill/>
        </p:spPr>
        <p:txBody>
          <a:bodyPr wrap="square">
            <a:spAutoFit/>
          </a:bodyPr>
          <a:lstStyle/>
          <a:p>
            <a:pPr algn="l"/>
            <a:r>
              <a:rPr lang="en-US">
                <a:latin typeface="+mj-lt"/>
                <a:ea typeface="+mj-ea"/>
                <a:cs typeface="+mj-cs"/>
              </a:rPr>
              <a:t>Technical Capabilities and Products* </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6" name="TextBox 5">
            <a:extLst>
              <a:ext uri="{FF2B5EF4-FFF2-40B4-BE49-F238E27FC236}">
                <a16:creationId xmlns:a16="http://schemas.microsoft.com/office/drawing/2014/main" id="{79F83BA4-E6E9-DD75-4A7B-76D4021EFFD7}"/>
              </a:ext>
            </a:extLst>
          </p:cNvPr>
          <p:cNvSpPr txBox="1"/>
          <p:nvPr/>
        </p:nvSpPr>
        <p:spPr>
          <a:xfrm>
            <a:off x="9203995" y="3428998"/>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Microsoft Fabric</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Machine Learning Prompt Flow</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Semantic Kernel / </a:t>
            </a:r>
            <a:r>
              <a:rPr kumimoji="0" lang="en-US" sz="1050" b="0" i="0" u="none" strike="noStrike" kern="1200" cap="none" spc="0" normalizeH="0" baseline="0" noProof="0" err="1">
                <a:ln>
                  <a:noFill/>
                </a:ln>
                <a:effectLst/>
                <a:uLnTx/>
                <a:uFillTx/>
              </a:rPr>
              <a:t>Langchain</a:t>
            </a:r>
            <a:endParaRPr lang="en-US" sz="1050"/>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p:txBody>
      </p:sp>
      <p:sp>
        <p:nvSpPr>
          <p:cNvPr id="7" name="TextBox 6">
            <a:extLst>
              <a:ext uri="{FF2B5EF4-FFF2-40B4-BE49-F238E27FC236}">
                <a16:creationId xmlns:a16="http://schemas.microsoft.com/office/drawing/2014/main" id="{08FC27DC-FD9B-FB00-7094-A8EDB8A69751}"/>
              </a:ext>
            </a:extLst>
          </p:cNvPr>
          <p:cNvSpPr txBox="1"/>
          <p:nvPr/>
        </p:nvSpPr>
        <p:spPr>
          <a:xfrm>
            <a:off x="6096000" y="3436522"/>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AI Services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9" name="TextBox 8">
            <a:extLst>
              <a:ext uri="{FF2B5EF4-FFF2-40B4-BE49-F238E27FC236}">
                <a16:creationId xmlns:a16="http://schemas.microsoft.com/office/drawing/2014/main" id="{04D07D65-C8D6-5A65-C41E-8156807E0740}"/>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10" name="Table 9">
            <a:extLst>
              <a:ext uri="{FF2B5EF4-FFF2-40B4-BE49-F238E27FC236}">
                <a16:creationId xmlns:a16="http://schemas.microsoft.com/office/drawing/2014/main" id="{401E9A01-C7B4-4EE0-29BF-2A110BFF0C82}"/>
              </a:ext>
            </a:extLst>
          </p:cNvPr>
          <p:cNvGraphicFramePr>
            <a:graphicFrameLocks noGrp="1"/>
          </p:cNvGraphicFramePr>
          <p:nvPr>
            <p:extLst>
              <p:ext uri="{D42A27DB-BD31-4B8C-83A1-F6EECF244321}">
                <p14:modId xmlns:p14="http://schemas.microsoft.com/office/powerpoint/2010/main" val="460948925"/>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95050188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AA3662-7A0E-85C7-89CA-96BEE86C103E}"/>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graphicFrame>
        <p:nvGraphicFramePr>
          <p:cNvPr id="30" name="Table 29">
            <a:extLst>
              <a:ext uri="{FF2B5EF4-FFF2-40B4-BE49-F238E27FC236}">
                <a16:creationId xmlns:a16="http://schemas.microsoft.com/office/drawing/2014/main" id="{6256E12E-B2D5-B55C-6B79-6358AE092AB5}"/>
              </a:ext>
            </a:extLst>
          </p:cNvPr>
          <p:cNvGraphicFramePr>
            <a:graphicFrameLocks noGrp="1"/>
          </p:cNvGraphicFramePr>
          <p:nvPr>
            <p:extLst>
              <p:ext uri="{D42A27DB-BD31-4B8C-83A1-F6EECF244321}">
                <p14:modId xmlns:p14="http://schemas.microsoft.com/office/powerpoint/2010/main" val="3580049276"/>
              </p:ext>
            </p:extLst>
          </p:nvPr>
        </p:nvGraphicFramePr>
        <p:xfrm>
          <a:off x="8219768" y="745568"/>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277640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Contact Centers</a:t>
            </a:r>
          </a:p>
        </p:txBody>
      </p:sp>
      <p:sp>
        <p:nvSpPr>
          <p:cNvPr id="3" name="Title 1">
            <a:extLst>
              <a:ext uri="{FF2B5EF4-FFF2-40B4-BE49-F238E27FC236}">
                <a16:creationId xmlns:a16="http://schemas.microsoft.com/office/drawing/2014/main" id="{E3A39B7A-3452-C249-8B33-8DF404565702}"/>
              </a:ext>
            </a:extLst>
          </p:cNvPr>
          <p:cNvSpPr txBox="1">
            <a:spLocks/>
          </p:cNvSpPr>
          <p:nvPr/>
        </p:nvSpPr>
        <p:spPr>
          <a:xfrm>
            <a:off x="571499" y="1271828"/>
            <a:ext cx="4857751" cy="375487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Contact center agent assistant</a:t>
            </a:r>
          </a:p>
          <a:p>
            <a:pPr defTabSz="914400">
              <a:spcBef>
                <a:spcPts val="0"/>
              </a:spcBef>
              <a:spcAft>
                <a:spcPts val="1200"/>
              </a:spcAft>
              <a:defRPr/>
            </a:pPr>
            <a:r>
              <a:rPr lang="en-US" sz="1400" spc="0">
                <a:ln>
                  <a:noFill/>
                </a:ln>
                <a:solidFill>
                  <a:schemeClr val="bg1"/>
                </a:solidFill>
                <a:latin typeface="+mn-lt"/>
                <a:cs typeface="+mn-cs"/>
              </a:rPr>
              <a:t>With generative AI, you can provide contact center agents with a conversational chatbot surfacing relevant knowledge articles to accelerate issue resolution, as well as proactive response recommendations based on previous similar cases. </a:t>
            </a:r>
          </a:p>
          <a:p>
            <a:pPr defTabSz="914400">
              <a:spcBef>
                <a:spcPts val="0"/>
              </a:spcBef>
              <a:spcAft>
                <a:spcPts val="1200"/>
              </a:spcAft>
              <a:defRPr/>
            </a:pPr>
            <a:r>
              <a:rPr lang="en-US" sz="1400" spc="0">
                <a:ln>
                  <a:noFill/>
                </a:ln>
                <a:solidFill>
                  <a:schemeClr val="bg1"/>
                </a:solidFill>
                <a:latin typeface="+mn-lt"/>
                <a:cs typeface="+mn-cs"/>
              </a:rPr>
              <a:t>In addition, an AI-enabled system can suggest new knowledge articles from responses, identify knowledge gaps, and create articles to fill those gaps. </a:t>
            </a:r>
          </a:p>
          <a:p>
            <a:pPr defTabSz="914400">
              <a:spcBef>
                <a:spcPts val="0"/>
              </a:spcBef>
              <a:spcAft>
                <a:spcPts val="1200"/>
              </a:spcAft>
              <a:defRPr/>
            </a:pPr>
            <a:r>
              <a:rPr lang="en-US" sz="1400" spc="0">
                <a:ln>
                  <a:noFill/>
                </a:ln>
                <a:solidFill>
                  <a:schemeClr val="bg1"/>
                </a:solidFill>
                <a:latin typeface="+mn-lt"/>
                <a:cs typeface="+mn-cs"/>
              </a:rPr>
              <a:t>This can reduce latency, reduce errors in out-of-date knowledge articles, identify articles still relevant and target gaps to increase response accuracy and reduce customer frustration.</a:t>
            </a:r>
          </a:p>
        </p:txBody>
      </p:sp>
      <p:graphicFrame>
        <p:nvGraphicFramePr>
          <p:cNvPr id="7" name="Table 6">
            <a:extLst>
              <a:ext uri="{FF2B5EF4-FFF2-40B4-BE49-F238E27FC236}">
                <a16:creationId xmlns:a16="http://schemas.microsoft.com/office/drawing/2014/main" id="{B5A74F02-4378-42C6-801C-BA0D72E9C790}"/>
              </a:ext>
            </a:extLst>
          </p:cNvPr>
          <p:cNvGraphicFramePr>
            <a:graphicFrameLocks noGrp="1"/>
          </p:cNvGraphicFramePr>
          <p:nvPr>
            <p:extLst>
              <p:ext uri="{D42A27DB-BD31-4B8C-83A1-F6EECF244321}">
                <p14:modId xmlns:p14="http://schemas.microsoft.com/office/powerpoint/2010/main" val="1932382073"/>
              </p:ext>
            </p:extLst>
          </p:nvPr>
        </p:nvGraphicFramePr>
        <p:xfrm>
          <a:off x="6207915" y="745567"/>
          <a:ext cx="1825523" cy="1146733"/>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tabLst>
                          <a:tab pos="804863" algn="l"/>
                        </a:tabLst>
                      </a:pP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0">
                <a:tc>
                  <a:txBody>
                    <a:bodyPr/>
                    <a:lstStyle/>
                    <a:p>
                      <a:pPr algn="ctr">
                        <a:lnSpc>
                          <a:spcPct val="90000"/>
                        </a:lnSpc>
                      </a:pPr>
                      <a:r>
                        <a:rPr lang="en-US" sz="1200">
                          <a:solidFill>
                            <a:schemeClr val="tx1"/>
                          </a:solidFill>
                          <a:latin typeface="+mn-lt"/>
                          <a:ea typeface="+mn-ea"/>
                          <a:cs typeface="+mn-cs"/>
                        </a:rPr>
                        <a:t>Increase first interaction resolution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33501">
                <a:tc>
                  <a:txBody>
                    <a:bodyPr/>
                    <a:lstStyle/>
                    <a:p>
                      <a:pPr algn="ctr">
                        <a:lnSpc>
                          <a:spcPct val="90000"/>
                        </a:lnSpc>
                      </a:pPr>
                      <a:r>
                        <a:rPr lang="en-US" sz="1200">
                          <a:solidFill>
                            <a:schemeClr val="tx1"/>
                          </a:solidFill>
                          <a:latin typeface="+mn-lt"/>
                          <a:ea typeface="+mn-ea"/>
                          <a:cs typeface="+mn-cs"/>
                        </a:rPr>
                        <a:t>Improve customer effort score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bl>
          </a:graphicData>
        </a:graphic>
      </p:graphicFrame>
      <p:cxnSp>
        <p:nvCxnSpPr>
          <p:cNvPr id="11" name="Straight Connector 10">
            <a:extLst>
              <a:ext uri="{FF2B5EF4-FFF2-40B4-BE49-F238E27FC236}">
                <a16:creationId xmlns:a16="http://schemas.microsoft.com/office/drawing/2014/main" id="{C5780377-A2E2-5004-4D68-CDA70D551729}"/>
              </a:ext>
            </a:extLst>
          </p:cNvPr>
          <p:cNvCxnSpPr/>
          <p:nvPr/>
        </p:nvCxnSpPr>
        <p:spPr>
          <a:xfrm>
            <a:off x="6229532" y="491320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40456" y="5047994"/>
            <a:ext cx="3571085" cy="1338828"/>
          </a:xfrm>
          <a:prstGeom prst="rect">
            <a:avLst/>
          </a:prstGeom>
          <a:noFill/>
        </p:spPr>
        <p:txBody>
          <a:bodyPr vert="horz" wrap="square" lIns="0" tIns="0" rIns="0" bIns="0" rtlCol="0">
            <a:spAutoFit/>
          </a:bodyPr>
          <a:lstStyle/>
          <a:p>
            <a:pPr>
              <a:spcAft>
                <a:spcPts val="600"/>
              </a:spcAft>
            </a:pPr>
            <a:r>
              <a:rPr lang="en-US">
                <a:latin typeface="+mj-lt"/>
                <a:ea typeface="+mj-ea"/>
                <a:cs typeface="+mj-cs"/>
              </a:rPr>
              <a:t>Customer examples</a:t>
            </a:r>
          </a:p>
          <a:p>
            <a:pPr algn="l"/>
            <a:r>
              <a:rPr lang="en-US" sz="1600">
                <a:hlinkClick r:id="rId3"/>
              </a:rPr>
              <a:t>Telstra</a:t>
            </a:r>
            <a:r>
              <a:rPr lang="en-US" sz="1600"/>
              <a:t>’s in-house “Ask Telstra” and “One Sentence Summary” copilots for call center agents yielded a 20 percent reduction in follow-up calls than those handled without the tools.</a:t>
            </a:r>
            <a:endParaRPr lang="en-US" sz="1600" b="0" i="0">
              <a:effectLst/>
            </a:endParaRPr>
          </a:p>
        </p:txBody>
      </p:sp>
      <p:sp>
        <p:nvSpPr>
          <p:cNvPr id="25" name="TextBox 24">
            <a:extLst>
              <a:ext uri="{FF2B5EF4-FFF2-40B4-BE49-F238E27FC236}">
                <a16:creationId xmlns:a16="http://schemas.microsoft.com/office/drawing/2014/main" id="{3DA7C409-D6E6-17BE-A556-1CA2289F5A9F}"/>
              </a:ext>
            </a:extLst>
          </p:cNvPr>
          <p:cNvSpPr txBox="1">
            <a:spLocks/>
          </p:cNvSpPr>
          <p:nvPr/>
        </p:nvSpPr>
        <p:spPr>
          <a:xfrm>
            <a:off x="9887742" y="5047994"/>
            <a:ext cx="1983072" cy="443711"/>
          </a:xfrm>
          <a:prstGeom prst="rect">
            <a:avLst/>
          </a:prstGeom>
          <a:noFill/>
        </p:spPr>
        <p:txBody>
          <a:bodyPr wrap="square" lIns="0" tIns="0" rIns="0" bIns="0">
            <a:spAutoFit/>
          </a:bodyPr>
          <a:lstStyle/>
          <a:p>
            <a:pPr marL="171450" marR="0" lvl="0" indent="-171450" algn="l" defTabSz="914225"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dirty="0">
                <a:hlinkClick r:id="rId4"/>
              </a:rPr>
              <a:t>Windstream</a:t>
            </a:r>
            <a:endParaRPr lang="en-US" sz="1400" dirty="0"/>
          </a:p>
          <a:p>
            <a:pPr marL="171450" marR="0" lvl="0" indent="-171450" algn="l" defTabSz="914225"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dirty="0" err="1">
                <a:hlinkClick r:id="rId5"/>
              </a:rPr>
              <a:t>Akbank</a:t>
            </a:r>
            <a:r>
              <a:rPr lang="en-US" sz="1400" dirty="0"/>
              <a:t> </a:t>
            </a:r>
          </a:p>
        </p:txBody>
      </p:sp>
      <p:sp>
        <p:nvSpPr>
          <p:cNvPr id="33" name="TextBox 32">
            <a:extLst>
              <a:ext uri="{FF2B5EF4-FFF2-40B4-BE49-F238E27FC236}">
                <a16:creationId xmlns:a16="http://schemas.microsoft.com/office/drawing/2014/main" id="{BF16A5EC-45FD-1B18-3404-C80DA13F5390}"/>
              </a:ext>
            </a:extLst>
          </p:cNvPr>
          <p:cNvSpPr txBox="1">
            <a:spLocks/>
          </p:cNvSpPr>
          <p:nvPr/>
        </p:nvSpPr>
        <p:spPr>
          <a:xfrm>
            <a:off x="6207915" y="2150533"/>
            <a:ext cx="5630357" cy="846386"/>
          </a:xfrm>
          <a:prstGeom prst="rect">
            <a:avLst/>
          </a:prstGeom>
          <a:noFill/>
        </p:spPr>
        <p:txBody>
          <a:bodyPr vert="horz" wrap="square" lIns="0" tIns="0" rIns="0" bIns="0" rtlCol="0">
            <a:spAutoFit/>
          </a:bodyPr>
          <a:lstStyle>
            <a:defPPr>
              <a:defRPr lang="en-US"/>
            </a:defPPr>
            <a:lvl1pPr>
              <a:defRPr>
                <a:latin typeface="+mj-lt"/>
              </a:defRPr>
            </a:lvl1pPr>
          </a:lstStyle>
          <a:p>
            <a:pPr>
              <a:spcAft>
                <a:spcPts val="300"/>
              </a:spcAft>
            </a:pPr>
            <a:r>
              <a:rPr lang="en-US" dirty="0">
                <a:ea typeface="+mj-ea"/>
                <a:cs typeface="+mj-cs"/>
              </a:rPr>
              <a:t>Technical Patterns and Sample Architectures</a:t>
            </a:r>
          </a:p>
          <a:p>
            <a:pPr marL="342900" indent="-228600" defTabSz="932742">
              <a:spcAft>
                <a:spcPts val="300"/>
              </a:spcAft>
              <a:buSzPct val="100000"/>
              <a:buFont typeface="Arial" panose="020B0604020202020204" pitchFamily="34" charset="0"/>
              <a:buChar char="•"/>
              <a:defRPr/>
            </a:pPr>
            <a:r>
              <a:rPr lang="en-US" sz="1600" dirty="0">
                <a:latin typeface="+mn-lt"/>
                <a:hlinkClick r:id="rId6" action="ppaction://hlinksldjump"/>
              </a:rPr>
              <a:t>Build your own custom copilot</a:t>
            </a:r>
            <a:endParaRPr lang="en-US" sz="1600" dirty="0">
              <a:latin typeface="+mn-lt"/>
            </a:endParaRPr>
          </a:p>
          <a:p>
            <a:pPr marL="342900" indent="-228600" defTabSz="932742">
              <a:spcAft>
                <a:spcPts val="300"/>
              </a:spcAft>
              <a:buSzPct val="100000"/>
              <a:buFont typeface="Arial" panose="020B0604020202020204" pitchFamily="34" charset="0"/>
              <a:buChar char="•"/>
              <a:defRPr/>
            </a:pPr>
            <a:r>
              <a:rPr lang="en-US" sz="1600" dirty="0">
                <a:latin typeface="+mn-lt"/>
                <a:hlinkClick r:id="rId7" action="ppaction://hlinksldjump"/>
              </a:rPr>
              <a:t>Knowledge mining</a:t>
            </a:r>
            <a:endParaRPr lang="en-US" sz="1600" dirty="0">
              <a:latin typeface="+mn-lt"/>
            </a:endParaRPr>
          </a:p>
        </p:txBody>
      </p:sp>
      <p:sp>
        <p:nvSpPr>
          <p:cNvPr id="4" name="TextBox 3">
            <a:extLst>
              <a:ext uri="{FF2B5EF4-FFF2-40B4-BE49-F238E27FC236}">
                <a16:creationId xmlns:a16="http://schemas.microsoft.com/office/drawing/2014/main" id="{26F5555B-400D-E7DB-A2A1-43565DDFD2E4}"/>
              </a:ext>
            </a:extLst>
          </p:cNvPr>
          <p:cNvSpPr txBox="1"/>
          <p:nvPr/>
        </p:nvSpPr>
        <p:spPr>
          <a:xfrm>
            <a:off x="6105666" y="2969441"/>
            <a:ext cx="3973206" cy="636072"/>
          </a:xfrm>
          <a:prstGeom prst="rect">
            <a:avLst/>
          </a:prstGeom>
          <a:noFill/>
        </p:spPr>
        <p:txBody>
          <a:bodyPr wrap="square">
            <a:spAutoFit/>
          </a:bodyPr>
          <a:lstStyle/>
          <a:p>
            <a:pPr algn="l"/>
            <a:r>
              <a:rPr lang="en-US">
                <a:latin typeface="+mj-lt"/>
                <a:ea typeface="+mj-ea"/>
                <a:cs typeface="+mj-cs"/>
              </a:rPr>
              <a:t>Technical Capabilities and Products* </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5" name="TextBox 4">
            <a:extLst>
              <a:ext uri="{FF2B5EF4-FFF2-40B4-BE49-F238E27FC236}">
                <a16:creationId xmlns:a16="http://schemas.microsoft.com/office/drawing/2014/main" id="{C75986FD-D2CD-A7DF-4683-1F2DE821A763}"/>
              </a:ext>
            </a:extLst>
          </p:cNvPr>
          <p:cNvSpPr txBox="1"/>
          <p:nvPr/>
        </p:nvSpPr>
        <p:spPr>
          <a:xfrm>
            <a:off x="9203995" y="3541850"/>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Microsoft Fabric</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Machine Learning Prompt Flow</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Semantic Kernel / </a:t>
            </a:r>
            <a:r>
              <a:rPr kumimoji="0" lang="en-US" sz="1050" b="0" i="0" u="none" strike="noStrike" kern="1200" cap="none" spc="0" normalizeH="0" baseline="0" noProof="0" err="1">
                <a:ln>
                  <a:noFill/>
                </a:ln>
                <a:effectLst/>
                <a:uLnTx/>
                <a:uFillTx/>
              </a:rPr>
              <a:t>Langchain</a:t>
            </a:r>
            <a:endParaRPr lang="en-US" sz="1050"/>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p:txBody>
      </p:sp>
      <p:sp>
        <p:nvSpPr>
          <p:cNvPr id="6" name="TextBox 5">
            <a:extLst>
              <a:ext uri="{FF2B5EF4-FFF2-40B4-BE49-F238E27FC236}">
                <a16:creationId xmlns:a16="http://schemas.microsoft.com/office/drawing/2014/main" id="{EA90FB9A-B6A8-8BAA-13AB-424BCBD08827}"/>
              </a:ext>
            </a:extLst>
          </p:cNvPr>
          <p:cNvSpPr txBox="1"/>
          <p:nvPr/>
        </p:nvSpPr>
        <p:spPr>
          <a:xfrm>
            <a:off x="6096000" y="3549374"/>
            <a:ext cx="3098329" cy="1261884"/>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Cognitive Services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9" name="TextBox 8">
            <a:extLst>
              <a:ext uri="{FF2B5EF4-FFF2-40B4-BE49-F238E27FC236}">
                <a16:creationId xmlns:a16="http://schemas.microsoft.com/office/drawing/2014/main" id="{E5EA8592-36E7-0A2F-9397-D9077B5FF1BF}"/>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spTree>
    <p:extLst>
      <p:ext uri="{BB962C8B-B14F-4D97-AF65-F5344CB8AC3E}">
        <p14:creationId xmlns:p14="http://schemas.microsoft.com/office/powerpoint/2010/main" val="118019196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2387B9-6A81-ED53-EB5D-91C915E9E49D}"/>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277640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Contact Centers</a:t>
            </a:r>
          </a:p>
        </p:txBody>
      </p:sp>
      <p:sp>
        <p:nvSpPr>
          <p:cNvPr id="3" name="Title 1">
            <a:extLst>
              <a:ext uri="{FF2B5EF4-FFF2-40B4-BE49-F238E27FC236}">
                <a16:creationId xmlns:a16="http://schemas.microsoft.com/office/drawing/2014/main" id="{E7E3F0A0-3D62-343D-AB25-D37521A03EA1}"/>
              </a:ext>
            </a:extLst>
          </p:cNvPr>
          <p:cNvSpPr txBox="1">
            <a:spLocks/>
          </p:cNvSpPr>
          <p:nvPr/>
        </p:nvSpPr>
        <p:spPr>
          <a:xfrm>
            <a:off x="571499" y="1271828"/>
            <a:ext cx="4857751" cy="35394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Call summarization and analytics</a:t>
            </a:r>
          </a:p>
          <a:p>
            <a:pPr defTabSz="914400">
              <a:spcBef>
                <a:spcPts val="0"/>
              </a:spcBef>
              <a:spcAft>
                <a:spcPts val="1200"/>
              </a:spcAft>
              <a:defRPr/>
            </a:pPr>
            <a:r>
              <a:rPr lang="en-US" sz="1400" spc="0">
                <a:ln>
                  <a:noFill/>
                </a:ln>
                <a:solidFill>
                  <a:schemeClr val="bg1"/>
                </a:solidFill>
                <a:latin typeface="+mn-lt"/>
                <a:cs typeface="+mn-cs"/>
              </a:rPr>
              <a:t>With generative AI, you can enable real-time call summarization for internal reporting and analytics. Automated summarization can deliver significant time savings for agents, and using the data for analysis can help identify trending issues and document agent best practices. </a:t>
            </a:r>
          </a:p>
          <a:p>
            <a:pPr defTabSz="914400">
              <a:spcBef>
                <a:spcPts val="0"/>
              </a:spcBef>
              <a:spcAft>
                <a:spcPts val="1200"/>
              </a:spcAft>
              <a:defRPr/>
            </a:pPr>
            <a:r>
              <a:rPr lang="en-US" sz="1400" spc="0">
                <a:ln>
                  <a:noFill/>
                </a:ln>
                <a:solidFill>
                  <a:schemeClr val="bg1"/>
                </a:solidFill>
                <a:latin typeface="+mn-lt"/>
                <a:cs typeface="+mn-cs"/>
              </a:rPr>
              <a:t>In addition, you can provide real-time call summarization to customers after a contact center or chatbot interaction. If desired, you can even include personalized recommendations on offers and content. </a:t>
            </a:r>
          </a:p>
          <a:p>
            <a:pPr defTabSz="914400">
              <a:spcBef>
                <a:spcPts val="0"/>
              </a:spcBef>
              <a:spcAft>
                <a:spcPts val="1200"/>
              </a:spcAft>
              <a:defRPr/>
            </a:pPr>
            <a:endParaRPr lang="en-US" sz="1400" spc="0">
              <a:ln>
                <a:noFill/>
              </a:ln>
              <a:solidFill>
                <a:schemeClr val="bg1"/>
              </a:solidFill>
              <a:latin typeface="+mn-lt"/>
              <a:cs typeface="+mn-cs"/>
            </a:endParaRPr>
          </a:p>
        </p:txBody>
      </p:sp>
      <p:graphicFrame>
        <p:nvGraphicFramePr>
          <p:cNvPr id="8" name="Table 7">
            <a:extLst>
              <a:ext uri="{FF2B5EF4-FFF2-40B4-BE49-F238E27FC236}">
                <a16:creationId xmlns:a16="http://schemas.microsoft.com/office/drawing/2014/main" id="{03A35709-9420-33E0-C067-DFDC5EAF11EE}"/>
              </a:ext>
            </a:extLst>
          </p:cNvPr>
          <p:cNvGraphicFramePr>
            <a:graphicFrameLocks noGrp="1"/>
          </p:cNvGraphicFramePr>
          <p:nvPr>
            <p:extLst>
              <p:ext uri="{D42A27DB-BD31-4B8C-83A1-F6EECF244321}">
                <p14:modId xmlns:p14="http://schemas.microsoft.com/office/powerpoint/2010/main" val="901046715"/>
              </p:ext>
            </p:extLst>
          </p:nvPr>
        </p:nvGraphicFramePr>
        <p:xfrm>
          <a:off x="6207915" y="745567"/>
          <a:ext cx="1825523" cy="1197870"/>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tabLst>
                          <a:tab pos="804863" algn="l"/>
                        </a:tabLst>
                      </a:pP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452631">
                <a:tc>
                  <a:txBody>
                    <a:bodyPr/>
                    <a:lstStyle/>
                    <a:p>
                      <a:pPr algn="ctr">
                        <a:lnSpc>
                          <a:spcPct val="100000"/>
                        </a:lnSpc>
                      </a:pPr>
                      <a:r>
                        <a:rPr lang="en-US" sz="1200" spc="0" baseline="0">
                          <a:solidFill>
                            <a:schemeClr val="tx1"/>
                          </a:solidFill>
                          <a:latin typeface="+mn-lt"/>
                          <a:ea typeface="+mn-ea"/>
                          <a:cs typeface="+mn-cs"/>
                        </a:rPr>
                        <a:t>Increase customer satisfaction (CSAT)</a:t>
                      </a:r>
                    </a:p>
                  </a:txBody>
                  <a:tcPr marL="45720" marR="45720" marT="18288" marB="18288"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52631">
                <a:tc>
                  <a:txBody>
                    <a:bodyPr/>
                    <a:lstStyle/>
                    <a:p>
                      <a:pPr algn="ctr">
                        <a:lnSpc>
                          <a:spcPct val="100000"/>
                        </a:lnSpc>
                      </a:pPr>
                      <a:r>
                        <a:rPr lang="en-US" sz="1200" spc="0" baseline="0">
                          <a:solidFill>
                            <a:schemeClr val="tx1"/>
                          </a:solidFill>
                          <a:latin typeface="+mn-lt"/>
                          <a:ea typeface="+mn-ea"/>
                          <a:cs typeface="+mn-cs"/>
                        </a:rPr>
                        <a:t>Increase agent productivity</a:t>
                      </a:r>
                    </a:p>
                  </a:txBody>
                  <a:tcPr marL="45720" marR="45720" marT="18288" marB="18288"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bl>
          </a:graphicData>
        </a:graphic>
      </p:graphicFrame>
      <p:cxnSp>
        <p:nvCxnSpPr>
          <p:cNvPr id="13" name="Straight Connector 12">
            <a:extLst>
              <a:ext uri="{FF2B5EF4-FFF2-40B4-BE49-F238E27FC236}">
                <a16:creationId xmlns:a16="http://schemas.microsoft.com/office/drawing/2014/main" id="{2ED857B5-F2A4-4399-EA75-C26353195CC6}"/>
              </a:ext>
            </a:extLst>
          </p:cNvPr>
          <p:cNvCxnSpPr/>
          <p:nvPr/>
        </p:nvCxnSpPr>
        <p:spPr>
          <a:xfrm>
            <a:off x="6196991" y="4856640"/>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07915" y="5034920"/>
            <a:ext cx="3571085" cy="1585049"/>
          </a:xfrm>
          <a:prstGeom prst="rect">
            <a:avLst/>
          </a:prstGeom>
          <a:noFill/>
        </p:spPr>
        <p:txBody>
          <a:bodyPr vert="horz" wrap="square" lIns="0" tIns="0" rIns="0" bIns="0" rtlCol="0">
            <a:spAutoFit/>
          </a:bodyPr>
          <a:lstStyle/>
          <a:p>
            <a:pPr>
              <a:spcAft>
                <a:spcPts val="600"/>
              </a:spcAft>
            </a:pPr>
            <a:r>
              <a:rPr lang="en-US">
                <a:latin typeface="+mj-lt"/>
                <a:ea typeface="+mj-ea"/>
                <a:cs typeface="+mj-cs"/>
              </a:rPr>
              <a:t>Customer examples</a:t>
            </a:r>
          </a:p>
          <a:p>
            <a:pPr algn="l"/>
            <a:r>
              <a:rPr lang="en-US" sz="1600" b="0" i="0">
                <a:effectLst/>
                <a:hlinkClick r:id="rId3"/>
              </a:rPr>
              <a:t>Ally Financial </a:t>
            </a:r>
            <a:r>
              <a:rPr lang="en-US" sz="1600"/>
              <a:t>automated call summarization fo</a:t>
            </a:r>
            <a:r>
              <a:rPr lang="en-US" sz="1600" b="0" i="0">
                <a:effectLst/>
              </a:rPr>
              <a:t>r its contact center </a:t>
            </a:r>
            <a:r>
              <a:rPr lang="en-US" sz="1600"/>
              <a:t>associates, empowering them</a:t>
            </a:r>
            <a:r>
              <a:rPr lang="en-US" sz="1600" b="0" i="0">
                <a:effectLst/>
              </a:rPr>
              <a:t> to deliver a better, more personal experience while protecting vital customer data. </a:t>
            </a:r>
          </a:p>
        </p:txBody>
      </p:sp>
      <p:sp>
        <p:nvSpPr>
          <p:cNvPr id="25" name="TextBox 24">
            <a:extLst>
              <a:ext uri="{FF2B5EF4-FFF2-40B4-BE49-F238E27FC236}">
                <a16:creationId xmlns:a16="http://schemas.microsoft.com/office/drawing/2014/main" id="{3DA7C409-D6E6-17BE-A556-1CA2289F5A9F}"/>
              </a:ext>
            </a:extLst>
          </p:cNvPr>
          <p:cNvSpPr txBox="1">
            <a:spLocks/>
          </p:cNvSpPr>
          <p:nvPr/>
        </p:nvSpPr>
        <p:spPr>
          <a:xfrm>
            <a:off x="9855201" y="5034919"/>
            <a:ext cx="1983072" cy="671979"/>
          </a:xfrm>
          <a:prstGeom prst="rect">
            <a:avLst/>
          </a:prstGeom>
          <a:noFill/>
        </p:spPr>
        <p:txBody>
          <a:bodyPr wrap="square" lIns="0" tIns="0" rIns="0" bIns="0">
            <a:spAutoFit/>
          </a:bodyPr>
          <a:lstStyle/>
          <a:p>
            <a:pPr marL="171450" marR="0" lvl="0" indent="-171450" algn="l" defTabSz="914225"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dirty="0">
                <a:hlinkClick r:id="rId4"/>
              </a:rPr>
              <a:t>Windstream</a:t>
            </a:r>
            <a:r>
              <a:rPr lang="en-US" sz="1400" dirty="0"/>
              <a:t> </a:t>
            </a:r>
          </a:p>
          <a:p>
            <a:pPr marL="171450" marR="0" lvl="0" indent="-171450" algn="l" defTabSz="914225"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dirty="0">
                <a:hlinkClick r:id="rId5"/>
              </a:rPr>
              <a:t>AT&amp;T</a:t>
            </a:r>
            <a:endParaRPr lang="en-US" sz="1400" dirty="0"/>
          </a:p>
          <a:p>
            <a:pPr marL="171450" marR="0" lvl="0" indent="-171450" algn="l" defTabSz="914225" rtl="0" eaLnBrk="1" fontAlgn="auto" latinLnBrk="0" hangingPunct="1">
              <a:lnSpc>
                <a:spcPct val="100000"/>
              </a:lnSpc>
              <a:spcBef>
                <a:spcPts val="0"/>
              </a:spcBef>
              <a:spcAft>
                <a:spcPts val="100"/>
              </a:spcAft>
              <a:buClrTx/>
              <a:buSzTx/>
              <a:buFont typeface="Arial" panose="020B0604020202020204" pitchFamily="34" charset="0"/>
              <a:buChar char="•"/>
              <a:tabLst/>
              <a:defRPr/>
            </a:pPr>
            <a:r>
              <a:rPr lang="en-US" sz="1400" dirty="0" err="1">
                <a:hlinkClick r:id="rId6"/>
              </a:rPr>
              <a:t>CallMiner</a:t>
            </a:r>
            <a:endParaRPr lang="en-US" sz="1400" dirty="0"/>
          </a:p>
        </p:txBody>
      </p:sp>
      <p:sp>
        <p:nvSpPr>
          <p:cNvPr id="33" name="TextBox 32">
            <a:extLst>
              <a:ext uri="{FF2B5EF4-FFF2-40B4-BE49-F238E27FC236}">
                <a16:creationId xmlns:a16="http://schemas.microsoft.com/office/drawing/2014/main" id="{BF16A5EC-45FD-1B18-3404-C80DA13F5390}"/>
              </a:ext>
            </a:extLst>
          </p:cNvPr>
          <p:cNvSpPr txBox="1">
            <a:spLocks/>
          </p:cNvSpPr>
          <p:nvPr/>
        </p:nvSpPr>
        <p:spPr>
          <a:xfrm>
            <a:off x="6218840" y="2164712"/>
            <a:ext cx="5630357" cy="906402"/>
          </a:xfrm>
          <a:prstGeom prst="rect">
            <a:avLst/>
          </a:prstGeom>
          <a:noFill/>
        </p:spPr>
        <p:txBody>
          <a:bodyPr vert="horz" wrap="square" lIns="0" tIns="0" rIns="0" bIns="0" rtlCol="0">
            <a:spAutoFit/>
          </a:bodyPr>
          <a:lstStyle>
            <a:defPPr>
              <a:defRPr lang="en-US"/>
            </a:defPPr>
            <a:lvl1pPr>
              <a:defRPr>
                <a:latin typeface="+mj-lt"/>
              </a:defRPr>
            </a:lvl1pPr>
          </a:lstStyle>
          <a:p>
            <a:r>
              <a:rPr lang="en-US" dirty="0">
                <a:ea typeface="+mj-ea"/>
                <a:cs typeface="+mj-cs"/>
              </a:rPr>
              <a:t>Technical Patterns and Sample Architectures</a:t>
            </a:r>
          </a:p>
          <a:p>
            <a:pPr marL="342900" marR="0" lvl="0" indent="-228600" defTabSz="932742" fontAlgn="auto">
              <a:lnSpc>
                <a:spcPct val="100000"/>
              </a:lnSpc>
              <a:spcBef>
                <a:spcPct val="20000"/>
              </a:spcBef>
              <a:spcAft>
                <a:spcPts val="300"/>
              </a:spcAft>
              <a:buClrTx/>
              <a:buSzPct val="100000"/>
              <a:buFont typeface="Arial" panose="020B0604020202020204" pitchFamily="34" charset="0"/>
              <a:buChar char="•"/>
              <a:tabLst/>
              <a:defRPr/>
            </a:pPr>
            <a:r>
              <a:rPr lang="en-US" sz="1600" dirty="0">
                <a:latin typeface="+mn-lt"/>
                <a:hlinkClick r:id="rId7" action="ppaction://hlinksldjump"/>
              </a:rPr>
              <a:t>Document processing &amp; summarization</a:t>
            </a:r>
            <a:endParaRPr lang="en-US" sz="1600" dirty="0">
              <a:latin typeface="+mn-lt"/>
            </a:endParaRPr>
          </a:p>
          <a:p>
            <a:pPr marL="342900" marR="0" lvl="0" indent="-228600" defTabSz="932742" fontAlgn="auto">
              <a:lnSpc>
                <a:spcPct val="100000"/>
              </a:lnSpc>
              <a:spcBef>
                <a:spcPct val="20000"/>
              </a:spcBef>
              <a:spcAft>
                <a:spcPts val="300"/>
              </a:spcAft>
              <a:buClrTx/>
              <a:buSzPct val="100000"/>
              <a:buFont typeface="Arial" panose="020B0604020202020204" pitchFamily="34" charset="0"/>
              <a:buChar char="•"/>
              <a:tabLst/>
              <a:defRPr/>
            </a:pPr>
            <a:r>
              <a:rPr lang="en-US" sz="1600" dirty="0">
                <a:latin typeface="+mn-lt"/>
                <a:hlinkClick r:id="rId8" action="ppaction://hlinksldjump"/>
              </a:rPr>
              <a:t>Knowledge mining</a:t>
            </a:r>
            <a:endParaRPr lang="en-US" sz="1600" dirty="0">
              <a:latin typeface="+mn-lt"/>
            </a:endParaRPr>
          </a:p>
        </p:txBody>
      </p:sp>
      <p:sp>
        <p:nvSpPr>
          <p:cNvPr id="5" name="TextBox 4">
            <a:extLst>
              <a:ext uri="{FF2B5EF4-FFF2-40B4-BE49-F238E27FC236}">
                <a16:creationId xmlns:a16="http://schemas.microsoft.com/office/drawing/2014/main" id="{D46CC479-0C0A-3432-6EA2-9252DB7EAAA9}"/>
              </a:ext>
            </a:extLst>
          </p:cNvPr>
          <p:cNvSpPr txBox="1"/>
          <p:nvPr/>
        </p:nvSpPr>
        <p:spPr>
          <a:xfrm>
            <a:off x="6105666" y="3009901"/>
            <a:ext cx="3973206" cy="636072"/>
          </a:xfrm>
          <a:prstGeom prst="rect">
            <a:avLst/>
          </a:prstGeom>
          <a:noFill/>
        </p:spPr>
        <p:txBody>
          <a:bodyPr wrap="square">
            <a:spAutoFit/>
          </a:bodyPr>
          <a:lstStyle/>
          <a:p>
            <a:pPr algn="l"/>
            <a:r>
              <a:rPr lang="en-US">
                <a:latin typeface="+mj-lt"/>
                <a:ea typeface="+mj-ea"/>
                <a:cs typeface="+mj-cs"/>
              </a:rPr>
              <a:t>Technical Capabilities and Products* </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7" name="TextBox 6">
            <a:extLst>
              <a:ext uri="{FF2B5EF4-FFF2-40B4-BE49-F238E27FC236}">
                <a16:creationId xmlns:a16="http://schemas.microsoft.com/office/drawing/2014/main" id="{15ABE402-8202-7E26-162F-455092185CE9}"/>
              </a:ext>
            </a:extLst>
          </p:cNvPr>
          <p:cNvSpPr txBox="1"/>
          <p:nvPr/>
        </p:nvSpPr>
        <p:spPr>
          <a:xfrm>
            <a:off x="9203995" y="3541850"/>
            <a:ext cx="2736381" cy="679673"/>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Speech to Text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Machine Learning Prompt Flow</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p:txBody>
      </p:sp>
      <p:sp>
        <p:nvSpPr>
          <p:cNvPr id="9" name="TextBox 8">
            <a:extLst>
              <a:ext uri="{FF2B5EF4-FFF2-40B4-BE49-F238E27FC236}">
                <a16:creationId xmlns:a16="http://schemas.microsoft.com/office/drawing/2014/main" id="{888BF562-A4A2-BC9B-885C-F4A2A229F7D8}"/>
              </a:ext>
            </a:extLst>
          </p:cNvPr>
          <p:cNvSpPr txBox="1"/>
          <p:nvPr/>
        </p:nvSpPr>
        <p:spPr>
          <a:xfrm>
            <a:off x="6096000" y="3549374"/>
            <a:ext cx="3098329" cy="1261884"/>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Cognitive Services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10" name="TextBox 9">
            <a:extLst>
              <a:ext uri="{FF2B5EF4-FFF2-40B4-BE49-F238E27FC236}">
                <a16:creationId xmlns:a16="http://schemas.microsoft.com/office/drawing/2014/main" id="{61AD51EB-9C2C-4675-E1B3-D93DEE5EC9A6}"/>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11" name="Table 10">
            <a:extLst>
              <a:ext uri="{FF2B5EF4-FFF2-40B4-BE49-F238E27FC236}">
                <a16:creationId xmlns:a16="http://schemas.microsoft.com/office/drawing/2014/main" id="{70A19D21-188B-1537-807B-F58F43A35DDD}"/>
              </a:ext>
            </a:extLst>
          </p:cNvPr>
          <p:cNvGraphicFramePr>
            <a:graphicFrameLocks noGrp="1"/>
          </p:cNvGraphicFramePr>
          <p:nvPr>
            <p:extLst>
              <p:ext uri="{D42A27DB-BD31-4B8C-83A1-F6EECF244321}">
                <p14:modId xmlns:p14="http://schemas.microsoft.com/office/powerpoint/2010/main" val="2282282280"/>
              </p:ext>
            </p:extLst>
          </p:nvPr>
        </p:nvGraphicFramePr>
        <p:xfrm>
          <a:off x="8219768" y="745568"/>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2964117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880A63-3F8D-EDE4-2415-6FC9E3B318F0}"/>
              </a:ext>
            </a:extLst>
          </p:cNvPr>
          <p:cNvSpPr>
            <a:spLocks noGrp="1"/>
          </p:cNvSpPr>
          <p:nvPr>
            <p:ph type="title"/>
          </p:nvPr>
        </p:nvSpPr>
        <p:spPr/>
        <p:txBody>
          <a:bodyPr/>
          <a:lstStyle/>
          <a:p>
            <a:r>
              <a:rPr lang="en-US" noProof="0">
                <a:ea typeface="+mj-ea"/>
                <a:cs typeface="+mj-cs"/>
              </a:rPr>
              <a:t>About this presentation</a:t>
            </a:r>
            <a:endParaRPr lang="en-US">
              <a:ea typeface="+mj-ea"/>
              <a:cs typeface="+mj-cs"/>
            </a:endParaRPr>
          </a:p>
        </p:txBody>
      </p:sp>
      <p:graphicFrame>
        <p:nvGraphicFramePr>
          <p:cNvPr id="2" name="Table 1">
            <a:extLst>
              <a:ext uri="{FF2B5EF4-FFF2-40B4-BE49-F238E27FC236}">
                <a16:creationId xmlns:a16="http://schemas.microsoft.com/office/drawing/2014/main" id="{F449E07A-6C2A-724A-10E2-5FE14BE93DB8}"/>
              </a:ext>
            </a:extLst>
          </p:cNvPr>
          <p:cNvGraphicFramePr>
            <a:graphicFrameLocks noGrp="1"/>
          </p:cNvGraphicFramePr>
          <p:nvPr>
            <p:extLst>
              <p:ext uri="{D42A27DB-BD31-4B8C-83A1-F6EECF244321}">
                <p14:modId xmlns:p14="http://schemas.microsoft.com/office/powerpoint/2010/main" val="3343239558"/>
              </p:ext>
            </p:extLst>
          </p:nvPr>
        </p:nvGraphicFramePr>
        <p:xfrm>
          <a:off x="584200" y="1088427"/>
          <a:ext cx="11025188" cy="2052217"/>
        </p:xfrm>
        <a:graphic>
          <a:graphicData uri="http://schemas.openxmlformats.org/drawingml/2006/table">
            <a:tbl>
              <a:tblPr firstRow="1" bandRow="1"/>
              <a:tblGrid>
                <a:gridCol w="1538204">
                  <a:extLst>
                    <a:ext uri="{9D8B030D-6E8A-4147-A177-3AD203B41FA5}">
                      <a16:colId xmlns:a16="http://schemas.microsoft.com/office/drawing/2014/main" val="20000"/>
                    </a:ext>
                  </a:extLst>
                </a:gridCol>
                <a:gridCol w="9486984">
                  <a:extLst>
                    <a:ext uri="{9D8B030D-6E8A-4147-A177-3AD203B41FA5}">
                      <a16:colId xmlns:a16="http://schemas.microsoft.com/office/drawing/2014/main" val="20001"/>
                    </a:ext>
                  </a:extLst>
                </a:gridCol>
              </a:tblGrid>
              <a:tr h="442776">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nSpc>
                          <a:spcPct val="100000"/>
                        </a:lnSpc>
                      </a:pPr>
                      <a:r>
                        <a:rPr lang="en-US" sz="1400" b="0" kern="1200">
                          <a:solidFill>
                            <a:schemeClr val="bg1"/>
                          </a:solidFill>
                          <a:effectLst/>
                          <a:latin typeface="+mn-lt"/>
                          <a:ea typeface="+mn-ea"/>
                          <a:cs typeface="+mn-cs"/>
                        </a:rPr>
                        <a:t>Title</a:t>
                      </a:r>
                    </a:p>
                  </a:txBody>
                  <a:tcPr marL="91427" marR="91427" marT="45713" marB="45713" anchor="ctr">
                    <a:lnL w="6350" cap="flat" cmpd="sng" algn="ctr">
                      <a:solidFill>
                        <a:schemeClr val="accent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pPr>
                        <a:lnSpc>
                          <a:spcPct val="100000"/>
                        </a:lnSpc>
                      </a:pPr>
                      <a:r>
                        <a:rPr lang="en-US" sz="1400" b="0" kern="1200">
                          <a:solidFill>
                            <a:schemeClr val="bg1"/>
                          </a:solidFill>
                          <a:effectLst/>
                          <a:latin typeface="+mn-lt"/>
                          <a:ea typeface="+mn-ea"/>
                          <a:cs typeface="+mn-cs"/>
                        </a:rPr>
                        <a:t>AI-powered Use Cases and Technical Patterns for Key Organizational Functions</a:t>
                      </a:r>
                      <a:endParaRPr lang="en-US" sz="1400" b="0">
                        <a:solidFill>
                          <a:schemeClr val="bg1"/>
                        </a:solidFill>
                        <a:highlight>
                          <a:srgbClr val="0000FF"/>
                        </a:highlight>
                        <a:latin typeface="+mn-lt"/>
                        <a:ea typeface="+mn-ea"/>
                        <a:cs typeface="+mn-cs"/>
                      </a:endParaRPr>
                    </a:p>
                  </a:txBody>
                  <a:tcPr marL="91427" marR="91427" marT="45713" marB="45713" anchor="ctr">
                    <a:lnL w="6350" cap="flat" cmpd="sng" algn="ctr">
                      <a:solidFill>
                        <a:schemeClr val="bg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0"/>
                  </a:ext>
                </a:extLst>
              </a:tr>
              <a:tr h="1156308">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nSpc>
                          <a:spcPct val="100000"/>
                        </a:lnSpc>
                      </a:pPr>
                      <a:r>
                        <a:rPr lang="en-US" sz="1400" kern="1200">
                          <a:solidFill>
                            <a:schemeClr val="tx1"/>
                          </a:solidFill>
                          <a:effectLst/>
                          <a:latin typeface="+mn-lt"/>
                          <a:ea typeface="+mn-ea"/>
                          <a:cs typeface="+mn-cs"/>
                        </a:rPr>
                        <a:t>Summary</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marL="0" marR="0" lvl="0" indent="0" algn="l" rtl="0" eaLnBrk="1" fontAlgn="base" latinLnBrk="0" hangingPunct="1">
                        <a:lnSpc>
                          <a:spcPct val="100000"/>
                        </a:lnSpc>
                        <a:spcBef>
                          <a:spcPts val="0"/>
                        </a:spcBef>
                        <a:spcAft>
                          <a:spcPts val="333"/>
                        </a:spcAft>
                        <a:buClrTx/>
                        <a:buSzTx/>
                        <a:buFontTx/>
                        <a:buNone/>
                      </a:pPr>
                      <a:r>
                        <a:rPr lang="en-US" sz="1200" i="0" kern="1200" dirty="0">
                          <a:solidFill>
                            <a:schemeClr val="tx1"/>
                          </a:solidFill>
                          <a:effectLst/>
                          <a:latin typeface="+mn-lt"/>
                          <a:ea typeface="+mn-ea"/>
                          <a:cs typeface="+mn-cs"/>
                        </a:rPr>
                        <a:t>This deck provides high priority AI use cases for key organizational functions (also known as Rooms of the House). It is meant to help prioritize use cases for a customer and then link that business use cases to technical assets to facilitate implementation. </a:t>
                      </a:r>
                    </a:p>
                    <a:p>
                      <a:pPr marL="0" marR="0" lvl="0" indent="0" algn="l" rtl="0" eaLnBrk="1" fontAlgn="base" latinLnBrk="0" hangingPunct="1">
                        <a:lnSpc>
                          <a:spcPct val="100000"/>
                        </a:lnSpc>
                        <a:spcBef>
                          <a:spcPts val="0"/>
                        </a:spcBef>
                        <a:spcAft>
                          <a:spcPts val="333"/>
                        </a:spcAft>
                        <a:buClrTx/>
                        <a:buSzTx/>
                        <a:buFontTx/>
                        <a:buNone/>
                      </a:pPr>
                      <a:endParaRPr lang="en-US" sz="1200" i="0" kern="1200" dirty="0">
                        <a:solidFill>
                          <a:schemeClr val="tx1"/>
                        </a:solidFill>
                        <a:effectLst/>
                        <a:latin typeface="+mn-lt"/>
                        <a:ea typeface="+mn-ea"/>
                        <a:cs typeface="+mn-cs"/>
                      </a:endParaRPr>
                    </a:p>
                    <a:p>
                      <a:pPr marL="0" marR="0" lvl="0" indent="0" algn="l" rtl="0" eaLnBrk="1" fontAlgn="base" latinLnBrk="0" hangingPunct="1">
                        <a:lnSpc>
                          <a:spcPct val="100000"/>
                        </a:lnSpc>
                        <a:spcBef>
                          <a:spcPts val="0"/>
                        </a:spcBef>
                        <a:spcAft>
                          <a:spcPts val="333"/>
                        </a:spcAft>
                        <a:buClrTx/>
                        <a:buSzTx/>
                        <a:buFontTx/>
                        <a:buNone/>
                      </a:pPr>
                      <a:r>
                        <a:rPr lang="en-US" sz="1200" i="0" kern="1200" dirty="0">
                          <a:solidFill>
                            <a:schemeClr val="tx1"/>
                          </a:solidFill>
                          <a:effectLst/>
                          <a:latin typeface="+mn-lt"/>
                          <a:ea typeface="+mn-ea"/>
                          <a:cs typeface="+mn-cs"/>
                        </a:rPr>
                        <a:t>These use cases were prioritized using three data sources, 1). Azure AI and Apps customer stories, 2). Sales engagements, 3.) External third-party research. </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3133">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nSpc>
                          <a:spcPct val="100000"/>
                        </a:lnSpc>
                      </a:pPr>
                      <a:r>
                        <a:rPr lang="en-US" sz="1400" kern="1200">
                          <a:solidFill>
                            <a:schemeClr val="tx1"/>
                          </a:solidFill>
                          <a:effectLst/>
                          <a:latin typeface="+mn-lt"/>
                          <a:ea typeface="+mn-ea"/>
                          <a:cs typeface="+mn-cs"/>
                        </a:rPr>
                        <a:t>Version</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dk1"/>
                          </a:solidFill>
                          <a:latin typeface="Segoe UI"/>
                        </a:defRPr>
                      </a:lvl1pPr>
                      <a:lvl2pPr marL="466371" algn="l" defTabSz="932742" rtl="0" eaLnBrk="1" latinLnBrk="0" hangingPunct="1">
                        <a:defRPr sz="1800" kern="1200">
                          <a:solidFill>
                            <a:schemeClr val="dk1"/>
                          </a:solidFill>
                          <a:latin typeface="Segoe UI"/>
                        </a:defRPr>
                      </a:lvl2pPr>
                      <a:lvl3pPr marL="932742" algn="l" defTabSz="932742" rtl="0" eaLnBrk="1" latinLnBrk="0" hangingPunct="1">
                        <a:defRPr sz="1800" kern="1200">
                          <a:solidFill>
                            <a:schemeClr val="dk1"/>
                          </a:solidFill>
                          <a:latin typeface="Segoe UI"/>
                        </a:defRPr>
                      </a:lvl3pPr>
                      <a:lvl4pPr marL="1399113" algn="l" defTabSz="932742" rtl="0" eaLnBrk="1" latinLnBrk="0" hangingPunct="1">
                        <a:defRPr sz="1800" kern="1200">
                          <a:solidFill>
                            <a:schemeClr val="dk1"/>
                          </a:solidFill>
                          <a:latin typeface="Segoe UI"/>
                        </a:defRPr>
                      </a:lvl4pPr>
                      <a:lvl5pPr marL="1865484" algn="l" defTabSz="932742" rtl="0" eaLnBrk="1" latinLnBrk="0" hangingPunct="1">
                        <a:defRPr sz="1800" kern="1200">
                          <a:solidFill>
                            <a:schemeClr val="dk1"/>
                          </a:solidFill>
                          <a:latin typeface="Segoe UI"/>
                        </a:defRPr>
                      </a:lvl5pPr>
                      <a:lvl6pPr marL="2331856" algn="l" defTabSz="932742" rtl="0" eaLnBrk="1" latinLnBrk="0" hangingPunct="1">
                        <a:defRPr sz="1800" kern="1200">
                          <a:solidFill>
                            <a:schemeClr val="dk1"/>
                          </a:solidFill>
                          <a:latin typeface="Segoe UI"/>
                        </a:defRPr>
                      </a:lvl6pPr>
                      <a:lvl7pPr marL="2798226" algn="l" defTabSz="932742" rtl="0" eaLnBrk="1" latinLnBrk="0" hangingPunct="1">
                        <a:defRPr sz="1800" kern="1200">
                          <a:solidFill>
                            <a:schemeClr val="dk1"/>
                          </a:solidFill>
                          <a:latin typeface="Segoe UI"/>
                        </a:defRPr>
                      </a:lvl7pPr>
                      <a:lvl8pPr marL="3264597" algn="l" defTabSz="932742" rtl="0" eaLnBrk="1" latinLnBrk="0" hangingPunct="1">
                        <a:defRPr sz="1800" kern="1200">
                          <a:solidFill>
                            <a:schemeClr val="dk1"/>
                          </a:solidFill>
                          <a:latin typeface="Segoe UI"/>
                        </a:defRPr>
                      </a:lvl8pPr>
                      <a:lvl9pPr marL="3730969" algn="l" defTabSz="932742" rtl="0" eaLnBrk="1" latinLnBrk="0" hangingPunct="1">
                        <a:defRPr sz="1800" kern="1200">
                          <a:solidFill>
                            <a:schemeClr val="dk1"/>
                          </a:solidFill>
                          <a:latin typeface="Segoe UI"/>
                        </a:defRPr>
                      </a:lvl9pPr>
                    </a:lstStyle>
                    <a:p>
                      <a:pPr>
                        <a:lnSpc>
                          <a:spcPct val="100000"/>
                        </a:lnSpc>
                      </a:pPr>
                      <a:r>
                        <a:rPr lang="en-US" sz="1200" i="0" kern="1200" dirty="0">
                          <a:solidFill>
                            <a:schemeClr val="tx1"/>
                          </a:solidFill>
                          <a:effectLst/>
                          <a:latin typeface="+mn-lt"/>
                          <a:ea typeface="+mn-ea"/>
                          <a:cs typeface="+mn-cs"/>
                        </a:rPr>
                        <a:t>2.0 – September 2024</a:t>
                      </a:r>
                    </a:p>
                  </a:txBody>
                  <a:tcPr marL="91427" marR="91427" marT="45713" marB="45713"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100746993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3F701150-1FBA-3629-ECFC-0096DFD23D97}"/>
              </a:ext>
            </a:extLst>
          </p:cNvPr>
          <p:cNvSpPr>
            <a:spLocks noGrp="1"/>
          </p:cNvSpPr>
          <p:nvPr>
            <p:ph type="title"/>
          </p:nvPr>
        </p:nvSpPr>
        <p:spPr>
          <a:xfrm>
            <a:off x="588963" y="457200"/>
            <a:ext cx="11017250" cy="461665"/>
          </a:xfrm>
        </p:spPr>
        <p:txBody>
          <a:bodyPr/>
          <a:lstStyle/>
          <a:p>
            <a:r>
              <a:rPr lang="en-US">
                <a:ea typeface="+mj-ea"/>
                <a:cs typeface="+mj-cs"/>
              </a:rPr>
              <a:t>Get to know </a:t>
            </a:r>
            <a:r>
              <a:rPr lang="en-US">
                <a:solidFill>
                  <a:schemeClr val="accent6"/>
                </a:solidFill>
                <a:ea typeface="+mj-ea"/>
                <a:cs typeface="+mj-cs"/>
              </a:rPr>
              <a:t>Marketing</a:t>
            </a:r>
          </a:p>
        </p:txBody>
      </p:sp>
      <p:sp>
        <p:nvSpPr>
          <p:cNvPr id="11" name="Rectangle 10">
            <a:extLst>
              <a:ext uri="{FF2B5EF4-FFF2-40B4-BE49-F238E27FC236}">
                <a16:creationId xmlns:a16="http://schemas.microsoft.com/office/drawing/2014/main" id="{0FE25F43-CC70-C8BC-7ADB-6E17679EE40B}"/>
              </a:ext>
            </a:extLst>
          </p:cNvPr>
          <p:cNvSpPr/>
          <p:nvPr/>
        </p:nvSpPr>
        <p:spPr bwMode="auto">
          <a:xfrm>
            <a:off x="550643" y="1188311"/>
            <a:ext cx="11090714" cy="5099526"/>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281097B-510F-0D60-49AC-5622F6E42BEC}"/>
              </a:ext>
            </a:extLst>
          </p:cNvPr>
          <p:cNvSpPr/>
          <p:nvPr/>
        </p:nvSpPr>
        <p:spPr bwMode="auto">
          <a:xfrm>
            <a:off x="6246224" y="1286147"/>
            <a:ext cx="5279662" cy="4903854"/>
          </a:xfrm>
          <a:prstGeom prst="rect">
            <a:avLst/>
          </a:prstGeom>
          <a:solidFill>
            <a:schemeClr val="bg1"/>
          </a:solidFill>
          <a:ln>
            <a:noFill/>
            <a:headEnd type="none" w="med" len="med"/>
            <a:tailEnd type="none" w="med" len="med"/>
          </a:ln>
          <a:effectLst>
            <a:outerShdw blurRad="1397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buClrTx/>
              <a:buSzTx/>
              <a:buFontTx/>
              <a:buNone/>
              <a:tabLst/>
              <a:defRPr/>
            </a:pPr>
            <a:r>
              <a:rPr kumimoji="0" lang="en-US" i="0" u="none" strike="noStrike" kern="1200" cap="none" normalizeH="0" baseline="0" noProof="0">
                <a:ln>
                  <a:noFill/>
                </a:ln>
                <a:solidFill>
                  <a:srgbClr val="0078D4"/>
                </a:solidFill>
                <a:effectLst/>
                <a:uLnTx/>
                <a:uFillTx/>
                <a:latin typeface="+mj-lt"/>
                <a:ea typeface="+mj-ea"/>
                <a:cs typeface="+mj-cs"/>
              </a:rPr>
              <a:t>Top </a:t>
            </a:r>
            <a:r>
              <a:rPr lang="en-US">
                <a:solidFill>
                  <a:srgbClr val="0078D4"/>
                </a:solidFill>
                <a:latin typeface="+mj-lt"/>
                <a:ea typeface="+mj-ea"/>
                <a:cs typeface="+mj-cs"/>
              </a:rPr>
              <a:t>AI </a:t>
            </a:r>
            <a:r>
              <a:rPr kumimoji="0" lang="en-US" i="0" u="none" strike="noStrike" kern="1200" cap="none" normalizeH="0" baseline="0" noProof="0">
                <a:ln>
                  <a:noFill/>
                </a:ln>
                <a:solidFill>
                  <a:srgbClr val="0078D4"/>
                </a:solidFill>
                <a:effectLst/>
                <a:uLnTx/>
                <a:uFillTx/>
                <a:latin typeface="+mj-lt"/>
                <a:ea typeface="+mj-ea"/>
                <a:cs typeface="+mj-cs"/>
              </a:rPr>
              <a:t>use-cases</a:t>
            </a:r>
          </a:p>
          <a:p>
            <a:pPr marL="400050" marR="0" lvl="0" algn="l" defTabSz="914400" rtl="0" eaLnBrk="1" fontAlgn="auto" latinLnBrk="0" hangingPunct="1">
              <a:spcBef>
                <a:spcPts val="1800"/>
              </a:spcBef>
              <a:buClrTx/>
              <a:buSzTx/>
              <a:buFontTx/>
              <a:buNone/>
              <a:tabLst/>
              <a:defRPr/>
            </a:pPr>
            <a:r>
              <a:rPr kumimoji="0" lang="en-US" sz="1400" i="0" u="none" strike="noStrike" kern="1200" cap="none" normalizeH="0" baseline="0" noProof="0">
                <a:ln>
                  <a:noFill/>
                </a:ln>
                <a:solidFill>
                  <a:schemeClr val="tx1"/>
                </a:solidFill>
                <a:effectLst/>
                <a:uLnTx/>
                <a:uFillTx/>
                <a:latin typeface="+mj-lt"/>
                <a:ea typeface="+mj-ea"/>
                <a:cs typeface="+mj-cs"/>
              </a:rPr>
              <a:t>Personalized shopping assistant</a:t>
            </a:r>
          </a:p>
          <a:p>
            <a:pPr marL="396875" marR="0" lvl="0" algn="l" defTabSz="457200" rtl="0" eaLnBrk="1" fontAlgn="auto" latinLnBrk="0" hangingPunct="1">
              <a:spcBef>
                <a:spcPts val="600"/>
              </a:spcBef>
              <a:buClrTx/>
              <a:buSzPct val="100000"/>
              <a:tabLst/>
              <a:defRPr sz="1800" b="0" i="0" u="none" strike="noStrike" kern="0" cap="none" spc="0" baseline="0">
                <a:solidFill>
                  <a:srgbClr val="000000"/>
                </a:solidFill>
                <a:uFillTx/>
              </a:defRPr>
            </a:pPr>
            <a:r>
              <a:rPr kumimoji="0" lang="en-US" sz="1200" i="0" u="none" strike="noStrike" kern="1200" cap="none" normalizeH="0" baseline="0" noProof="0">
                <a:ln>
                  <a:noFill/>
                </a:ln>
                <a:solidFill>
                  <a:schemeClr val="tx1"/>
                </a:solidFill>
                <a:effectLst/>
                <a:uLnTx/>
                <a:uFillTx/>
              </a:rPr>
              <a:t>Proactive shopping guides, order updates, and targeted offers that deliver personalized actions across the customer journey</a:t>
            </a:r>
          </a:p>
          <a:p>
            <a:pPr marL="400050">
              <a:spcBef>
                <a:spcPts val="1800"/>
              </a:spcBef>
              <a:defRPr/>
            </a:pPr>
            <a:r>
              <a:rPr lang="en-US" sz="1400">
                <a:solidFill>
                  <a:schemeClr val="tx1"/>
                </a:solidFill>
                <a:latin typeface="+mj-lt"/>
                <a:ea typeface="+mj-ea"/>
                <a:cs typeface="+mj-cs"/>
              </a:rPr>
              <a:t>AI-enabled marketing content generation</a:t>
            </a:r>
          </a:p>
          <a:p>
            <a:pPr marL="396875" marR="0" lvl="0" defTabSz="457200" fontAlgn="auto">
              <a:spcBef>
                <a:spcPts val="600"/>
              </a:spcBef>
              <a:spcAft>
                <a:spcPts val="0"/>
              </a:spcAft>
              <a:buClrTx/>
              <a:buSzPct val="100000"/>
              <a:tabLst/>
              <a:defRPr sz="1800" b="0" i="0" u="none" strike="noStrike" kern="0" cap="none" spc="0" baseline="0">
                <a:solidFill>
                  <a:srgbClr val="000000"/>
                </a:solidFill>
                <a:uFillTx/>
              </a:defRPr>
            </a:pPr>
            <a:r>
              <a:rPr lang="en-US" sz="1200">
                <a:solidFill>
                  <a:schemeClr val="tx1"/>
                </a:solidFill>
              </a:rPr>
              <a:t>Create marketing assets based on goal-oriented narratives from marketers</a:t>
            </a:r>
          </a:p>
          <a:p>
            <a:pPr marL="400050">
              <a:spcBef>
                <a:spcPts val="1800"/>
              </a:spcBef>
              <a:buSzPct val="100000"/>
              <a:defRPr/>
            </a:pPr>
            <a:r>
              <a:rPr lang="en-US" sz="1400">
                <a:solidFill>
                  <a:schemeClr val="tx1"/>
                </a:solidFill>
                <a:latin typeface="+mj-lt"/>
                <a:ea typeface="+mj-ea"/>
                <a:cs typeface="+mj-cs"/>
              </a:rPr>
              <a:t>Continuous customer micro-segmentation</a:t>
            </a:r>
          </a:p>
          <a:p>
            <a:pPr marL="396875" defTabSz="457200">
              <a:spcBef>
                <a:spcPts val="600"/>
              </a:spcBef>
              <a:buSzPct val="100000"/>
              <a:defRPr sz="1800" b="0" i="0" u="none" strike="noStrike" kern="0" cap="none" spc="0" baseline="0">
                <a:solidFill>
                  <a:srgbClr val="000000"/>
                </a:solidFill>
                <a:uFillTx/>
              </a:defRPr>
            </a:pPr>
            <a:r>
              <a:rPr lang="en-US" sz="1200" kern="0">
                <a:solidFill>
                  <a:schemeClr val="tx1"/>
                </a:solidFill>
              </a:rPr>
              <a:t>Use real-time behavioral signals and other data to optimize audience activation for campaigns</a:t>
            </a:r>
          </a:p>
          <a:p>
            <a:pPr marL="400050">
              <a:spcBef>
                <a:spcPts val="1800"/>
              </a:spcBef>
              <a:buSzPct val="100000"/>
              <a:defRPr/>
            </a:pPr>
            <a:r>
              <a:rPr lang="en-US" sz="1400">
                <a:solidFill>
                  <a:schemeClr val="tx1"/>
                </a:solidFill>
                <a:latin typeface="+mj-lt"/>
                <a:ea typeface="+mj-ea"/>
                <a:cs typeface="+mj-cs"/>
              </a:rPr>
              <a:t>Conversational / adaptive customer research surveys</a:t>
            </a:r>
          </a:p>
          <a:p>
            <a:pPr marL="396875" defTabSz="457200">
              <a:spcBef>
                <a:spcPts val="600"/>
              </a:spcBef>
              <a:buSzPct val="100000"/>
              <a:defRPr sz="1800" b="0" i="0" u="none" strike="noStrike" kern="0" cap="none" spc="0" baseline="0">
                <a:solidFill>
                  <a:srgbClr val="000000"/>
                </a:solidFill>
                <a:uFillTx/>
              </a:defRPr>
            </a:pPr>
            <a:r>
              <a:rPr lang="en-US" sz="1200" kern="0">
                <a:solidFill>
                  <a:schemeClr val="tx1"/>
                </a:solidFill>
              </a:rPr>
              <a:t>Create conversational, dynamic surveys that adapt in real-time based on participant responses</a:t>
            </a:r>
          </a:p>
        </p:txBody>
      </p:sp>
      <p:grpSp>
        <p:nvGrpSpPr>
          <p:cNvPr id="30" name="Group 29">
            <a:extLst>
              <a:ext uri="{FF2B5EF4-FFF2-40B4-BE49-F238E27FC236}">
                <a16:creationId xmlns:a16="http://schemas.microsoft.com/office/drawing/2014/main" id="{1762573C-8B3E-672D-3C8F-0B3BF3BBC891}"/>
              </a:ext>
            </a:extLst>
          </p:cNvPr>
          <p:cNvGrpSpPr/>
          <p:nvPr/>
        </p:nvGrpSpPr>
        <p:grpSpPr>
          <a:xfrm>
            <a:off x="610837" y="1225098"/>
            <a:ext cx="5340701" cy="1056700"/>
            <a:chOff x="610837" y="1225098"/>
            <a:chExt cx="5340701" cy="1056700"/>
          </a:xfrm>
        </p:grpSpPr>
        <p:sp>
          <p:nvSpPr>
            <p:cNvPr id="33" name="Rectangle 32">
              <a:extLst>
                <a:ext uri="{FF2B5EF4-FFF2-40B4-BE49-F238E27FC236}">
                  <a16:creationId xmlns:a16="http://schemas.microsoft.com/office/drawing/2014/main" id="{2D2120BB-5C28-7643-3F0D-8E47E23E2FFF}"/>
                </a:ext>
              </a:extLst>
            </p:cNvPr>
            <p:cNvSpPr>
              <a:spLocks/>
            </p:cNvSpPr>
            <p:nvPr/>
          </p:nvSpPr>
          <p:spPr bwMode="auto">
            <a:xfrm>
              <a:off x="610837" y="1225098"/>
              <a:ext cx="5340701" cy="1056700"/>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rgbClr val="0078D4"/>
                  </a:solidFill>
                  <a:effectLst/>
                  <a:uLnTx/>
                  <a:uFillTx/>
                  <a:latin typeface="+mj-lt"/>
                  <a:ea typeface="+mj-ea"/>
                  <a:cs typeface="+mj-cs"/>
                </a:rPr>
                <a:t>Who to target</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Head of Marketing Operations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Head of Customer Acquisition / Customer Engagement</a:t>
              </a:r>
            </a:p>
          </p:txBody>
        </p:sp>
        <p:cxnSp>
          <p:nvCxnSpPr>
            <p:cNvPr id="35" name="Straight Connector 34">
              <a:extLst>
                <a:ext uri="{FF2B5EF4-FFF2-40B4-BE49-F238E27FC236}">
                  <a16:creationId xmlns:a16="http://schemas.microsoft.com/office/drawing/2014/main" id="{120033F4-4695-E264-2C52-32E5D6D97C4A}"/>
                </a:ext>
              </a:extLst>
            </p:cNvPr>
            <p:cNvCxnSpPr>
              <a:cxnSpLocks/>
            </p:cNvCxnSpPr>
            <p:nvPr/>
          </p:nvCxnSpPr>
          <p:spPr>
            <a:xfrm>
              <a:off x="690351" y="1639417"/>
              <a:ext cx="5261187"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A68F5B69-386A-00B0-086B-7F952FCD1F81}"/>
              </a:ext>
            </a:extLst>
          </p:cNvPr>
          <p:cNvGrpSpPr/>
          <p:nvPr/>
        </p:nvGrpSpPr>
        <p:grpSpPr>
          <a:xfrm>
            <a:off x="610837" y="2379814"/>
            <a:ext cx="5351813" cy="1841530"/>
            <a:chOff x="610837" y="2605006"/>
            <a:chExt cx="5351813" cy="1841530"/>
          </a:xfrm>
        </p:grpSpPr>
        <p:sp>
          <p:nvSpPr>
            <p:cNvPr id="37" name="Rectangle 36">
              <a:extLst>
                <a:ext uri="{FF2B5EF4-FFF2-40B4-BE49-F238E27FC236}">
                  <a16:creationId xmlns:a16="http://schemas.microsoft.com/office/drawing/2014/main" id="{9C784AE1-A470-316B-AB63-1E807039C356}"/>
                </a:ext>
              </a:extLst>
            </p:cNvPr>
            <p:cNvSpPr>
              <a:spLocks/>
            </p:cNvSpPr>
            <p:nvPr/>
          </p:nvSpPr>
          <p:spPr bwMode="auto">
            <a:xfrm>
              <a:off x="610837" y="2605006"/>
              <a:ext cx="5340701" cy="1841530"/>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Motivations and desired outcomes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Acquire new customers and maximize sales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Provide tailored interactions that customers value</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Create stickiness in products and offerings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Reduce operational costs and accelerate time-to-market</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Boost productivity through automated workflows</a:t>
              </a:r>
            </a:p>
          </p:txBody>
        </p:sp>
        <p:cxnSp>
          <p:nvCxnSpPr>
            <p:cNvPr id="38" name="Straight Connector 37">
              <a:extLst>
                <a:ext uri="{FF2B5EF4-FFF2-40B4-BE49-F238E27FC236}">
                  <a16:creationId xmlns:a16="http://schemas.microsoft.com/office/drawing/2014/main" id="{01A785D3-3E9E-80FA-4E5A-2503275A173F}"/>
                </a:ext>
              </a:extLst>
            </p:cNvPr>
            <p:cNvCxnSpPr>
              <a:cxnSpLocks/>
            </p:cNvCxnSpPr>
            <p:nvPr/>
          </p:nvCxnSpPr>
          <p:spPr>
            <a:xfrm>
              <a:off x="690351" y="3027350"/>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D199853B-BC3A-29A0-A337-D4B6C0FD768A}"/>
              </a:ext>
            </a:extLst>
          </p:cNvPr>
          <p:cNvGrpSpPr/>
          <p:nvPr/>
        </p:nvGrpSpPr>
        <p:grpSpPr>
          <a:xfrm>
            <a:off x="610837" y="4319360"/>
            <a:ext cx="5351813" cy="1949252"/>
            <a:chOff x="610837" y="4511099"/>
            <a:chExt cx="5351813" cy="1949252"/>
          </a:xfrm>
        </p:grpSpPr>
        <p:sp>
          <p:nvSpPr>
            <p:cNvPr id="42" name="Rectangle 41">
              <a:extLst>
                <a:ext uri="{FF2B5EF4-FFF2-40B4-BE49-F238E27FC236}">
                  <a16:creationId xmlns:a16="http://schemas.microsoft.com/office/drawing/2014/main" id="{D47B271B-FF90-74F7-E523-D7996BFE9633}"/>
                </a:ext>
              </a:extLst>
            </p:cNvPr>
            <p:cNvSpPr>
              <a:spLocks/>
            </p:cNvSpPr>
            <p:nvPr/>
          </p:nvSpPr>
          <p:spPr bwMode="auto">
            <a:xfrm>
              <a:off x="610837" y="4511099"/>
              <a:ext cx="5340701" cy="1949252"/>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Our value proposition</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Gain AI-driven market insights and customer segmentation</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Elevate your product/brand position with differentiated digital experiences</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Facilitate product upsell with personalized customer journeys</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Use generative AI to create new marketing assets at scale and apply AI responsibly</a:t>
              </a:r>
            </a:p>
          </p:txBody>
        </p:sp>
        <p:cxnSp>
          <p:nvCxnSpPr>
            <p:cNvPr id="43" name="Straight Connector 42">
              <a:extLst>
                <a:ext uri="{FF2B5EF4-FFF2-40B4-BE49-F238E27FC236}">
                  <a16:creationId xmlns:a16="http://schemas.microsoft.com/office/drawing/2014/main" id="{81A88A01-A890-7BC8-C75A-D4004D3B4F46}"/>
                </a:ext>
              </a:extLst>
            </p:cNvPr>
            <p:cNvCxnSpPr>
              <a:cxnSpLocks/>
            </p:cNvCxnSpPr>
            <p:nvPr/>
          </p:nvCxnSpPr>
          <p:spPr>
            <a:xfrm>
              <a:off x="690351" y="4925418"/>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5" name="Graphic 44">
            <a:extLst>
              <a:ext uri="{FF2B5EF4-FFF2-40B4-BE49-F238E27FC236}">
                <a16:creationId xmlns:a16="http://schemas.microsoft.com/office/drawing/2014/main" id="{43E5F096-D498-896E-65E9-76C085ECE1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7788" y="1833404"/>
            <a:ext cx="328612" cy="328612"/>
          </a:xfrm>
          <a:prstGeom prst="rect">
            <a:avLst/>
          </a:prstGeom>
        </p:spPr>
      </p:pic>
      <p:sp>
        <p:nvSpPr>
          <p:cNvPr id="46" name="Graphic 14" descr="Icon of an application dashboard">
            <a:extLst>
              <a:ext uri="{FF2B5EF4-FFF2-40B4-BE49-F238E27FC236}">
                <a16:creationId xmlns:a16="http://schemas.microsoft.com/office/drawing/2014/main" id="{40D2D5F1-3740-13BB-4209-47EF79F3C82E}"/>
              </a:ext>
            </a:extLst>
          </p:cNvPr>
          <p:cNvSpPr>
            <a:spLocks noChangeAspect="1"/>
          </p:cNvSpPr>
          <p:nvPr/>
        </p:nvSpPr>
        <p:spPr>
          <a:xfrm>
            <a:off x="6461780" y="2755901"/>
            <a:ext cx="262870" cy="262870"/>
          </a:xfrm>
          <a:custGeom>
            <a:avLst/>
            <a:gdLst>
              <a:gd name="connsiteX0" fmla="*/ 0 w 277924"/>
              <a:gd name="connsiteY0" fmla="*/ 50181 h 277924"/>
              <a:gd name="connsiteX1" fmla="*/ 50181 w 277924"/>
              <a:gd name="connsiteY1" fmla="*/ 0 h 277924"/>
              <a:gd name="connsiteX2" fmla="*/ 227744 w 277924"/>
              <a:gd name="connsiteY2" fmla="*/ 0 h 277924"/>
              <a:gd name="connsiteX3" fmla="*/ 277925 w 277924"/>
              <a:gd name="connsiteY3" fmla="*/ 50181 h 277924"/>
              <a:gd name="connsiteX4" fmla="*/ 277925 w 277924"/>
              <a:gd name="connsiteY4" fmla="*/ 227744 h 277924"/>
              <a:gd name="connsiteX5" fmla="*/ 227744 w 277924"/>
              <a:gd name="connsiteY5" fmla="*/ 277925 h 277924"/>
              <a:gd name="connsiteX6" fmla="*/ 50181 w 277924"/>
              <a:gd name="connsiteY6" fmla="*/ 277925 h 277924"/>
              <a:gd name="connsiteX7" fmla="*/ 0 w 277924"/>
              <a:gd name="connsiteY7" fmla="*/ 227744 h 277924"/>
              <a:gd name="connsiteX8" fmla="*/ 0 w 277924"/>
              <a:gd name="connsiteY8" fmla="*/ 50181 h 277924"/>
              <a:gd name="connsiteX9" fmla="*/ 50181 w 277924"/>
              <a:gd name="connsiteY9" fmla="*/ 23160 h 277924"/>
              <a:gd name="connsiteX10" fmla="*/ 23160 w 277924"/>
              <a:gd name="connsiteY10" fmla="*/ 50181 h 277924"/>
              <a:gd name="connsiteX11" fmla="*/ 23160 w 277924"/>
              <a:gd name="connsiteY11" fmla="*/ 54041 h 277924"/>
              <a:gd name="connsiteX12" fmla="*/ 254764 w 277924"/>
              <a:gd name="connsiteY12" fmla="*/ 54041 h 277924"/>
              <a:gd name="connsiteX13" fmla="*/ 254764 w 277924"/>
              <a:gd name="connsiteY13" fmla="*/ 50181 h 277924"/>
              <a:gd name="connsiteX14" fmla="*/ 227744 w 277924"/>
              <a:gd name="connsiteY14" fmla="*/ 23160 h 277924"/>
              <a:gd name="connsiteX15" fmla="*/ 50181 w 277924"/>
              <a:gd name="connsiteY15" fmla="*/ 23160 h 277924"/>
              <a:gd name="connsiteX16" fmla="*/ 23160 w 277924"/>
              <a:gd name="connsiteY16" fmla="*/ 227744 h 277924"/>
              <a:gd name="connsiteX17" fmla="*/ 50181 w 277924"/>
              <a:gd name="connsiteY17" fmla="*/ 254764 h 277924"/>
              <a:gd name="connsiteX18" fmla="*/ 227744 w 277924"/>
              <a:gd name="connsiteY18" fmla="*/ 254764 h 277924"/>
              <a:gd name="connsiteX19" fmla="*/ 254764 w 277924"/>
              <a:gd name="connsiteY19" fmla="*/ 227744 h 277924"/>
              <a:gd name="connsiteX20" fmla="*/ 254764 w 277924"/>
              <a:gd name="connsiteY20" fmla="*/ 77201 h 277924"/>
              <a:gd name="connsiteX21" fmla="*/ 23160 w 277924"/>
              <a:gd name="connsiteY21" fmla="*/ 77201 h 277924"/>
              <a:gd name="connsiteX22" fmla="*/ 23160 w 277924"/>
              <a:gd name="connsiteY22" fmla="*/ 227744 h 277924"/>
              <a:gd name="connsiteX23" fmla="*/ 59445 w 277924"/>
              <a:gd name="connsiteY23" fmla="*/ 100362 h 277924"/>
              <a:gd name="connsiteX24" fmla="*/ 110398 w 277924"/>
              <a:gd name="connsiteY24" fmla="*/ 100362 h 277924"/>
              <a:gd name="connsiteX25" fmla="*/ 123522 w 277924"/>
              <a:gd name="connsiteY25" fmla="*/ 113486 h 277924"/>
              <a:gd name="connsiteX26" fmla="*/ 123522 w 277924"/>
              <a:gd name="connsiteY26" fmla="*/ 218480 h 277924"/>
              <a:gd name="connsiteX27" fmla="*/ 110398 w 277924"/>
              <a:gd name="connsiteY27" fmla="*/ 231604 h 277924"/>
              <a:gd name="connsiteX28" fmla="*/ 59445 w 277924"/>
              <a:gd name="connsiteY28" fmla="*/ 231604 h 277924"/>
              <a:gd name="connsiteX29" fmla="*/ 46321 w 277924"/>
              <a:gd name="connsiteY29" fmla="*/ 218480 h 277924"/>
              <a:gd name="connsiteX30" fmla="*/ 46321 w 277924"/>
              <a:gd name="connsiteY30" fmla="*/ 113486 h 277924"/>
              <a:gd name="connsiteX31" fmla="*/ 59445 w 277924"/>
              <a:gd name="connsiteY31" fmla="*/ 100362 h 277924"/>
              <a:gd name="connsiteX32" fmla="*/ 69481 w 277924"/>
              <a:gd name="connsiteY32" fmla="*/ 208443 h 277924"/>
              <a:gd name="connsiteX33" fmla="*/ 100362 w 277924"/>
              <a:gd name="connsiteY33" fmla="*/ 208443 h 277924"/>
              <a:gd name="connsiteX34" fmla="*/ 100362 w 277924"/>
              <a:gd name="connsiteY34" fmla="*/ 123522 h 277924"/>
              <a:gd name="connsiteX35" fmla="*/ 69481 w 277924"/>
              <a:gd name="connsiteY35" fmla="*/ 123522 h 277924"/>
              <a:gd name="connsiteX36" fmla="*/ 69481 w 277924"/>
              <a:gd name="connsiteY36" fmla="*/ 208443 h 277924"/>
              <a:gd name="connsiteX37" fmla="*/ 138962 w 277924"/>
              <a:gd name="connsiteY37" fmla="*/ 111942 h 277924"/>
              <a:gd name="connsiteX38" fmla="*/ 150542 w 277924"/>
              <a:gd name="connsiteY38" fmla="*/ 100362 h 277924"/>
              <a:gd name="connsiteX39" fmla="*/ 220024 w 277924"/>
              <a:gd name="connsiteY39" fmla="*/ 100362 h 277924"/>
              <a:gd name="connsiteX40" fmla="*/ 231604 w 277924"/>
              <a:gd name="connsiteY40" fmla="*/ 111942 h 277924"/>
              <a:gd name="connsiteX41" fmla="*/ 220024 w 277924"/>
              <a:gd name="connsiteY41" fmla="*/ 123522 h 277924"/>
              <a:gd name="connsiteX42" fmla="*/ 150542 w 277924"/>
              <a:gd name="connsiteY42" fmla="*/ 123522 h 277924"/>
              <a:gd name="connsiteX43" fmla="*/ 138962 w 277924"/>
              <a:gd name="connsiteY43" fmla="*/ 111942 h 277924"/>
              <a:gd name="connsiteX44" fmla="*/ 150542 w 277924"/>
              <a:gd name="connsiteY44" fmla="*/ 146682 h 277924"/>
              <a:gd name="connsiteX45" fmla="*/ 138962 w 277924"/>
              <a:gd name="connsiteY45" fmla="*/ 158263 h 277924"/>
              <a:gd name="connsiteX46" fmla="*/ 150542 w 277924"/>
              <a:gd name="connsiteY46" fmla="*/ 169843 h 277924"/>
              <a:gd name="connsiteX47" fmla="*/ 204583 w 277924"/>
              <a:gd name="connsiteY47" fmla="*/ 169843 h 277924"/>
              <a:gd name="connsiteX48" fmla="*/ 216164 w 277924"/>
              <a:gd name="connsiteY48" fmla="*/ 158263 h 277924"/>
              <a:gd name="connsiteX49" fmla="*/ 204583 w 277924"/>
              <a:gd name="connsiteY49" fmla="*/ 146682 h 277924"/>
              <a:gd name="connsiteX50" fmla="*/ 150542 w 277924"/>
              <a:gd name="connsiteY50" fmla="*/ 146682 h 27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77924" h="277924">
                <a:moveTo>
                  <a:pt x="0" y="50181"/>
                </a:moveTo>
                <a:cubicBezTo>
                  <a:pt x="0" y="22467"/>
                  <a:pt x="22467" y="0"/>
                  <a:pt x="50181" y="0"/>
                </a:cubicBezTo>
                <a:lnTo>
                  <a:pt x="227744" y="0"/>
                </a:lnTo>
                <a:cubicBezTo>
                  <a:pt x="255457" y="0"/>
                  <a:pt x="277925" y="22467"/>
                  <a:pt x="277925" y="50181"/>
                </a:cubicBezTo>
                <a:lnTo>
                  <a:pt x="277925" y="227744"/>
                </a:lnTo>
                <a:cubicBezTo>
                  <a:pt x="277925" y="255457"/>
                  <a:pt x="255457" y="277925"/>
                  <a:pt x="227744" y="277925"/>
                </a:cubicBezTo>
                <a:lnTo>
                  <a:pt x="50181" y="277925"/>
                </a:lnTo>
                <a:cubicBezTo>
                  <a:pt x="22467" y="277925"/>
                  <a:pt x="0" y="255457"/>
                  <a:pt x="0" y="227744"/>
                </a:cubicBezTo>
                <a:lnTo>
                  <a:pt x="0" y="50181"/>
                </a:lnTo>
                <a:close/>
                <a:moveTo>
                  <a:pt x="50181" y="23160"/>
                </a:moveTo>
                <a:cubicBezTo>
                  <a:pt x="35258" y="23160"/>
                  <a:pt x="23160" y="35258"/>
                  <a:pt x="23160" y="50181"/>
                </a:cubicBezTo>
                <a:lnTo>
                  <a:pt x="23160" y="54041"/>
                </a:lnTo>
                <a:lnTo>
                  <a:pt x="254764" y="54041"/>
                </a:lnTo>
                <a:lnTo>
                  <a:pt x="254764" y="50181"/>
                </a:lnTo>
                <a:cubicBezTo>
                  <a:pt x="254764" y="35258"/>
                  <a:pt x="242667" y="23160"/>
                  <a:pt x="227744" y="23160"/>
                </a:cubicBezTo>
                <a:lnTo>
                  <a:pt x="50181" y="23160"/>
                </a:lnTo>
                <a:close/>
                <a:moveTo>
                  <a:pt x="23160" y="227744"/>
                </a:moveTo>
                <a:cubicBezTo>
                  <a:pt x="23160" y="242667"/>
                  <a:pt x="35258" y="254764"/>
                  <a:pt x="50181" y="254764"/>
                </a:cubicBezTo>
                <a:lnTo>
                  <a:pt x="227744" y="254764"/>
                </a:lnTo>
                <a:cubicBezTo>
                  <a:pt x="242667" y="254764"/>
                  <a:pt x="254764" y="242667"/>
                  <a:pt x="254764" y="227744"/>
                </a:cubicBezTo>
                <a:lnTo>
                  <a:pt x="254764" y="77201"/>
                </a:lnTo>
                <a:lnTo>
                  <a:pt x="23160" y="77201"/>
                </a:lnTo>
                <a:lnTo>
                  <a:pt x="23160" y="227744"/>
                </a:lnTo>
                <a:close/>
                <a:moveTo>
                  <a:pt x="59445" y="100362"/>
                </a:moveTo>
                <a:lnTo>
                  <a:pt x="110398" y="100362"/>
                </a:lnTo>
                <a:cubicBezTo>
                  <a:pt x="117645" y="100362"/>
                  <a:pt x="123522" y="106238"/>
                  <a:pt x="123522" y="113486"/>
                </a:cubicBezTo>
                <a:lnTo>
                  <a:pt x="123522" y="218480"/>
                </a:lnTo>
                <a:cubicBezTo>
                  <a:pt x="123522" y="225727"/>
                  <a:pt x="117645" y="231604"/>
                  <a:pt x="110398" y="231604"/>
                </a:cubicBezTo>
                <a:lnTo>
                  <a:pt x="59445" y="231604"/>
                </a:lnTo>
                <a:cubicBezTo>
                  <a:pt x="52197" y="231604"/>
                  <a:pt x="46321" y="225727"/>
                  <a:pt x="46321" y="218480"/>
                </a:cubicBezTo>
                <a:lnTo>
                  <a:pt x="46321" y="113486"/>
                </a:lnTo>
                <a:cubicBezTo>
                  <a:pt x="46321" y="106238"/>
                  <a:pt x="52197" y="100362"/>
                  <a:pt x="59445" y="100362"/>
                </a:cubicBezTo>
                <a:close/>
                <a:moveTo>
                  <a:pt x="69481" y="208443"/>
                </a:moveTo>
                <a:lnTo>
                  <a:pt x="100362" y="208443"/>
                </a:lnTo>
                <a:lnTo>
                  <a:pt x="100362" y="123522"/>
                </a:lnTo>
                <a:lnTo>
                  <a:pt x="69481" y="123522"/>
                </a:lnTo>
                <a:lnTo>
                  <a:pt x="69481" y="208443"/>
                </a:lnTo>
                <a:close/>
                <a:moveTo>
                  <a:pt x="138962" y="111942"/>
                </a:moveTo>
                <a:cubicBezTo>
                  <a:pt x="138962" y="105546"/>
                  <a:pt x="144147" y="100362"/>
                  <a:pt x="150542" y="100362"/>
                </a:cubicBezTo>
                <a:lnTo>
                  <a:pt x="220024" y="100362"/>
                </a:lnTo>
                <a:cubicBezTo>
                  <a:pt x="226419" y="100362"/>
                  <a:pt x="231604" y="105546"/>
                  <a:pt x="231604" y="111942"/>
                </a:cubicBezTo>
                <a:cubicBezTo>
                  <a:pt x="231604" y="118337"/>
                  <a:pt x="226419" y="123522"/>
                  <a:pt x="220024" y="123522"/>
                </a:cubicBezTo>
                <a:lnTo>
                  <a:pt x="150542" y="123522"/>
                </a:lnTo>
                <a:cubicBezTo>
                  <a:pt x="144147" y="123522"/>
                  <a:pt x="138962" y="118337"/>
                  <a:pt x="138962" y="111942"/>
                </a:cubicBezTo>
                <a:close/>
                <a:moveTo>
                  <a:pt x="150542" y="146682"/>
                </a:moveTo>
                <a:cubicBezTo>
                  <a:pt x="144147" y="146682"/>
                  <a:pt x="138962" y="151867"/>
                  <a:pt x="138962" y="158263"/>
                </a:cubicBezTo>
                <a:cubicBezTo>
                  <a:pt x="138962" y="164658"/>
                  <a:pt x="144147" y="169843"/>
                  <a:pt x="150542" y="169843"/>
                </a:cubicBezTo>
                <a:lnTo>
                  <a:pt x="204583" y="169843"/>
                </a:lnTo>
                <a:cubicBezTo>
                  <a:pt x="210979" y="169843"/>
                  <a:pt x="216164" y="164658"/>
                  <a:pt x="216164" y="158263"/>
                </a:cubicBezTo>
                <a:cubicBezTo>
                  <a:pt x="216164" y="151867"/>
                  <a:pt x="210979" y="146682"/>
                  <a:pt x="204583" y="146682"/>
                </a:cubicBezTo>
                <a:lnTo>
                  <a:pt x="150542" y="146682"/>
                </a:ln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
        <p:nvSpPr>
          <p:cNvPr id="47" name="Graphic 46" descr="Icon of  two curved arrows rotating clockwise">
            <a:extLst>
              <a:ext uri="{FF2B5EF4-FFF2-40B4-BE49-F238E27FC236}">
                <a16:creationId xmlns:a16="http://schemas.microsoft.com/office/drawing/2014/main" id="{11D8B9C8-0CE9-B9C0-17E2-063728E2655C}"/>
              </a:ext>
            </a:extLst>
          </p:cNvPr>
          <p:cNvSpPr>
            <a:spLocks/>
          </p:cNvSpPr>
          <p:nvPr/>
        </p:nvSpPr>
        <p:spPr>
          <a:xfrm>
            <a:off x="6474728" y="3636777"/>
            <a:ext cx="262622" cy="256056"/>
          </a:xfrm>
          <a:custGeom>
            <a:avLst/>
            <a:gdLst>
              <a:gd name="connsiteX0" fmla="*/ 121082 w 190469"/>
              <a:gd name="connsiteY0" fmla="*/ 2792 h 190497"/>
              <a:gd name="connsiteX1" fmla="*/ 120253 w 190469"/>
              <a:gd name="connsiteY1" fmla="*/ 2049 h 190497"/>
              <a:gd name="connsiteX2" fmla="*/ 107613 w 190469"/>
              <a:gd name="connsiteY2" fmla="*/ 2792 h 190497"/>
              <a:gd name="connsiteX3" fmla="*/ 106871 w 190469"/>
              <a:gd name="connsiteY3" fmla="*/ 3621 h 190497"/>
              <a:gd name="connsiteX4" fmla="*/ 107613 w 190469"/>
              <a:gd name="connsiteY4" fmla="*/ 16251 h 190497"/>
              <a:gd name="connsiteX5" fmla="*/ 119986 w 190469"/>
              <a:gd name="connsiteY5" fmla="*/ 28605 h 190497"/>
              <a:gd name="connsiteX6" fmla="*/ 66665 w 190469"/>
              <a:gd name="connsiteY6" fmla="*/ 28605 h 190497"/>
              <a:gd name="connsiteX7" fmla="*/ 64379 w 190469"/>
              <a:gd name="connsiteY7" fmla="*/ 28643 h 190497"/>
              <a:gd name="connsiteX8" fmla="*/ 0 w 190469"/>
              <a:gd name="connsiteY8" fmla="*/ 95223 h 190497"/>
              <a:gd name="connsiteX9" fmla="*/ 11325 w 190469"/>
              <a:gd name="connsiteY9" fmla="*/ 132361 h 190497"/>
              <a:gd name="connsiteX10" fmla="*/ 24608 w 190469"/>
              <a:gd name="connsiteY10" fmla="*/ 134566 h 190497"/>
              <a:gd name="connsiteX11" fmla="*/ 26813 w 190469"/>
              <a:gd name="connsiteY11" fmla="*/ 121283 h 190497"/>
              <a:gd name="connsiteX12" fmla="*/ 25527 w 190469"/>
              <a:gd name="connsiteY12" fmla="*/ 119207 h 190497"/>
              <a:gd name="connsiteX13" fmla="*/ 42685 w 190469"/>
              <a:gd name="connsiteY13" fmla="*/ 54119 h 190497"/>
              <a:gd name="connsiteX14" fmla="*/ 66675 w 190469"/>
              <a:gd name="connsiteY14" fmla="*/ 47645 h 190497"/>
              <a:gd name="connsiteX15" fmla="*/ 119967 w 190469"/>
              <a:gd name="connsiteY15" fmla="*/ 47645 h 190497"/>
              <a:gd name="connsiteX16" fmla="*/ 107613 w 190469"/>
              <a:gd name="connsiteY16" fmla="*/ 59999 h 190497"/>
              <a:gd name="connsiteX17" fmla="*/ 106871 w 190469"/>
              <a:gd name="connsiteY17" fmla="*/ 60828 h 190497"/>
              <a:gd name="connsiteX18" fmla="*/ 108250 w 190469"/>
              <a:gd name="connsiteY18" fmla="*/ 74214 h 190497"/>
              <a:gd name="connsiteX19" fmla="*/ 121082 w 190469"/>
              <a:gd name="connsiteY19" fmla="*/ 73458 h 190497"/>
              <a:gd name="connsiteX20" fmla="*/ 149714 w 190469"/>
              <a:gd name="connsiteY20" fmla="*/ 44855 h 190497"/>
              <a:gd name="connsiteX21" fmla="*/ 150447 w 190469"/>
              <a:gd name="connsiteY21" fmla="*/ 44026 h 190497"/>
              <a:gd name="connsiteX22" fmla="*/ 149704 w 190469"/>
              <a:gd name="connsiteY22" fmla="*/ 31396 h 190497"/>
              <a:gd name="connsiteX23" fmla="*/ 121082 w 190469"/>
              <a:gd name="connsiteY23" fmla="*/ 2792 h 190497"/>
              <a:gd name="connsiteX24" fmla="*/ 178946 w 190469"/>
              <a:gd name="connsiteY24" fmla="*/ 57761 h 190497"/>
              <a:gd name="connsiteX25" fmla="*/ 165592 w 190469"/>
              <a:gd name="connsiteY25" fmla="*/ 56104 h 190497"/>
              <a:gd name="connsiteX26" fmla="*/ 161925 w 190469"/>
              <a:gd name="connsiteY26" fmla="*/ 63638 h 190497"/>
              <a:gd name="connsiteX27" fmla="*/ 163563 w 190469"/>
              <a:gd name="connsiteY27" fmla="*/ 68981 h 190497"/>
              <a:gd name="connsiteX28" fmla="*/ 150064 w 190469"/>
              <a:gd name="connsiteY28" fmla="*/ 134926 h 190497"/>
              <a:gd name="connsiteX29" fmla="*/ 123844 w 190469"/>
              <a:gd name="connsiteY29" fmla="*/ 142800 h 190497"/>
              <a:gd name="connsiteX30" fmla="*/ 70618 w 190469"/>
              <a:gd name="connsiteY30" fmla="*/ 142800 h 190497"/>
              <a:gd name="connsiteX31" fmla="*/ 82944 w 190469"/>
              <a:gd name="connsiteY31" fmla="*/ 130513 h 190497"/>
              <a:gd name="connsiteX32" fmla="*/ 83734 w 190469"/>
              <a:gd name="connsiteY32" fmla="*/ 129598 h 190497"/>
              <a:gd name="connsiteX33" fmla="*/ 83677 w 190469"/>
              <a:gd name="connsiteY33" fmla="*/ 117883 h 190497"/>
              <a:gd name="connsiteX34" fmla="*/ 82944 w 190469"/>
              <a:gd name="connsiteY34" fmla="*/ 117044 h 190497"/>
              <a:gd name="connsiteX35" fmla="*/ 82039 w 190469"/>
              <a:gd name="connsiteY35" fmla="*/ 116244 h 190497"/>
              <a:gd name="connsiteX36" fmla="*/ 70304 w 190469"/>
              <a:gd name="connsiteY36" fmla="*/ 116302 h 190497"/>
              <a:gd name="connsiteX37" fmla="*/ 69466 w 190469"/>
              <a:gd name="connsiteY37" fmla="*/ 117044 h 190497"/>
              <a:gd name="connsiteX38" fmla="*/ 40843 w 190469"/>
              <a:gd name="connsiteY38" fmla="*/ 145648 h 190497"/>
              <a:gd name="connsiteX39" fmla="*/ 40053 w 190469"/>
              <a:gd name="connsiteY39" fmla="*/ 146553 h 190497"/>
              <a:gd name="connsiteX40" fmla="*/ 40110 w 190469"/>
              <a:gd name="connsiteY40" fmla="*/ 158278 h 190497"/>
              <a:gd name="connsiteX41" fmla="*/ 40843 w 190469"/>
              <a:gd name="connsiteY41" fmla="*/ 159107 h 190497"/>
              <a:gd name="connsiteX42" fmla="*/ 69466 w 190469"/>
              <a:gd name="connsiteY42" fmla="*/ 187710 h 190497"/>
              <a:gd name="connsiteX43" fmla="*/ 70371 w 190469"/>
              <a:gd name="connsiteY43" fmla="*/ 188511 h 190497"/>
              <a:gd name="connsiteX44" fmla="*/ 83731 w 190469"/>
              <a:gd name="connsiteY44" fmla="*/ 186795 h 190497"/>
              <a:gd name="connsiteX45" fmla="*/ 83677 w 190469"/>
              <a:gd name="connsiteY45" fmla="*/ 175080 h 190497"/>
              <a:gd name="connsiteX46" fmla="*/ 82944 w 190469"/>
              <a:gd name="connsiteY46" fmla="*/ 174252 h 190497"/>
              <a:gd name="connsiteX47" fmla="*/ 70523 w 190469"/>
              <a:gd name="connsiteY47" fmla="*/ 161841 h 190497"/>
              <a:gd name="connsiteX48" fmla="*/ 123825 w 190469"/>
              <a:gd name="connsiteY48" fmla="*/ 161841 h 190497"/>
              <a:gd name="connsiteX49" fmla="*/ 126111 w 190469"/>
              <a:gd name="connsiteY49" fmla="*/ 161812 h 190497"/>
              <a:gd name="connsiteX50" fmla="*/ 190430 w 190469"/>
              <a:gd name="connsiteY50" fmla="*/ 92917 h 190497"/>
              <a:gd name="connsiteX51" fmla="*/ 178937 w 190469"/>
              <a:gd name="connsiteY51" fmla="*/ 57732 h 190497"/>
              <a:gd name="connsiteX52" fmla="*/ 178937 w 190469"/>
              <a:gd name="connsiteY52" fmla="*/ 57761 h 19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469" h="190497">
                <a:moveTo>
                  <a:pt x="121082" y="2792"/>
                </a:moveTo>
                <a:lnTo>
                  <a:pt x="120253" y="2049"/>
                </a:lnTo>
                <a:cubicBezTo>
                  <a:pt x="116461" y="-945"/>
                  <a:pt x="111028" y="-625"/>
                  <a:pt x="107613" y="2792"/>
                </a:cubicBezTo>
                <a:lnTo>
                  <a:pt x="106871" y="3621"/>
                </a:lnTo>
                <a:cubicBezTo>
                  <a:pt x="103878" y="7410"/>
                  <a:pt x="104198" y="12839"/>
                  <a:pt x="107613" y="16251"/>
                </a:cubicBezTo>
                <a:lnTo>
                  <a:pt x="119986" y="28605"/>
                </a:lnTo>
                <a:lnTo>
                  <a:pt x="66665" y="28605"/>
                </a:lnTo>
                <a:lnTo>
                  <a:pt x="64379" y="28643"/>
                </a:lnTo>
                <a:cubicBezTo>
                  <a:pt x="28486" y="29865"/>
                  <a:pt x="15" y="59308"/>
                  <a:pt x="0" y="95223"/>
                </a:cubicBezTo>
                <a:cubicBezTo>
                  <a:pt x="0" y="108986"/>
                  <a:pt x="4172" y="121778"/>
                  <a:pt x="11325" y="132361"/>
                </a:cubicBezTo>
                <a:cubicBezTo>
                  <a:pt x="14384" y="136637"/>
                  <a:pt x="20331" y="137625"/>
                  <a:pt x="24608" y="134566"/>
                </a:cubicBezTo>
                <a:cubicBezTo>
                  <a:pt x="28885" y="131506"/>
                  <a:pt x="29872" y="125560"/>
                  <a:pt x="26813" y="121283"/>
                </a:cubicBezTo>
                <a:lnTo>
                  <a:pt x="25527" y="119207"/>
                </a:lnTo>
                <a:cubicBezTo>
                  <a:pt x="12292" y="96495"/>
                  <a:pt x="19973" y="67354"/>
                  <a:pt x="42685" y="54119"/>
                </a:cubicBezTo>
                <a:cubicBezTo>
                  <a:pt x="49967" y="49875"/>
                  <a:pt x="58246" y="47641"/>
                  <a:pt x="66675" y="47645"/>
                </a:cubicBezTo>
                <a:lnTo>
                  <a:pt x="119967" y="47645"/>
                </a:lnTo>
                <a:lnTo>
                  <a:pt x="107613" y="59999"/>
                </a:lnTo>
                <a:lnTo>
                  <a:pt x="106871" y="60828"/>
                </a:lnTo>
                <a:cubicBezTo>
                  <a:pt x="103555" y="64905"/>
                  <a:pt x="104172" y="70898"/>
                  <a:pt x="108250" y="74214"/>
                </a:cubicBezTo>
                <a:cubicBezTo>
                  <a:pt x="112077" y="77326"/>
                  <a:pt x="117647" y="76998"/>
                  <a:pt x="121082" y="73458"/>
                </a:cubicBezTo>
                <a:lnTo>
                  <a:pt x="149714" y="44855"/>
                </a:lnTo>
                <a:lnTo>
                  <a:pt x="150447" y="44026"/>
                </a:lnTo>
                <a:cubicBezTo>
                  <a:pt x="153440" y="40237"/>
                  <a:pt x="153120" y="34808"/>
                  <a:pt x="149704" y="31396"/>
                </a:cubicBezTo>
                <a:lnTo>
                  <a:pt x="121082" y="2792"/>
                </a:lnTo>
                <a:close/>
                <a:moveTo>
                  <a:pt x="178946" y="57761"/>
                </a:moveTo>
                <a:cubicBezTo>
                  <a:pt x="175716" y="53616"/>
                  <a:pt x="169737" y="52874"/>
                  <a:pt x="165592" y="56104"/>
                </a:cubicBezTo>
                <a:cubicBezTo>
                  <a:pt x="163270" y="57913"/>
                  <a:pt x="161916" y="60695"/>
                  <a:pt x="161925" y="63638"/>
                </a:cubicBezTo>
                <a:cubicBezTo>
                  <a:pt x="161925" y="65629"/>
                  <a:pt x="162535" y="67467"/>
                  <a:pt x="163563" y="68981"/>
                </a:cubicBezTo>
                <a:cubicBezTo>
                  <a:pt x="178045" y="90919"/>
                  <a:pt x="172002" y="120443"/>
                  <a:pt x="150064" y="134926"/>
                </a:cubicBezTo>
                <a:cubicBezTo>
                  <a:pt x="142284" y="140062"/>
                  <a:pt x="133166" y="142799"/>
                  <a:pt x="123844" y="142800"/>
                </a:cubicBezTo>
                <a:lnTo>
                  <a:pt x="70618" y="142800"/>
                </a:lnTo>
                <a:lnTo>
                  <a:pt x="82944" y="130513"/>
                </a:lnTo>
                <a:lnTo>
                  <a:pt x="83734" y="129598"/>
                </a:lnTo>
                <a:cubicBezTo>
                  <a:pt x="86403" y="126142"/>
                  <a:pt x="86379" y="121313"/>
                  <a:pt x="83677" y="117883"/>
                </a:cubicBezTo>
                <a:lnTo>
                  <a:pt x="82944" y="117044"/>
                </a:lnTo>
                <a:lnTo>
                  <a:pt x="82039" y="116244"/>
                </a:lnTo>
                <a:cubicBezTo>
                  <a:pt x="78577" y="113569"/>
                  <a:pt x="73739" y="113593"/>
                  <a:pt x="70304" y="116302"/>
                </a:cubicBezTo>
                <a:lnTo>
                  <a:pt x="69466" y="117044"/>
                </a:lnTo>
                <a:lnTo>
                  <a:pt x="40843" y="145648"/>
                </a:lnTo>
                <a:lnTo>
                  <a:pt x="40053" y="146553"/>
                </a:lnTo>
                <a:cubicBezTo>
                  <a:pt x="37379" y="150011"/>
                  <a:pt x="37402" y="154846"/>
                  <a:pt x="40110" y="158278"/>
                </a:cubicBezTo>
                <a:lnTo>
                  <a:pt x="40843" y="159107"/>
                </a:lnTo>
                <a:lnTo>
                  <a:pt x="69466" y="187710"/>
                </a:lnTo>
                <a:lnTo>
                  <a:pt x="70371" y="188511"/>
                </a:lnTo>
                <a:cubicBezTo>
                  <a:pt x="74534" y="191726"/>
                  <a:pt x="80516" y="190959"/>
                  <a:pt x="83731" y="186795"/>
                </a:cubicBezTo>
                <a:cubicBezTo>
                  <a:pt x="86400" y="183339"/>
                  <a:pt x="86378" y="178511"/>
                  <a:pt x="83677" y="175080"/>
                </a:cubicBezTo>
                <a:lnTo>
                  <a:pt x="82944" y="174252"/>
                </a:lnTo>
                <a:lnTo>
                  <a:pt x="70523" y="161841"/>
                </a:lnTo>
                <a:lnTo>
                  <a:pt x="123825" y="161841"/>
                </a:lnTo>
                <a:lnTo>
                  <a:pt x="126111" y="161812"/>
                </a:lnTo>
                <a:cubicBezTo>
                  <a:pt x="162898" y="160548"/>
                  <a:pt x="191693" y="129702"/>
                  <a:pt x="190430" y="92917"/>
                </a:cubicBezTo>
                <a:cubicBezTo>
                  <a:pt x="189998" y="80339"/>
                  <a:pt x="186013" y="68140"/>
                  <a:pt x="178937" y="57732"/>
                </a:cubicBezTo>
                <a:lnTo>
                  <a:pt x="178937" y="57761"/>
                </a:lnTo>
                <a:close/>
              </a:path>
            </a:pathLst>
          </a:custGeom>
          <a:solidFill>
            <a:schemeClr val="accent1"/>
          </a:solidFill>
          <a:ln w="15081" cap="flat">
            <a:noFill/>
            <a:prstDash val="solid"/>
            <a:miter/>
          </a:ln>
        </p:spPr>
        <p:txBody>
          <a:bodyPr rtlCol="0" anchor="ctr"/>
          <a:lstStyle/>
          <a:p>
            <a:endParaRPr lang="en-US"/>
          </a:p>
        </p:txBody>
      </p:sp>
      <p:sp>
        <p:nvSpPr>
          <p:cNvPr id="48" name="Graphic 123" descr="Icon of a chat bubble">
            <a:extLst>
              <a:ext uri="{FF2B5EF4-FFF2-40B4-BE49-F238E27FC236}">
                <a16:creationId xmlns:a16="http://schemas.microsoft.com/office/drawing/2014/main" id="{086F4BF6-552A-A8B4-0C2B-6F39A20A5C64}"/>
              </a:ext>
            </a:extLst>
          </p:cNvPr>
          <p:cNvSpPr/>
          <p:nvPr/>
        </p:nvSpPr>
        <p:spPr>
          <a:xfrm>
            <a:off x="6467475" y="4509844"/>
            <a:ext cx="278716" cy="250110"/>
          </a:xfrm>
          <a:custGeom>
            <a:avLst/>
            <a:gdLst>
              <a:gd name="connsiteX0" fmla="*/ 140349 w 372389"/>
              <a:gd name="connsiteY0" fmla="*/ 0 h 334168"/>
              <a:gd name="connsiteX1" fmla="*/ 1143 w 372389"/>
              <a:gd name="connsiteY1" fmla="*/ 139206 h 334168"/>
              <a:gd name="connsiteX2" fmla="*/ 14185 w 372389"/>
              <a:gd name="connsiteY2" fmla="*/ 198106 h 334168"/>
              <a:gd name="connsiteX3" fmla="*/ 742 w 372389"/>
              <a:gd name="connsiteY3" fmla="*/ 250843 h 334168"/>
              <a:gd name="connsiteX4" fmla="*/ 28653 w 372389"/>
              <a:gd name="connsiteY4" fmla="*/ 279135 h 334168"/>
              <a:gd name="connsiteX5" fmla="*/ 83050 w 372389"/>
              <a:gd name="connsiteY5" fmla="*/ 266105 h 334168"/>
              <a:gd name="connsiteX6" fmla="*/ 140349 w 372389"/>
              <a:gd name="connsiteY6" fmla="*/ 278411 h 334168"/>
              <a:gd name="connsiteX7" fmla="*/ 279555 w 372389"/>
              <a:gd name="connsiteY7" fmla="*/ 139206 h 334168"/>
              <a:gd name="connsiteX8" fmla="*/ 140349 w 372389"/>
              <a:gd name="connsiteY8" fmla="*/ 0 h 334168"/>
              <a:gd name="connsiteX9" fmla="*/ 28984 w 372389"/>
              <a:gd name="connsiteY9" fmla="*/ 139206 h 334168"/>
              <a:gd name="connsiteX10" fmla="*/ 140349 w 372389"/>
              <a:gd name="connsiteY10" fmla="*/ 27841 h 334168"/>
              <a:gd name="connsiteX11" fmla="*/ 251713 w 372389"/>
              <a:gd name="connsiteY11" fmla="*/ 139206 h 334168"/>
              <a:gd name="connsiteX12" fmla="*/ 140349 w 372389"/>
              <a:gd name="connsiteY12" fmla="*/ 250570 h 334168"/>
              <a:gd name="connsiteX13" fmla="*/ 90792 w 372389"/>
              <a:gd name="connsiteY13" fmla="*/ 238968 h 334168"/>
              <a:gd name="connsiteX14" fmla="*/ 86274 w 372389"/>
              <a:gd name="connsiteY14" fmla="*/ 236718 h 334168"/>
              <a:gd name="connsiteX15" fmla="*/ 81364 w 372389"/>
              <a:gd name="connsiteY15" fmla="*/ 237888 h 334168"/>
              <a:gd name="connsiteX16" fmla="*/ 29621 w 372389"/>
              <a:gd name="connsiteY16" fmla="*/ 250269 h 334168"/>
              <a:gd name="connsiteX17" fmla="*/ 42430 w 372389"/>
              <a:gd name="connsiteY17" fmla="*/ 200005 h 334168"/>
              <a:gd name="connsiteX18" fmla="*/ 43733 w 372389"/>
              <a:gd name="connsiteY18" fmla="*/ 194884 h 334168"/>
              <a:gd name="connsiteX19" fmla="*/ 41310 w 372389"/>
              <a:gd name="connsiteY19" fmla="*/ 190188 h 334168"/>
              <a:gd name="connsiteX20" fmla="*/ 28984 w 372389"/>
              <a:gd name="connsiteY20" fmla="*/ 139206 h 334168"/>
              <a:gd name="connsiteX21" fmla="*/ 233153 w 372389"/>
              <a:gd name="connsiteY21" fmla="*/ 334095 h 334168"/>
              <a:gd name="connsiteX22" fmla="*/ 138499 w 372389"/>
              <a:gd name="connsiteY22" fmla="*/ 296963 h 334168"/>
              <a:gd name="connsiteX23" fmla="*/ 140350 w 372389"/>
              <a:gd name="connsiteY23" fmla="*/ 296974 h 334168"/>
              <a:gd name="connsiteX24" fmla="*/ 178976 w 372389"/>
              <a:gd name="connsiteY24" fmla="*/ 292209 h 334168"/>
              <a:gd name="connsiteX25" fmla="*/ 233153 w 372389"/>
              <a:gd name="connsiteY25" fmla="*/ 306254 h 334168"/>
              <a:gd name="connsiteX26" fmla="*/ 282710 w 372389"/>
              <a:gd name="connsiteY26" fmla="*/ 294650 h 334168"/>
              <a:gd name="connsiteX27" fmla="*/ 287228 w 372389"/>
              <a:gd name="connsiteY27" fmla="*/ 292401 h 334168"/>
              <a:gd name="connsiteX28" fmla="*/ 292137 w 372389"/>
              <a:gd name="connsiteY28" fmla="*/ 293570 h 334168"/>
              <a:gd name="connsiteX29" fmla="*/ 342979 w 372389"/>
              <a:gd name="connsiteY29" fmla="*/ 304883 h 334168"/>
              <a:gd name="connsiteX30" fmla="*/ 331072 w 372389"/>
              <a:gd name="connsiteY30" fmla="*/ 255687 h 334168"/>
              <a:gd name="connsiteX31" fmla="*/ 329769 w 372389"/>
              <a:gd name="connsiteY31" fmla="*/ 250568 h 334168"/>
              <a:gd name="connsiteX32" fmla="*/ 332191 w 372389"/>
              <a:gd name="connsiteY32" fmla="*/ 245872 h 334168"/>
              <a:gd name="connsiteX33" fmla="*/ 344517 w 372389"/>
              <a:gd name="connsiteY33" fmla="*/ 194890 h 334168"/>
              <a:gd name="connsiteX34" fmla="*/ 293531 w 372389"/>
              <a:gd name="connsiteY34" fmla="*/ 101297 h 334168"/>
              <a:gd name="connsiteX35" fmla="*/ 278690 w 372389"/>
              <a:gd name="connsiteY35" fmla="*/ 63302 h 334168"/>
              <a:gd name="connsiteX36" fmla="*/ 372358 w 372389"/>
              <a:gd name="connsiteY36" fmla="*/ 194890 h 334168"/>
              <a:gd name="connsiteX37" fmla="*/ 359310 w 372389"/>
              <a:gd name="connsiteY37" fmla="*/ 253802 h 334168"/>
              <a:gd name="connsiteX38" fmla="*/ 371779 w 372389"/>
              <a:gd name="connsiteY38" fmla="*/ 305831 h 334168"/>
              <a:gd name="connsiteX39" fmla="*/ 344543 w 372389"/>
              <a:gd name="connsiteY39" fmla="*/ 333663 h 334168"/>
              <a:gd name="connsiteX40" fmla="*/ 290466 w 372389"/>
              <a:gd name="connsiteY40" fmla="*/ 321782 h 334168"/>
              <a:gd name="connsiteX41" fmla="*/ 233153 w 372389"/>
              <a:gd name="connsiteY41" fmla="*/ 334095 h 33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2389" h="334168">
                <a:moveTo>
                  <a:pt x="140349" y="0"/>
                </a:moveTo>
                <a:cubicBezTo>
                  <a:pt x="63467" y="0"/>
                  <a:pt x="1143" y="62324"/>
                  <a:pt x="1143" y="139206"/>
                </a:cubicBezTo>
                <a:cubicBezTo>
                  <a:pt x="1143" y="160233"/>
                  <a:pt x="5814" y="180203"/>
                  <a:pt x="14185" y="198106"/>
                </a:cubicBezTo>
                <a:cubicBezTo>
                  <a:pt x="9470" y="216630"/>
                  <a:pt x="4202" y="237284"/>
                  <a:pt x="742" y="250843"/>
                </a:cubicBezTo>
                <a:cubicBezTo>
                  <a:pt x="-3583" y="267795"/>
                  <a:pt x="11682" y="283215"/>
                  <a:pt x="28653" y="279135"/>
                </a:cubicBezTo>
                <a:cubicBezTo>
                  <a:pt x="42578" y="275789"/>
                  <a:pt x="63979" y="270651"/>
                  <a:pt x="83050" y="266105"/>
                </a:cubicBezTo>
                <a:cubicBezTo>
                  <a:pt x="100539" y="274014"/>
                  <a:pt x="119947" y="278411"/>
                  <a:pt x="140349" y="278411"/>
                </a:cubicBezTo>
                <a:cubicBezTo>
                  <a:pt x="217229" y="278411"/>
                  <a:pt x="279555" y="216086"/>
                  <a:pt x="279555" y="139206"/>
                </a:cubicBezTo>
                <a:cubicBezTo>
                  <a:pt x="279555" y="62324"/>
                  <a:pt x="217229" y="0"/>
                  <a:pt x="140349" y="0"/>
                </a:cubicBezTo>
                <a:close/>
                <a:moveTo>
                  <a:pt x="28984" y="139206"/>
                </a:moveTo>
                <a:cubicBezTo>
                  <a:pt x="28984" y="77701"/>
                  <a:pt x="78844" y="27841"/>
                  <a:pt x="140349" y="27841"/>
                </a:cubicBezTo>
                <a:cubicBezTo>
                  <a:pt x="201854" y="27841"/>
                  <a:pt x="251713" y="77701"/>
                  <a:pt x="251713" y="139206"/>
                </a:cubicBezTo>
                <a:cubicBezTo>
                  <a:pt x="251713" y="200710"/>
                  <a:pt x="201854" y="250570"/>
                  <a:pt x="140349" y="250570"/>
                </a:cubicBezTo>
                <a:cubicBezTo>
                  <a:pt x="122517" y="250570"/>
                  <a:pt x="105701" y="246390"/>
                  <a:pt x="90792" y="238968"/>
                </a:cubicBezTo>
                <a:lnTo>
                  <a:pt x="86274" y="236718"/>
                </a:lnTo>
                <a:lnTo>
                  <a:pt x="81364" y="237888"/>
                </a:lnTo>
                <a:cubicBezTo>
                  <a:pt x="64238" y="241964"/>
                  <a:pt x="44451" y="246708"/>
                  <a:pt x="29621" y="250269"/>
                </a:cubicBezTo>
                <a:cubicBezTo>
                  <a:pt x="33310" y="235809"/>
                  <a:pt x="38195" y="216649"/>
                  <a:pt x="42430" y="200005"/>
                </a:cubicBezTo>
                <a:lnTo>
                  <a:pt x="43733" y="194884"/>
                </a:lnTo>
                <a:lnTo>
                  <a:pt x="41310" y="190188"/>
                </a:lnTo>
                <a:cubicBezTo>
                  <a:pt x="33436" y="174928"/>
                  <a:pt x="28984" y="157607"/>
                  <a:pt x="28984" y="139206"/>
                </a:cubicBezTo>
                <a:close/>
                <a:moveTo>
                  <a:pt x="233153" y="334095"/>
                </a:moveTo>
                <a:cubicBezTo>
                  <a:pt x="196599" y="334095"/>
                  <a:pt x="163336" y="320006"/>
                  <a:pt x="138499" y="296963"/>
                </a:cubicBezTo>
                <a:cubicBezTo>
                  <a:pt x="139115" y="296970"/>
                  <a:pt x="139732" y="296974"/>
                  <a:pt x="140350" y="296974"/>
                </a:cubicBezTo>
                <a:cubicBezTo>
                  <a:pt x="153676" y="296974"/>
                  <a:pt x="166616" y="295320"/>
                  <a:pt x="178976" y="292209"/>
                </a:cubicBezTo>
                <a:cubicBezTo>
                  <a:pt x="195012" y="301156"/>
                  <a:pt x="213488" y="306254"/>
                  <a:pt x="233153" y="306254"/>
                </a:cubicBezTo>
                <a:cubicBezTo>
                  <a:pt x="250984" y="306254"/>
                  <a:pt x="267800" y="302072"/>
                  <a:pt x="282710" y="294650"/>
                </a:cubicBezTo>
                <a:lnTo>
                  <a:pt x="287228" y="292401"/>
                </a:lnTo>
                <a:lnTo>
                  <a:pt x="292137" y="293570"/>
                </a:lnTo>
                <a:cubicBezTo>
                  <a:pt x="309243" y="297642"/>
                  <a:pt x="328611" y="301844"/>
                  <a:pt x="342979" y="304883"/>
                </a:cubicBezTo>
                <a:cubicBezTo>
                  <a:pt x="339730" y="290953"/>
                  <a:pt x="335300" y="272307"/>
                  <a:pt x="331072" y="255687"/>
                </a:cubicBezTo>
                <a:lnTo>
                  <a:pt x="329769" y="250568"/>
                </a:lnTo>
                <a:lnTo>
                  <a:pt x="332191" y="245872"/>
                </a:lnTo>
                <a:cubicBezTo>
                  <a:pt x="340064" y="230612"/>
                  <a:pt x="344517" y="213291"/>
                  <a:pt x="344517" y="194890"/>
                </a:cubicBezTo>
                <a:cubicBezTo>
                  <a:pt x="344517" y="155637"/>
                  <a:pt x="324212" y="121131"/>
                  <a:pt x="293531" y="101297"/>
                </a:cubicBezTo>
                <a:cubicBezTo>
                  <a:pt x="290221" y="87873"/>
                  <a:pt x="285191" y="75126"/>
                  <a:pt x="278690" y="63302"/>
                </a:cubicBezTo>
                <a:cubicBezTo>
                  <a:pt x="333208" y="82165"/>
                  <a:pt x="372358" y="133955"/>
                  <a:pt x="372358" y="194890"/>
                </a:cubicBezTo>
                <a:cubicBezTo>
                  <a:pt x="372358" y="215921"/>
                  <a:pt x="367685" y="235896"/>
                  <a:pt x="359310" y="253802"/>
                </a:cubicBezTo>
                <a:cubicBezTo>
                  <a:pt x="364008" y="272511"/>
                  <a:pt x="368763" y="292777"/>
                  <a:pt x="371779" y="305831"/>
                </a:cubicBezTo>
                <a:cubicBezTo>
                  <a:pt x="375573" y="322257"/>
                  <a:pt x="361107" y="337124"/>
                  <a:pt x="344543" y="333663"/>
                </a:cubicBezTo>
                <a:cubicBezTo>
                  <a:pt x="331046" y="330842"/>
                  <a:pt x="309840" y="326317"/>
                  <a:pt x="290466" y="321782"/>
                </a:cubicBezTo>
                <a:cubicBezTo>
                  <a:pt x="272973" y="329695"/>
                  <a:pt x="253560" y="334095"/>
                  <a:pt x="233153" y="334095"/>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Tree>
    <p:extLst>
      <p:ext uri="{BB962C8B-B14F-4D97-AF65-F5344CB8AC3E}">
        <p14:creationId xmlns:p14="http://schemas.microsoft.com/office/powerpoint/2010/main" val="358708594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4C48FAE-38DC-5F17-67A2-FEE8C8350E8D}"/>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566682"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Customer Engagement</a:t>
            </a:r>
          </a:p>
        </p:txBody>
      </p:sp>
      <p:sp>
        <p:nvSpPr>
          <p:cNvPr id="3" name="Title 1">
            <a:extLst>
              <a:ext uri="{FF2B5EF4-FFF2-40B4-BE49-F238E27FC236}">
                <a16:creationId xmlns:a16="http://schemas.microsoft.com/office/drawing/2014/main" id="{15CBFE7A-2984-35FF-CE70-50CEAD692003}"/>
              </a:ext>
            </a:extLst>
          </p:cNvPr>
          <p:cNvSpPr txBox="1">
            <a:spLocks/>
          </p:cNvSpPr>
          <p:nvPr/>
        </p:nvSpPr>
        <p:spPr>
          <a:xfrm>
            <a:off x="571499" y="1271828"/>
            <a:ext cx="5205186" cy="404726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Personalized shopping assistant</a:t>
            </a:r>
          </a:p>
          <a:p>
            <a:pPr defTabSz="914400">
              <a:spcBef>
                <a:spcPts val="0"/>
              </a:spcBef>
              <a:spcAft>
                <a:spcPts val="1200"/>
              </a:spcAft>
              <a:defRPr/>
            </a:pPr>
            <a:r>
              <a:rPr lang="en-US" sz="1400" spc="0">
                <a:ln>
                  <a:noFill/>
                </a:ln>
                <a:solidFill>
                  <a:schemeClr val="bg1"/>
                </a:solidFill>
                <a:latin typeface="+mn-lt"/>
                <a:cs typeface="+mn-cs"/>
              </a:rPr>
              <a:t>With generative AI, you can build a digital assistant to increase  customer engagement and differentiate your brand experience. A digital assistant interacts with customers in natural language to answer questions, offer product recommendations, or guide customers through their shopping journey based on their profile, known data sets, and past successful outcomes.</a:t>
            </a:r>
          </a:p>
          <a:p>
            <a:pPr defTabSz="914400">
              <a:spcBef>
                <a:spcPts val="0"/>
              </a:spcBef>
              <a:spcAft>
                <a:spcPts val="600"/>
              </a:spcAft>
              <a:defRPr/>
            </a:pPr>
            <a:r>
              <a:rPr lang="en-US" sz="1400" spc="0">
                <a:ln>
                  <a:noFill/>
                </a:ln>
                <a:solidFill>
                  <a:schemeClr val="bg1"/>
                </a:solidFill>
                <a:latin typeface="+mn-lt"/>
                <a:cs typeface="+mn-cs"/>
              </a:rPr>
              <a:t>Benefits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Reduce marketing, sales and customer support costs with smart, intelligent self-service</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Elevate your brand with an enhanced shopping experience</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Help generate incremental revenue through personalized product upsell</a:t>
            </a:r>
          </a:p>
        </p:txBody>
      </p:sp>
      <p:graphicFrame>
        <p:nvGraphicFramePr>
          <p:cNvPr id="7" name="Table 6">
            <a:extLst>
              <a:ext uri="{FF2B5EF4-FFF2-40B4-BE49-F238E27FC236}">
                <a16:creationId xmlns:a16="http://schemas.microsoft.com/office/drawing/2014/main" id="{5B031DF2-7F88-84A9-F934-C53E0252AA11}"/>
              </a:ext>
            </a:extLst>
          </p:cNvPr>
          <p:cNvGraphicFramePr>
            <a:graphicFrameLocks noGrp="1"/>
          </p:cNvGraphicFramePr>
          <p:nvPr>
            <p:extLst>
              <p:ext uri="{D42A27DB-BD31-4B8C-83A1-F6EECF244321}">
                <p14:modId xmlns:p14="http://schemas.microsoft.com/office/powerpoint/2010/main" val="3964670224"/>
              </p:ext>
            </p:extLst>
          </p:nvPr>
        </p:nvGraphicFramePr>
        <p:xfrm>
          <a:off x="6207915" y="745567"/>
          <a:ext cx="1825523" cy="1202439"/>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tabLst>
                          <a:tab pos="804863" algn="l"/>
                        </a:tabLst>
                      </a:pP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452631">
                <a:tc>
                  <a:txBody>
                    <a:bodyPr/>
                    <a:lstStyle/>
                    <a:p>
                      <a:pPr algn="ctr"/>
                      <a:r>
                        <a:rPr lang="en-US" sz="1200">
                          <a:solidFill>
                            <a:schemeClr val="tx1"/>
                          </a:solidFill>
                          <a:latin typeface="+mn-lt"/>
                          <a:ea typeface="+mn-ea"/>
                          <a:cs typeface="+mn-cs"/>
                        </a:rPr>
                        <a:t>Increase CSAT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52631">
                <a:tc>
                  <a:txBody>
                    <a:bodyPr/>
                    <a:lstStyle/>
                    <a:p>
                      <a:pPr algn="ctr"/>
                      <a:r>
                        <a:rPr lang="en-US" sz="1200">
                          <a:solidFill>
                            <a:schemeClr val="tx1"/>
                          </a:solidFill>
                          <a:latin typeface="+mn-lt"/>
                          <a:ea typeface="+mn-ea"/>
                          <a:cs typeface="+mn-cs"/>
                        </a:rPr>
                        <a:t>Reduce customer effort score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bl>
          </a:graphicData>
        </a:graphic>
      </p:graphicFrame>
      <p:cxnSp>
        <p:nvCxnSpPr>
          <p:cNvPr id="5" name="Straight Connector 4">
            <a:extLst>
              <a:ext uri="{FF2B5EF4-FFF2-40B4-BE49-F238E27FC236}">
                <a16:creationId xmlns:a16="http://schemas.microsoft.com/office/drawing/2014/main" id="{3E689CA1-9EC7-4557-6A1C-84D2123933A3}"/>
              </a:ext>
            </a:extLst>
          </p:cNvPr>
          <p:cNvCxnSpPr/>
          <p:nvPr/>
        </p:nvCxnSpPr>
        <p:spPr>
          <a:xfrm>
            <a:off x="6207915" y="470746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07915" y="4896434"/>
            <a:ext cx="3574714" cy="1683538"/>
          </a:xfrm>
          <a:prstGeom prst="rect">
            <a:avLst/>
          </a:prstGeom>
          <a:noFill/>
        </p:spPr>
        <p:txBody>
          <a:bodyPr vert="horz" wrap="square" lIns="0" tIns="0" rIns="0" bIns="0" rtlCol="0">
            <a:spAutoFit/>
          </a:bodyPr>
          <a:lstStyle/>
          <a:p>
            <a:pPr>
              <a:spcAft>
                <a:spcPts val="600"/>
              </a:spcAft>
            </a:pPr>
            <a:r>
              <a:rPr lang="en-US" dirty="0">
                <a:latin typeface="+mj-lt"/>
                <a:ea typeface="+mj-ea"/>
                <a:cs typeface="+mj-cs"/>
              </a:rPr>
              <a:t>Customer examples</a:t>
            </a:r>
          </a:p>
          <a:p>
            <a:pPr marL="0" marR="0" lvl="0" indent="0" algn="l" defTabSz="914400" rtl="0" eaLnBrk="1" fontAlgn="auto" latinLnBrk="0" hangingPunct="1">
              <a:lnSpc>
                <a:spcPct val="90000"/>
              </a:lnSpc>
              <a:spcBef>
                <a:spcPts val="0"/>
              </a:spcBef>
              <a:spcAft>
                <a:spcPts val="1000"/>
              </a:spcAft>
              <a:buClrTx/>
              <a:buSzTx/>
              <a:buFontTx/>
              <a:buNone/>
              <a:tabLst/>
              <a:defRPr/>
            </a:pPr>
            <a:r>
              <a:rPr kumimoji="0" lang="en-US" sz="1600" b="0" i="0" u="none" strike="noStrike" kern="1200" cap="none" spc="0" normalizeH="0" baseline="0" noProof="0" dirty="0">
                <a:ln>
                  <a:noFill/>
                </a:ln>
                <a:solidFill>
                  <a:srgbClr val="000000"/>
                </a:solidFill>
                <a:effectLst/>
                <a:uLnTx/>
                <a:uFillTx/>
                <a:hlinkClick r:id="rId3"/>
              </a:rPr>
              <a:t>Etsy’s</a:t>
            </a:r>
            <a:r>
              <a:rPr kumimoji="0" lang="en-US" sz="1600" b="0" i="0" u="none" strike="noStrike" kern="1200" cap="none" spc="0" normalizeH="0" baseline="0" noProof="0" dirty="0">
                <a:ln>
                  <a:noFill/>
                </a:ln>
                <a:solidFill>
                  <a:srgbClr val="000000"/>
                </a:solidFill>
                <a:effectLst/>
                <a:uLnTx/>
                <a:uFillTx/>
              </a:rPr>
              <a:t> </a:t>
            </a:r>
            <a:r>
              <a:rPr kumimoji="0" lang="en-US" sz="1600" b="0" i="0" u="none" strike="noStrike" kern="1200" cap="none" spc="0" normalizeH="0" baseline="0" noProof="0" dirty="0">
                <a:ln>
                  <a:noFill/>
                </a:ln>
                <a:effectLst/>
                <a:uLnTx/>
                <a:uFillTx/>
              </a:rPr>
              <a:t>new AI-powered shopping assistant helps customers navigate items by making product recommendations. ’Gift Mode,’ a new AI-powered feature, generates 200+ gift guides.</a:t>
            </a:r>
          </a:p>
        </p:txBody>
      </p:sp>
      <p:sp>
        <p:nvSpPr>
          <p:cNvPr id="25" name="TextBox 24">
            <a:extLst>
              <a:ext uri="{FF2B5EF4-FFF2-40B4-BE49-F238E27FC236}">
                <a16:creationId xmlns:a16="http://schemas.microsoft.com/office/drawing/2014/main" id="{3DA7C409-D6E6-17BE-A556-1CA2289F5A9F}"/>
              </a:ext>
            </a:extLst>
          </p:cNvPr>
          <p:cNvSpPr txBox="1">
            <a:spLocks/>
          </p:cNvSpPr>
          <p:nvPr/>
        </p:nvSpPr>
        <p:spPr>
          <a:xfrm>
            <a:off x="10282865" y="5173946"/>
            <a:ext cx="1581753" cy="1128514"/>
          </a:xfrm>
          <a:prstGeom prst="rect">
            <a:avLst/>
          </a:prstGeom>
          <a:noFill/>
        </p:spPr>
        <p:txBody>
          <a:bodyPr wrap="square" lIns="0" tIns="0" rIns="0" bIns="0">
            <a:spAutoFit/>
          </a:bodyPr>
          <a:lstStyle/>
          <a:p>
            <a:pPr marL="171450" indent="-171450">
              <a:spcAft>
                <a:spcPts val="100"/>
              </a:spcAft>
              <a:buFont typeface="Arial" panose="020B0604020202020204" pitchFamily="34" charset="0"/>
              <a:buChar char="•"/>
            </a:pPr>
            <a:r>
              <a:rPr lang="en-US" sz="1400">
                <a:hlinkClick r:id="rId4"/>
              </a:rPr>
              <a:t>IHIS</a:t>
            </a:r>
            <a:r>
              <a:rPr lang="en-US" sz="1400"/>
              <a:t> </a:t>
            </a:r>
          </a:p>
          <a:p>
            <a:pPr marL="171450" indent="-171450">
              <a:spcAft>
                <a:spcPts val="100"/>
              </a:spcAft>
              <a:buFont typeface="Arial" panose="020B0604020202020204" pitchFamily="34" charset="0"/>
              <a:buChar char="•"/>
            </a:pPr>
            <a:r>
              <a:rPr lang="en-US" sz="1400">
                <a:hlinkClick r:id="rId5"/>
              </a:rPr>
              <a:t>ASOS</a:t>
            </a:r>
            <a:r>
              <a:rPr lang="en-US" sz="1400"/>
              <a:t> </a:t>
            </a:r>
          </a:p>
          <a:p>
            <a:pPr marL="171450" indent="-171450">
              <a:spcAft>
                <a:spcPts val="100"/>
              </a:spcAft>
              <a:buFont typeface="Arial" panose="020B0604020202020204" pitchFamily="34" charset="0"/>
              <a:buChar char="•"/>
            </a:pPr>
            <a:r>
              <a:rPr lang="en-US" sz="1400">
                <a:hlinkClick r:id="rId6"/>
              </a:rPr>
              <a:t>Coles</a:t>
            </a:r>
            <a:r>
              <a:rPr lang="en-US" sz="1400"/>
              <a:t> </a:t>
            </a:r>
          </a:p>
          <a:p>
            <a:pPr marL="171450" indent="-171450">
              <a:spcAft>
                <a:spcPts val="100"/>
              </a:spcAft>
              <a:buFont typeface="Arial" panose="020B0604020202020204" pitchFamily="34" charset="0"/>
              <a:buChar char="•"/>
            </a:pPr>
            <a:r>
              <a:rPr lang="en-US" sz="1400">
                <a:hlinkClick r:id="rId7"/>
              </a:rPr>
              <a:t>Telefonica</a:t>
            </a:r>
            <a:r>
              <a:rPr lang="en-US" sz="1400"/>
              <a:t> </a:t>
            </a:r>
          </a:p>
          <a:p>
            <a:pPr marL="171450" indent="-171450">
              <a:spcAft>
                <a:spcPts val="100"/>
              </a:spcAft>
              <a:buFont typeface="Arial" panose="020B0604020202020204" pitchFamily="34" charset="0"/>
              <a:buChar char="•"/>
            </a:pPr>
            <a:r>
              <a:rPr lang="en-US" sz="1400">
                <a:hlinkClick r:id="rId8"/>
              </a:rPr>
              <a:t>Progressive</a:t>
            </a:r>
            <a:endParaRPr lang="en-US" sz="1400"/>
          </a:p>
        </p:txBody>
      </p:sp>
      <p:sp>
        <p:nvSpPr>
          <p:cNvPr id="33" name="TextBox 32">
            <a:extLst>
              <a:ext uri="{FF2B5EF4-FFF2-40B4-BE49-F238E27FC236}">
                <a16:creationId xmlns:a16="http://schemas.microsoft.com/office/drawing/2014/main" id="{BF16A5EC-45FD-1B18-3404-C80DA13F5390}"/>
              </a:ext>
            </a:extLst>
          </p:cNvPr>
          <p:cNvSpPr txBox="1">
            <a:spLocks/>
          </p:cNvSpPr>
          <p:nvPr/>
        </p:nvSpPr>
        <p:spPr>
          <a:xfrm>
            <a:off x="6207915" y="2132067"/>
            <a:ext cx="5630357" cy="906402"/>
          </a:xfrm>
          <a:prstGeom prst="rect">
            <a:avLst/>
          </a:prstGeom>
          <a:noFill/>
        </p:spPr>
        <p:txBody>
          <a:bodyPr vert="horz" wrap="square" lIns="0" tIns="0" rIns="0" bIns="0" rtlCol="0">
            <a:spAutoFit/>
          </a:bodyPr>
          <a:lstStyle>
            <a:defPPr>
              <a:defRPr lang="en-US"/>
            </a:defPPr>
            <a:lvl1pPr>
              <a:defRPr>
                <a:latin typeface="+mj-lt"/>
              </a:defRPr>
            </a:lvl1pPr>
          </a:lstStyle>
          <a:p>
            <a:r>
              <a:rPr lang="en-US" dirty="0">
                <a:ea typeface="+mj-ea"/>
                <a:cs typeface="+mj-cs"/>
              </a:rPr>
              <a:t>Technical Patterns and Sample Architectures</a:t>
            </a:r>
          </a:p>
          <a:p>
            <a:pPr marL="342900" marR="0" lvl="0" indent="-228600" defTabSz="932742" fontAlgn="auto">
              <a:lnSpc>
                <a:spcPct val="100000"/>
              </a:lnSpc>
              <a:spcBef>
                <a:spcPct val="20000"/>
              </a:spcBef>
              <a:spcAft>
                <a:spcPts val="300"/>
              </a:spcAft>
              <a:buClrTx/>
              <a:buSzPct val="100000"/>
              <a:buFont typeface="Arial" panose="020B0604020202020204" pitchFamily="34" charset="0"/>
              <a:buChar char="•"/>
              <a:tabLst/>
              <a:defRPr/>
            </a:pPr>
            <a:r>
              <a:rPr lang="en-US" sz="1600" dirty="0">
                <a:latin typeface="+mn-lt"/>
                <a:hlinkClick r:id="rId9" action="ppaction://hlinksldjump"/>
              </a:rPr>
              <a:t>Build your own custom copilot</a:t>
            </a:r>
            <a:endParaRPr lang="en-US" sz="1600" dirty="0">
              <a:latin typeface="+mn-lt"/>
            </a:endParaRPr>
          </a:p>
          <a:p>
            <a:pPr marL="342900" marR="0" lvl="0" indent="-228600" defTabSz="932742" fontAlgn="auto">
              <a:lnSpc>
                <a:spcPct val="100000"/>
              </a:lnSpc>
              <a:spcBef>
                <a:spcPct val="20000"/>
              </a:spcBef>
              <a:spcAft>
                <a:spcPts val="300"/>
              </a:spcAft>
              <a:buClrTx/>
              <a:buSzPct val="100000"/>
              <a:buFont typeface="Arial" panose="020B0604020202020204" pitchFamily="34" charset="0"/>
              <a:buChar char="•"/>
              <a:tabLst/>
              <a:defRPr/>
            </a:pPr>
            <a:r>
              <a:rPr lang="en-US" sz="1600" dirty="0">
                <a:latin typeface="+mn-lt"/>
                <a:hlinkClick r:id="rId10" action="ppaction://hlinksldjump">
                  <a:extLst>
                    <a:ext uri="{A12FA001-AC4F-418D-AE19-62706E023703}">
                      <ahyp:hlinkClr xmlns:ahyp="http://schemas.microsoft.com/office/drawing/2018/hyperlinkcolor" val="tx"/>
                    </a:ext>
                  </a:extLst>
                </a:hlinkClick>
              </a:rPr>
              <a:t>Personalized recommendations</a:t>
            </a:r>
            <a:endParaRPr lang="en-US" sz="1600" dirty="0">
              <a:latin typeface="+mn-lt"/>
            </a:endParaRPr>
          </a:p>
        </p:txBody>
      </p:sp>
      <p:sp>
        <p:nvSpPr>
          <p:cNvPr id="6" name="TextBox 5">
            <a:extLst>
              <a:ext uri="{FF2B5EF4-FFF2-40B4-BE49-F238E27FC236}">
                <a16:creationId xmlns:a16="http://schemas.microsoft.com/office/drawing/2014/main" id="{77CAD371-DF5C-EA7D-F6CD-745A9386529E}"/>
              </a:ext>
            </a:extLst>
          </p:cNvPr>
          <p:cNvSpPr txBox="1"/>
          <p:nvPr/>
        </p:nvSpPr>
        <p:spPr>
          <a:xfrm>
            <a:off x="6105666" y="3222530"/>
            <a:ext cx="3973206" cy="636072"/>
          </a:xfrm>
          <a:prstGeom prst="rect">
            <a:avLst/>
          </a:prstGeom>
          <a:noFill/>
        </p:spPr>
        <p:txBody>
          <a:bodyPr wrap="square">
            <a:spAutoFit/>
          </a:bodyPr>
          <a:lstStyle/>
          <a:p>
            <a:pPr algn="l"/>
            <a:r>
              <a:rPr lang="en-US">
                <a:latin typeface="+mj-lt"/>
                <a:ea typeface="+mj-ea"/>
                <a:cs typeface="+mj-cs"/>
              </a:rPr>
              <a:t>Technical Capabilities and Products* </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8" name="TextBox 7">
            <a:extLst>
              <a:ext uri="{FF2B5EF4-FFF2-40B4-BE49-F238E27FC236}">
                <a16:creationId xmlns:a16="http://schemas.microsoft.com/office/drawing/2014/main" id="{AF2A2400-20B1-CC8E-7C1B-61838510F1C1}"/>
              </a:ext>
            </a:extLst>
          </p:cNvPr>
          <p:cNvSpPr txBox="1"/>
          <p:nvPr/>
        </p:nvSpPr>
        <p:spPr>
          <a:xfrm>
            <a:off x="9203995" y="3592638"/>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Microsoft Fabric</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Machine Learning</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Semantic Kernel / </a:t>
            </a:r>
            <a:r>
              <a:rPr kumimoji="0" lang="en-US" sz="1050" b="0" i="0" u="none" strike="noStrike" kern="1200" cap="none" spc="0" normalizeH="0" baseline="0" noProof="0" err="1">
                <a:ln>
                  <a:noFill/>
                </a:ln>
                <a:effectLst/>
                <a:uLnTx/>
                <a:uFillTx/>
              </a:rPr>
              <a:t>Langchain</a:t>
            </a:r>
            <a:endParaRPr lang="en-US" sz="1050"/>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p:txBody>
      </p:sp>
      <p:sp>
        <p:nvSpPr>
          <p:cNvPr id="9" name="TextBox 8">
            <a:extLst>
              <a:ext uri="{FF2B5EF4-FFF2-40B4-BE49-F238E27FC236}">
                <a16:creationId xmlns:a16="http://schemas.microsoft.com/office/drawing/2014/main" id="{B1606853-C9FA-82D7-2353-8CFEFFF96436}"/>
              </a:ext>
            </a:extLst>
          </p:cNvPr>
          <p:cNvSpPr txBox="1"/>
          <p:nvPr/>
        </p:nvSpPr>
        <p:spPr>
          <a:xfrm>
            <a:off x="6096000" y="3600162"/>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10" name="TextBox 9">
            <a:extLst>
              <a:ext uri="{FF2B5EF4-FFF2-40B4-BE49-F238E27FC236}">
                <a16:creationId xmlns:a16="http://schemas.microsoft.com/office/drawing/2014/main" id="{89DDA5C8-89E9-22DC-9DA4-AAED06C91E8D}"/>
              </a:ext>
            </a:extLst>
          </p:cNvPr>
          <p:cNvSpPr txBox="1"/>
          <p:nvPr/>
        </p:nvSpPr>
        <p:spPr>
          <a:xfrm>
            <a:off x="11073742" y="675025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12" name="Table 11">
            <a:extLst>
              <a:ext uri="{FF2B5EF4-FFF2-40B4-BE49-F238E27FC236}">
                <a16:creationId xmlns:a16="http://schemas.microsoft.com/office/drawing/2014/main" id="{437B2A3A-6062-4F1E-75DE-354315997A94}"/>
              </a:ext>
            </a:extLst>
          </p:cNvPr>
          <p:cNvGraphicFramePr>
            <a:graphicFrameLocks noGrp="1"/>
          </p:cNvGraphicFramePr>
          <p:nvPr>
            <p:extLst>
              <p:ext uri="{D42A27DB-BD31-4B8C-83A1-F6EECF244321}">
                <p14:modId xmlns:p14="http://schemas.microsoft.com/office/powerpoint/2010/main" val="4217115781"/>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42048166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687D7C8-D38C-3026-02A9-EF2D4EE55EE1}"/>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566682"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Marketing Operations</a:t>
            </a:r>
          </a:p>
        </p:txBody>
      </p:sp>
      <p:sp>
        <p:nvSpPr>
          <p:cNvPr id="3" name="Title 1">
            <a:extLst>
              <a:ext uri="{FF2B5EF4-FFF2-40B4-BE49-F238E27FC236}">
                <a16:creationId xmlns:a16="http://schemas.microsoft.com/office/drawing/2014/main" id="{6FCCA96E-E29F-1A93-86FC-63E7CE213181}"/>
              </a:ext>
            </a:extLst>
          </p:cNvPr>
          <p:cNvSpPr txBox="1">
            <a:spLocks/>
          </p:cNvSpPr>
          <p:nvPr/>
        </p:nvSpPr>
        <p:spPr>
          <a:xfrm>
            <a:off x="571499" y="1271828"/>
            <a:ext cx="5205186" cy="295465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AI-enabled marketing content generation</a:t>
            </a:r>
          </a:p>
          <a:p>
            <a:pPr defTabSz="914400">
              <a:spcBef>
                <a:spcPts val="0"/>
              </a:spcBef>
              <a:spcAft>
                <a:spcPts val="1200"/>
              </a:spcAft>
              <a:defRPr/>
            </a:pPr>
            <a:r>
              <a:rPr lang="en-US" sz="1400" spc="0">
                <a:ln>
                  <a:noFill/>
                </a:ln>
                <a:solidFill>
                  <a:schemeClr val="bg1"/>
                </a:solidFill>
                <a:latin typeface="+mn-lt"/>
                <a:cs typeface="+mn-cs"/>
              </a:rPr>
              <a:t>With generative AI, marketing teams can automate the creation of web content (such as individual product descriptions for an online catalog) or generate visual campaign creative assets based on goal-oriented narratives from marketers. </a:t>
            </a:r>
          </a:p>
          <a:p>
            <a:pPr defTabSz="914400">
              <a:spcBef>
                <a:spcPts val="0"/>
              </a:spcBef>
              <a:spcAft>
                <a:spcPts val="1200"/>
              </a:spcAft>
              <a:defRPr/>
            </a:pPr>
            <a:r>
              <a:rPr lang="en-US" sz="1400" spc="0">
                <a:ln>
                  <a:noFill/>
                </a:ln>
                <a:solidFill>
                  <a:schemeClr val="bg1"/>
                </a:solidFill>
                <a:latin typeface="+mn-lt"/>
                <a:cs typeface="+mn-cs"/>
              </a:rPr>
              <a:t>The ability to deliver dynamic material enables marketers to provide up-to-date content in real time, while significantly accelerating time-to-market of campaigns and reducing production and labor costs.</a:t>
            </a:r>
          </a:p>
        </p:txBody>
      </p:sp>
      <p:graphicFrame>
        <p:nvGraphicFramePr>
          <p:cNvPr id="5" name="Table 4">
            <a:extLst>
              <a:ext uri="{FF2B5EF4-FFF2-40B4-BE49-F238E27FC236}">
                <a16:creationId xmlns:a16="http://schemas.microsoft.com/office/drawing/2014/main" id="{56DD3722-C35F-6385-F3FF-757FA20D04A1}"/>
              </a:ext>
            </a:extLst>
          </p:cNvPr>
          <p:cNvGraphicFramePr>
            <a:graphicFrameLocks noGrp="1"/>
          </p:cNvGraphicFramePr>
          <p:nvPr>
            <p:extLst>
              <p:ext uri="{D42A27DB-BD31-4B8C-83A1-F6EECF244321}">
                <p14:modId xmlns:p14="http://schemas.microsoft.com/office/powerpoint/2010/main" val="269637333"/>
              </p:ext>
            </p:extLst>
          </p:nvPr>
        </p:nvGraphicFramePr>
        <p:xfrm>
          <a:off x="6207915" y="745568"/>
          <a:ext cx="1825523" cy="1202437"/>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3086">
                <a:tc>
                  <a:txBody>
                    <a:bodyPr/>
                    <a:lstStyle/>
                    <a:p>
                      <a:pPr algn="ct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303117">
                <a:tc>
                  <a:txBody>
                    <a:bodyPr/>
                    <a:lstStyle/>
                    <a:p>
                      <a:pPr algn="ctr"/>
                      <a:r>
                        <a:rPr lang="en-US" sz="1200">
                          <a:solidFill>
                            <a:schemeClr val="tx1"/>
                          </a:solidFill>
                          <a:latin typeface="+mn-lt"/>
                          <a:ea typeface="+mn-ea"/>
                          <a:cs typeface="+mn-cs"/>
                        </a:rPr>
                        <a:t>Time to market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303117">
                <a:tc>
                  <a:txBody>
                    <a:bodyPr/>
                    <a:lstStyle/>
                    <a:p>
                      <a:pPr algn="ctr"/>
                      <a:r>
                        <a:rPr lang="en-US" sz="1200">
                          <a:solidFill>
                            <a:schemeClr val="tx1"/>
                          </a:solidFill>
                          <a:latin typeface="+mn-lt"/>
                          <a:ea typeface="+mn-ea"/>
                          <a:cs typeface="+mn-cs"/>
                        </a:rPr>
                        <a:t>Cost per campaign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3781812"/>
                  </a:ext>
                </a:extLst>
              </a:tr>
              <a:tr h="303117">
                <a:tc>
                  <a:txBody>
                    <a:bodyPr/>
                    <a:lstStyle/>
                    <a:p>
                      <a:pPr algn="ctr"/>
                      <a:r>
                        <a:rPr lang="en-US" sz="1200">
                          <a:solidFill>
                            <a:schemeClr val="tx1"/>
                          </a:solidFill>
                          <a:latin typeface="+mn-lt"/>
                          <a:ea typeface="+mn-ea"/>
                          <a:cs typeface="+mn-cs"/>
                        </a:rPr>
                        <a:t>Number of campaigns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4113647"/>
                  </a:ext>
                </a:extLst>
              </a:tr>
            </a:tbl>
          </a:graphicData>
        </a:graphic>
      </p:graphicFrame>
      <p:cxnSp>
        <p:nvCxnSpPr>
          <p:cNvPr id="6" name="Straight Connector 5">
            <a:extLst>
              <a:ext uri="{FF2B5EF4-FFF2-40B4-BE49-F238E27FC236}">
                <a16:creationId xmlns:a16="http://schemas.microsoft.com/office/drawing/2014/main" id="{A003E8E2-AB53-47EC-1126-8E85F9213006}"/>
              </a:ext>
            </a:extLst>
          </p:cNvPr>
          <p:cNvCxnSpPr/>
          <p:nvPr/>
        </p:nvCxnSpPr>
        <p:spPr>
          <a:xfrm>
            <a:off x="6207915" y="470746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195006" y="4773809"/>
            <a:ext cx="3571085" cy="1905137"/>
          </a:xfrm>
          <a:prstGeom prst="rect">
            <a:avLst/>
          </a:prstGeom>
          <a:noFill/>
        </p:spPr>
        <p:txBody>
          <a:bodyPr vert="horz" wrap="square" lIns="0" tIns="0" rIns="0" bIns="0" rtlCol="0">
            <a:spAutoFit/>
          </a:bodyPr>
          <a:lstStyle/>
          <a:p>
            <a:pPr>
              <a:spcAft>
                <a:spcPts val="600"/>
              </a:spcAft>
            </a:pPr>
            <a:r>
              <a:rPr lang="en-US" dirty="0">
                <a:latin typeface="+mj-lt"/>
                <a:ea typeface="+mj-ea"/>
                <a:cs typeface="+mj-cs"/>
              </a:rPr>
              <a:t>Customer examples</a:t>
            </a:r>
          </a:p>
          <a:p>
            <a:pPr>
              <a:lnSpc>
                <a:spcPct val="90000"/>
              </a:lnSpc>
            </a:pPr>
            <a:r>
              <a:rPr lang="en-US" sz="1600" dirty="0">
                <a:hlinkClick r:id="rId3"/>
              </a:rPr>
              <a:t>Carrefour</a:t>
            </a:r>
            <a:r>
              <a:rPr lang="en-US" sz="1600" dirty="0"/>
              <a:t> is using Azure OpenAI to enrich its brand product sheets, describing products and providing customers with more information. With more than 2,000 products now online, Carrefour plans to use this technology for all its product sheets.</a:t>
            </a:r>
          </a:p>
        </p:txBody>
      </p:sp>
      <p:sp>
        <p:nvSpPr>
          <p:cNvPr id="25" name="TextBox 24">
            <a:extLst>
              <a:ext uri="{FF2B5EF4-FFF2-40B4-BE49-F238E27FC236}">
                <a16:creationId xmlns:a16="http://schemas.microsoft.com/office/drawing/2014/main" id="{3DA7C409-D6E6-17BE-A556-1CA2289F5A9F}"/>
              </a:ext>
            </a:extLst>
          </p:cNvPr>
          <p:cNvSpPr txBox="1">
            <a:spLocks/>
          </p:cNvSpPr>
          <p:nvPr/>
        </p:nvSpPr>
        <p:spPr>
          <a:xfrm>
            <a:off x="10377049" y="4995768"/>
            <a:ext cx="1574133" cy="1128514"/>
          </a:xfrm>
          <a:prstGeom prst="rect">
            <a:avLst/>
          </a:prstGeom>
          <a:noFill/>
        </p:spPr>
        <p:txBody>
          <a:bodyPr wrap="square" lIns="0" tIns="0" rIns="0" bIns="0">
            <a:spAutoFit/>
          </a:bodyPr>
          <a:lstStyle/>
          <a:p>
            <a:pPr marL="171450" indent="-171450">
              <a:spcAft>
                <a:spcPts val="100"/>
              </a:spcAft>
              <a:buFont typeface="Arial" panose="020B0604020202020204" pitchFamily="34" charset="0"/>
              <a:buChar char="•"/>
            </a:pPr>
            <a:r>
              <a:rPr lang="en-US" sz="1400" dirty="0">
                <a:hlinkClick r:id="rId4"/>
              </a:rPr>
              <a:t>Orange Group</a:t>
            </a:r>
            <a:endParaRPr lang="en-US" sz="1400" dirty="0">
              <a:hlinkClick r:id="rId5"/>
            </a:endParaRPr>
          </a:p>
          <a:p>
            <a:pPr marL="171450" indent="-171450">
              <a:spcAft>
                <a:spcPts val="100"/>
              </a:spcAft>
              <a:buFont typeface="Arial" panose="020B0604020202020204" pitchFamily="34" charset="0"/>
              <a:buChar char="•"/>
            </a:pPr>
            <a:r>
              <a:rPr lang="en-US" sz="1400" dirty="0">
                <a:hlinkClick r:id="rId5"/>
              </a:rPr>
              <a:t>Boyner</a:t>
            </a:r>
            <a:endParaRPr lang="en-US" sz="1400" dirty="0">
              <a:hlinkClick r:id="rId6"/>
            </a:endParaRPr>
          </a:p>
          <a:p>
            <a:pPr marL="171450" indent="-171450">
              <a:spcAft>
                <a:spcPts val="100"/>
              </a:spcAft>
              <a:buFont typeface="Arial" panose="020B0604020202020204" pitchFamily="34" charset="0"/>
              <a:buChar char="•"/>
            </a:pPr>
            <a:r>
              <a:rPr lang="en-US" sz="1400" dirty="0">
                <a:hlinkClick r:id="rId6"/>
              </a:rPr>
              <a:t>NBA</a:t>
            </a:r>
            <a:endParaRPr lang="en-US" sz="1400" dirty="0"/>
          </a:p>
          <a:p>
            <a:pPr marL="171450" indent="-171450">
              <a:spcAft>
                <a:spcPts val="100"/>
              </a:spcAft>
              <a:buFont typeface="Arial" panose="020B0604020202020204" pitchFamily="34" charset="0"/>
              <a:buChar char="•"/>
            </a:pPr>
            <a:r>
              <a:rPr lang="en-US" sz="1400" dirty="0">
                <a:hlinkClick r:id="rId7"/>
              </a:rPr>
              <a:t>CarMax</a:t>
            </a:r>
            <a:r>
              <a:rPr lang="en-US" sz="1400" dirty="0"/>
              <a:t> </a:t>
            </a:r>
          </a:p>
          <a:p>
            <a:pPr marL="171450" indent="-171450">
              <a:spcAft>
                <a:spcPts val="100"/>
              </a:spcAft>
              <a:buFont typeface="Arial" panose="020B0604020202020204" pitchFamily="34" charset="0"/>
              <a:buChar char="•"/>
            </a:pPr>
            <a:r>
              <a:rPr lang="en-US" sz="1400" dirty="0" err="1">
                <a:hlinkClick r:id="rId8"/>
              </a:rPr>
              <a:t>Westnet</a:t>
            </a:r>
            <a:endParaRPr lang="en-US" sz="1400" dirty="0"/>
          </a:p>
        </p:txBody>
      </p:sp>
      <p:sp>
        <p:nvSpPr>
          <p:cNvPr id="33" name="TextBox 32">
            <a:extLst>
              <a:ext uri="{FF2B5EF4-FFF2-40B4-BE49-F238E27FC236}">
                <a16:creationId xmlns:a16="http://schemas.microsoft.com/office/drawing/2014/main" id="{BF16A5EC-45FD-1B18-3404-C80DA13F5390}"/>
              </a:ext>
            </a:extLst>
          </p:cNvPr>
          <p:cNvSpPr txBox="1">
            <a:spLocks/>
          </p:cNvSpPr>
          <p:nvPr/>
        </p:nvSpPr>
        <p:spPr>
          <a:xfrm>
            <a:off x="6207915" y="2174973"/>
            <a:ext cx="5630357" cy="572464"/>
          </a:xfrm>
          <a:prstGeom prst="rect">
            <a:avLst/>
          </a:prstGeom>
          <a:noFill/>
        </p:spPr>
        <p:txBody>
          <a:bodyPr vert="horz" wrap="square" lIns="0" tIns="0" rIns="0" bIns="0" rtlCol="0">
            <a:spAutoFit/>
          </a:bodyPr>
          <a:lstStyle>
            <a:defPPr>
              <a:defRPr lang="en-US"/>
            </a:defPPr>
            <a:lvl1pPr>
              <a:defRPr>
                <a:latin typeface="+mj-lt"/>
              </a:defRPr>
            </a:lvl1pPr>
          </a:lstStyle>
          <a:p>
            <a:r>
              <a:rPr lang="en-US" dirty="0">
                <a:ea typeface="+mj-ea"/>
                <a:cs typeface="+mj-cs"/>
              </a:rPr>
              <a:t>Technical Patterns and Sample Architectures</a:t>
            </a:r>
          </a:p>
          <a:p>
            <a:pPr marR="0" lvl="0" algn="l" defTabSz="932742" rtl="0" eaLnBrk="1" fontAlgn="auto" latinLnBrk="0" hangingPunct="1">
              <a:lnSpc>
                <a:spcPct val="100000"/>
              </a:lnSpc>
              <a:spcBef>
                <a:spcPct val="20000"/>
              </a:spcBef>
              <a:spcAft>
                <a:spcPts val="0"/>
              </a:spcAft>
              <a:buClrTx/>
              <a:buSzPct val="100000"/>
              <a:tabLst/>
              <a:defRPr/>
            </a:pPr>
            <a:r>
              <a:rPr kumimoji="0" lang="en-US" sz="1600" b="0" i="0" u="none" strike="noStrike" kern="1200" cap="none" spc="0" normalizeH="0" baseline="0" noProof="0" dirty="0">
                <a:ln>
                  <a:noFill/>
                </a:ln>
                <a:solidFill>
                  <a:srgbClr val="000000"/>
                </a:solidFill>
                <a:effectLst/>
                <a:uLnTx/>
                <a:uFillTx/>
                <a:latin typeface="+mn-lt"/>
                <a:cs typeface="+mn-cs"/>
                <a:hlinkClick r:id="rId9" action="ppaction://hlinksldjump"/>
              </a:rPr>
              <a:t>Content generation</a:t>
            </a:r>
            <a:endParaRPr kumimoji="0" lang="en-US" sz="1600" b="0" i="0" u="none" strike="noStrike" kern="1200" cap="none" spc="0" normalizeH="0" baseline="0" noProof="0" dirty="0">
              <a:ln>
                <a:noFill/>
              </a:ln>
              <a:solidFill>
                <a:srgbClr val="000000"/>
              </a:solidFill>
              <a:effectLst/>
              <a:uLnTx/>
              <a:uFillTx/>
              <a:latin typeface="+mn-lt"/>
              <a:cs typeface="+mn-cs"/>
            </a:endParaRPr>
          </a:p>
        </p:txBody>
      </p:sp>
      <p:sp>
        <p:nvSpPr>
          <p:cNvPr id="4" name="TextBox 3">
            <a:extLst>
              <a:ext uri="{FF2B5EF4-FFF2-40B4-BE49-F238E27FC236}">
                <a16:creationId xmlns:a16="http://schemas.microsoft.com/office/drawing/2014/main" id="{FDE07AA8-AACA-210C-05F5-2C21EFB1DEF9}"/>
              </a:ext>
            </a:extLst>
          </p:cNvPr>
          <p:cNvSpPr txBox="1"/>
          <p:nvPr/>
        </p:nvSpPr>
        <p:spPr>
          <a:xfrm>
            <a:off x="6096001" y="3142215"/>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7" name="TextBox 6">
            <a:extLst>
              <a:ext uri="{FF2B5EF4-FFF2-40B4-BE49-F238E27FC236}">
                <a16:creationId xmlns:a16="http://schemas.microsoft.com/office/drawing/2014/main" id="{53169681-9D62-DDB0-3339-6C6106B3FFA2}"/>
              </a:ext>
            </a:extLst>
          </p:cNvPr>
          <p:cNvSpPr txBox="1"/>
          <p:nvPr/>
        </p:nvSpPr>
        <p:spPr>
          <a:xfrm>
            <a:off x="9214801" y="3539822"/>
            <a:ext cx="2736381" cy="466794"/>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Functions</a:t>
            </a:r>
            <a:endParaRPr kumimoji="0" lang="en-US" sz="1050" b="0" i="0" u="none" strike="noStrike" kern="1200" cap="none" spc="0" normalizeH="0" baseline="0" noProof="0">
              <a:ln>
                <a:noFill/>
              </a:ln>
              <a:effectLst/>
              <a:uLnTx/>
              <a:uFillTx/>
            </a:endParaRPr>
          </a:p>
        </p:txBody>
      </p:sp>
      <p:sp>
        <p:nvSpPr>
          <p:cNvPr id="8" name="TextBox 7">
            <a:extLst>
              <a:ext uri="{FF2B5EF4-FFF2-40B4-BE49-F238E27FC236}">
                <a16:creationId xmlns:a16="http://schemas.microsoft.com/office/drawing/2014/main" id="{97A16EE4-9165-480B-2986-4D260FCD31DF}"/>
              </a:ext>
            </a:extLst>
          </p:cNvPr>
          <p:cNvSpPr txBox="1"/>
          <p:nvPr/>
        </p:nvSpPr>
        <p:spPr>
          <a:xfrm>
            <a:off x="6096000" y="3531469"/>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t>
            </a:r>
            <a:r>
              <a:rPr lang="en-US" sz="1100"/>
              <a:t>OpenAI Service</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9" name="TextBox 8">
            <a:extLst>
              <a:ext uri="{FF2B5EF4-FFF2-40B4-BE49-F238E27FC236}">
                <a16:creationId xmlns:a16="http://schemas.microsoft.com/office/drawing/2014/main" id="{1F5288CD-634D-49B1-35F0-ED625CF9742F}"/>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10" name="Table 9">
            <a:extLst>
              <a:ext uri="{FF2B5EF4-FFF2-40B4-BE49-F238E27FC236}">
                <a16:creationId xmlns:a16="http://schemas.microsoft.com/office/drawing/2014/main" id="{D3C25786-B3B5-6D56-68DD-AF780CD8AA81}"/>
              </a:ext>
            </a:extLst>
          </p:cNvPr>
          <p:cNvGraphicFramePr>
            <a:graphicFrameLocks noGrp="1"/>
          </p:cNvGraphicFramePr>
          <p:nvPr>
            <p:extLst>
              <p:ext uri="{D42A27DB-BD31-4B8C-83A1-F6EECF244321}">
                <p14:modId xmlns:p14="http://schemas.microsoft.com/office/powerpoint/2010/main" val="3355637808"/>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173034984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AB9B674-3B19-1BF3-3D32-26E283DD2CFB}"/>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0"/>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39676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Customer Acquisition</a:t>
            </a:r>
          </a:p>
        </p:txBody>
      </p:sp>
      <p:sp>
        <p:nvSpPr>
          <p:cNvPr id="3" name="Title 1">
            <a:extLst>
              <a:ext uri="{FF2B5EF4-FFF2-40B4-BE49-F238E27FC236}">
                <a16:creationId xmlns:a16="http://schemas.microsoft.com/office/drawing/2014/main" id="{9E13B984-D6C2-DBAC-281B-EA7FD4462228}"/>
              </a:ext>
            </a:extLst>
          </p:cNvPr>
          <p:cNvSpPr txBox="1">
            <a:spLocks/>
          </p:cNvSpPr>
          <p:nvPr/>
        </p:nvSpPr>
        <p:spPr>
          <a:xfrm>
            <a:off x="571499" y="1271828"/>
            <a:ext cx="5205186" cy="2954655"/>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Continuous customer</a:t>
            </a:r>
            <a:br>
              <a:rPr lang="en-US">
                <a:solidFill>
                  <a:schemeClr val="bg1"/>
                </a:solidFill>
                <a:ea typeface="+mj-ea"/>
                <a:cs typeface="+mj-cs"/>
              </a:rPr>
            </a:br>
            <a:r>
              <a:rPr lang="en-US">
                <a:solidFill>
                  <a:schemeClr val="bg1"/>
                </a:solidFill>
                <a:ea typeface="+mj-ea"/>
                <a:cs typeface="+mj-cs"/>
              </a:rPr>
              <a:t>micro-segmentation</a:t>
            </a:r>
          </a:p>
          <a:p>
            <a:pPr defTabSz="914400">
              <a:spcBef>
                <a:spcPts val="0"/>
              </a:spcBef>
              <a:spcAft>
                <a:spcPts val="1200"/>
              </a:spcAft>
              <a:defRPr/>
            </a:pPr>
            <a:r>
              <a:rPr lang="en-US" sz="1400" spc="0">
                <a:ln>
                  <a:noFill/>
                </a:ln>
                <a:solidFill>
                  <a:schemeClr val="bg1"/>
                </a:solidFill>
                <a:latin typeface="+mn-lt"/>
                <a:cs typeface="+mn-cs"/>
              </a:rPr>
              <a:t>With generative AI, marketing teams can enable continuous evaluation of segment membership based on real-time behavioral signals, as well as other customer transactional data and customer data attributes to optimize audience targeting and activation for campaigns and offers. </a:t>
            </a:r>
          </a:p>
          <a:p>
            <a:pPr defTabSz="914400">
              <a:spcBef>
                <a:spcPts val="0"/>
              </a:spcBef>
              <a:spcAft>
                <a:spcPts val="1200"/>
              </a:spcAft>
              <a:defRPr/>
            </a:pPr>
            <a:r>
              <a:rPr lang="en-US" sz="1400" spc="0">
                <a:ln>
                  <a:noFill/>
                </a:ln>
                <a:solidFill>
                  <a:schemeClr val="bg1"/>
                </a:solidFill>
                <a:latin typeface="+mn-lt"/>
                <a:cs typeface="+mn-cs"/>
              </a:rPr>
              <a:t>This can improve marketing effectiveness with increased accuracy of targeting and the ability to deliver more personalized marketing messages.</a:t>
            </a:r>
          </a:p>
        </p:txBody>
      </p:sp>
      <p:graphicFrame>
        <p:nvGraphicFramePr>
          <p:cNvPr id="6" name="Table 5">
            <a:extLst>
              <a:ext uri="{FF2B5EF4-FFF2-40B4-BE49-F238E27FC236}">
                <a16:creationId xmlns:a16="http://schemas.microsoft.com/office/drawing/2014/main" id="{F3B03D9B-48CD-B03F-1557-3DAEFA04383F}"/>
              </a:ext>
            </a:extLst>
          </p:cNvPr>
          <p:cNvGraphicFramePr>
            <a:graphicFrameLocks noGrp="1"/>
          </p:cNvGraphicFramePr>
          <p:nvPr>
            <p:extLst>
              <p:ext uri="{D42A27DB-BD31-4B8C-83A1-F6EECF244321}">
                <p14:modId xmlns:p14="http://schemas.microsoft.com/office/powerpoint/2010/main" val="3277324889"/>
              </p:ext>
            </p:extLst>
          </p:nvPr>
        </p:nvGraphicFramePr>
        <p:xfrm>
          <a:off x="6207915" y="595218"/>
          <a:ext cx="1825523" cy="1389888"/>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tabLst>
                          <a:tab pos="804863" algn="l"/>
                        </a:tabLst>
                      </a:pP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452631">
                <a:tc>
                  <a:txBody>
                    <a:bodyPr/>
                    <a:lstStyle/>
                    <a:p>
                      <a:pPr algn="ctr"/>
                      <a:r>
                        <a:rPr lang="en-US" sz="1200">
                          <a:solidFill>
                            <a:schemeClr val="tx1"/>
                          </a:solidFill>
                          <a:latin typeface="+mn-lt"/>
                          <a:ea typeface="+mn-ea"/>
                          <a:cs typeface="+mn-cs"/>
                        </a:rPr>
                        <a:t>Reduce customer acquisition cost</a:t>
                      </a:r>
                    </a:p>
                  </a:txBody>
                  <a:tcPr marL="0" marR="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52631">
                <a:tc>
                  <a:txBody>
                    <a:bodyPr/>
                    <a:lstStyle/>
                    <a:p>
                      <a:pPr algn="ctr"/>
                      <a:r>
                        <a:rPr lang="en-US" sz="1200">
                          <a:solidFill>
                            <a:schemeClr val="tx1"/>
                          </a:solidFill>
                          <a:latin typeface="+mn-lt"/>
                          <a:ea typeface="+mn-ea"/>
                          <a:cs typeface="+mn-cs"/>
                        </a:rPr>
                        <a:t>Increase campaign effectiveness across audiences</a:t>
                      </a:r>
                    </a:p>
                  </a:txBody>
                  <a:tcPr marL="0" marR="0"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bl>
          </a:graphicData>
        </a:graphic>
      </p:graphicFrame>
      <p:cxnSp>
        <p:nvCxnSpPr>
          <p:cNvPr id="5" name="Straight Connector 4">
            <a:extLst>
              <a:ext uri="{FF2B5EF4-FFF2-40B4-BE49-F238E27FC236}">
                <a16:creationId xmlns:a16="http://schemas.microsoft.com/office/drawing/2014/main" id="{EA758987-F9BA-523D-145B-922B57A63DD5}"/>
              </a:ext>
            </a:extLst>
          </p:cNvPr>
          <p:cNvCxnSpPr/>
          <p:nvPr/>
        </p:nvCxnSpPr>
        <p:spPr>
          <a:xfrm>
            <a:off x="6207915" y="470746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16A5EC-45FD-1B18-3404-C80DA13F5390}"/>
              </a:ext>
            </a:extLst>
          </p:cNvPr>
          <p:cNvSpPr txBox="1">
            <a:spLocks/>
          </p:cNvSpPr>
          <p:nvPr/>
        </p:nvSpPr>
        <p:spPr>
          <a:xfrm>
            <a:off x="6207915" y="2309865"/>
            <a:ext cx="5630357" cy="572464"/>
          </a:xfrm>
          <a:prstGeom prst="rect">
            <a:avLst/>
          </a:prstGeom>
          <a:noFill/>
        </p:spPr>
        <p:txBody>
          <a:bodyPr vert="horz" wrap="square" lIns="0" tIns="0" rIns="0" bIns="0" rtlCol="0">
            <a:spAutoFit/>
          </a:bodyPr>
          <a:lstStyle>
            <a:defPPr>
              <a:defRPr lang="en-US"/>
            </a:defPPr>
            <a:lvl1pPr>
              <a:defRPr>
                <a:latin typeface="+mj-lt"/>
              </a:defRPr>
            </a:lvl1pPr>
          </a:lstStyle>
          <a:p>
            <a:r>
              <a:rPr lang="en-US">
                <a:ea typeface="+mj-ea"/>
                <a:cs typeface="+mj-cs"/>
              </a:rPr>
              <a:t>Technical Patterns and Sample Architectures</a:t>
            </a:r>
          </a:p>
          <a:p>
            <a:pPr marR="0" lvl="0" algn="l" defTabSz="932742" rtl="0" eaLnBrk="1" fontAlgn="auto" latinLnBrk="0" hangingPunct="1">
              <a:lnSpc>
                <a:spcPct val="100000"/>
              </a:lnSpc>
              <a:spcBef>
                <a:spcPct val="20000"/>
              </a:spcBef>
              <a:spcAft>
                <a:spcPts val="0"/>
              </a:spcAft>
              <a:buClrTx/>
              <a:buSzPct val="100000"/>
              <a:tabLst/>
              <a:defRPr/>
            </a:pPr>
            <a:r>
              <a:rPr lang="en-US" sz="1600">
                <a:solidFill>
                  <a:srgbClr val="000000"/>
                </a:solidFill>
                <a:latin typeface="+mn-lt"/>
                <a:cs typeface="+mn-cs"/>
                <a:hlinkClick r:id="rId3" action="ppaction://hlinksldjump"/>
              </a:rPr>
              <a:t>Personalized recommendations</a:t>
            </a:r>
            <a:endParaRPr kumimoji="0" lang="en-US" sz="1600" b="0" i="0" u="none" strike="noStrike" kern="1200" cap="none" spc="0" normalizeH="0" baseline="0" noProof="0">
              <a:ln>
                <a:noFill/>
              </a:ln>
              <a:solidFill>
                <a:srgbClr val="000000"/>
              </a:solidFill>
              <a:effectLst/>
              <a:uLnTx/>
              <a:uFillTx/>
              <a:latin typeface="+mn-lt"/>
              <a:cs typeface="+mn-cs"/>
            </a:endParaRPr>
          </a:p>
        </p:txBody>
      </p: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07915" y="4896434"/>
            <a:ext cx="3571085" cy="1092607"/>
          </a:xfrm>
          <a:prstGeom prst="rect">
            <a:avLst/>
          </a:prstGeom>
          <a:noFill/>
        </p:spPr>
        <p:txBody>
          <a:bodyPr vert="horz" wrap="square" lIns="0" tIns="0" rIns="0" bIns="0" rtlCol="0">
            <a:spAutoFit/>
          </a:bodyPr>
          <a:lstStyle/>
          <a:p>
            <a:pPr>
              <a:spcAft>
                <a:spcPts val="600"/>
              </a:spcAft>
            </a:pPr>
            <a:r>
              <a:rPr lang="en-US" dirty="0">
                <a:latin typeface="+mj-lt"/>
                <a:ea typeface="+mj-ea"/>
                <a:cs typeface="+mj-cs"/>
              </a:rPr>
              <a:t>Customer examples</a:t>
            </a:r>
          </a:p>
          <a:p>
            <a:pPr algn="l"/>
            <a:r>
              <a:rPr kumimoji="0" lang="en-US" sz="1600" b="0" i="0" u="none" strike="noStrike" kern="1200" cap="none" spc="0" normalizeH="0" baseline="0" noProof="0" dirty="0">
                <a:ln>
                  <a:noFill/>
                </a:ln>
                <a:solidFill>
                  <a:srgbClr val="000000"/>
                </a:solidFill>
                <a:effectLst/>
                <a:uLnTx/>
                <a:uFillTx/>
                <a:hlinkClick r:id="rId4"/>
              </a:rPr>
              <a:t>Yobi</a:t>
            </a:r>
            <a:r>
              <a:rPr kumimoji="0" lang="en-US" sz="1600" b="0" i="0" u="none" strike="noStrike" kern="1200" cap="none" spc="0" normalizeH="0" baseline="0" noProof="0" dirty="0">
                <a:ln>
                  <a:noFill/>
                </a:ln>
                <a:solidFill>
                  <a:srgbClr val="000000"/>
                </a:solidFill>
                <a:effectLst/>
                <a:uLnTx/>
                <a:uFillTx/>
              </a:rPr>
              <a:t> </a:t>
            </a:r>
            <a:r>
              <a:rPr kumimoji="0" lang="en-US" sz="1600" b="0" i="0" u="none" strike="noStrike" kern="1200" cap="none" spc="0" normalizeH="0" baseline="0" noProof="0" dirty="0">
                <a:ln>
                  <a:noFill/>
                </a:ln>
                <a:effectLst/>
                <a:uLnTx/>
                <a:uFillTx/>
              </a:rPr>
              <a:t>partners with Microsoft to democratize responsible enterprise access to customer behavioral data</a:t>
            </a:r>
            <a:endParaRPr lang="en-US" sz="1600" dirty="0"/>
          </a:p>
        </p:txBody>
      </p:sp>
      <p:sp>
        <p:nvSpPr>
          <p:cNvPr id="25" name="TextBox 24">
            <a:extLst>
              <a:ext uri="{FF2B5EF4-FFF2-40B4-BE49-F238E27FC236}">
                <a16:creationId xmlns:a16="http://schemas.microsoft.com/office/drawing/2014/main" id="{3DA7C409-D6E6-17BE-A556-1CA2289F5A9F}"/>
              </a:ext>
            </a:extLst>
          </p:cNvPr>
          <p:cNvSpPr txBox="1">
            <a:spLocks/>
          </p:cNvSpPr>
          <p:nvPr/>
        </p:nvSpPr>
        <p:spPr>
          <a:xfrm>
            <a:off x="9855201" y="4896434"/>
            <a:ext cx="1983072" cy="443711"/>
          </a:xfrm>
          <a:prstGeom prst="rect">
            <a:avLst/>
          </a:prstGeom>
          <a:noFill/>
        </p:spPr>
        <p:txBody>
          <a:bodyPr wrap="square" lIns="0" tIns="0" rIns="0" bIns="0">
            <a:spAutoFit/>
          </a:bodyPr>
          <a:lstStyle/>
          <a:p>
            <a:pPr marL="171450" indent="-171450" algn="l">
              <a:spcAft>
                <a:spcPts val="100"/>
              </a:spcAft>
              <a:buFont typeface="Arial" panose="020B0604020202020204" pitchFamily="34" charset="0"/>
              <a:buChar char="•"/>
            </a:pPr>
            <a:r>
              <a:rPr lang="en-US" sz="1400">
                <a:hlinkClick r:id="rId5"/>
              </a:rPr>
              <a:t>Otocash.com</a:t>
            </a:r>
            <a:endParaRPr lang="en-US" sz="1400"/>
          </a:p>
          <a:p>
            <a:pPr marL="171450" indent="-171450" algn="l">
              <a:spcAft>
                <a:spcPts val="100"/>
              </a:spcAft>
              <a:buFont typeface="Arial" panose="020B0604020202020204" pitchFamily="34" charset="0"/>
              <a:buChar char="•"/>
            </a:pPr>
            <a:r>
              <a:rPr lang="en-US" sz="1400" err="1">
                <a:hlinkClick r:id="rId6"/>
              </a:rPr>
              <a:t>Selfhelp</a:t>
            </a:r>
            <a:endParaRPr lang="en-US" sz="1400"/>
          </a:p>
        </p:txBody>
      </p:sp>
      <p:sp>
        <p:nvSpPr>
          <p:cNvPr id="7" name="TextBox 6">
            <a:extLst>
              <a:ext uri="{FF2B5EF4-FFF2-40B4-BE49-F238E27FC236}">
                <a16:creationId xmlns:a16="http://schemas.microsoft.com/office/drawing/2014/main" id="{AB74D01B-669E-77B4-F0D6-741CA075DADE}"/>
              </a:ext>
            </a:extLst>
          </p:cNvPr>
          <p:cNvSpPr txBox="1"/>
          <p:nvPr/>
        </p:nvSpPr>
        <p:spPr>
          <a:xfrm>
            <a:off x="6096001" y="3142215"/>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8" name="TextBox 7">
            <a:extLst>
              <a:ext uri="{FF2B5EF4-FFF2-40B4-BE49-F238E27FC236}">
                <a16:creationId xmlns:a16="http://schemas.microsoft.com/office/drawing/2014/main" id="{D7DA7080-8446-061E-8F71-C5D5F76C712E}"/>
              </a:ext>
            </a:extLst>
          </p:cNvPr>
          <p:cNvSpPr txBox="1"/>
          <p:nvPr/>
        </p:nvSpPr>
        <p:spPr>
          <a:xfrm>
            <a:off x="9214801" y="3539822"/>
            <a:ext cx="2736381" cy="466794"/>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Functions</a:t>
            </a:r>
            <a:endParaRPr kumimoji="0" lang="en-US" sz="1050" b="0" i="0" u="none" strike="noStrike" kern="1200" cap="none" spc="0" normalizeH="0" baseline="0" noProof="0">
              <a:ln>
                <a:noFill/>
              </a:ln>
              <a:effectLst/>
              <a:uLnTx/>
              <a:uFillTx/>
            </a:endParaRPr>
          </a:p>
        </p:txBody>
      </p:sp>
      <p:sp>
        <p:nvSpPr>
          <p:cNvPr id="9" name="TextBox 8">
            <a:extLst>
              <a:ext uri="{FF2B5EF4-FFF2-40B4-BE49-F238E27FC236}">
                <a16:creationId xmlns:a16="http://schemas.microsoft.com/office/drawing/2014/main" id="{88B085C6-BE71-2829-7CD9-5A85D9A7D564}"/>
              </a:ext>
            </a:extLst>
          </p:cNvPr>
          <p:cNvSpPr txBox="1"/>
          <p:nvPr/>
        </p:nvSpPr>
        <p:spPr>
          <a:xfrm>
            <a:off x="6096000" y="3531469"/>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t>
            </a:r>
            <a:r>
              <a:rPr lang="en-US" sz="1100"/>
              <a:t>Machine Learning</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10" name="TextBox 9">
            <a:extLst>
              <a:ext uri="{FF2B5EF4-FFF2-40B4-BE49-F238E27FC236}">
                <a16:creationId xmlns:a16="http://schemas.microsoft.com/office/drawing/2014/main" id="{06B402E2-1D03-8D2E-E6CF-C464DA789A91}"/>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11" name="Table 10">
            <a:extLst>
              <a:ext uri="{FF2B5EF4-FFF2-40B4-BE49-F238E27FC236}">
                <a16:creationId xmlns:a16="http://schemas.microsoft.com/office/drawing/2014/main" id="{962A5A73-2235-80EB-37E5-059E8527942A}"/>
              </a:ext>
            </a:extLst>
          </p:cNvPr>
          <p:cNvGraphicFramePr>
            <a:graphicFrameLocks noGrp="1"/>
          </p:cNvGraphicFramePr>
          <p:nvPr>
            <p:extLst>
              <p:ext uri="{D42A27DB-BD31-4B8C-83A1-F6EECF244321}">
                <p14:modId xmlns:p14="http://schemas.microsoft.com/office/powerpoint/2010/main" val="3252441274"/>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19589414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E66B888-5304-E4CE-B5A2-F5EA01BAFA34}"/>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graphicFrame>
        <p:nvGraphicFramePr>
          <p:cNvPr id="11" name="Table 10">
            <a:extLst>
              <a:ext uri="{FF2B5EF4-FFF2-40B4-BE49-F238E27FC236}">
                <a16:creationId xmlns:a16="http://schemas.microsoft.com/office/drawing/2014/main" id="{6C98C4D9-E92D-E758-200D-36884AB23697}"/>
              </a:ext>
            </a:extLst>
          </p:cNvPr>
          <p:cNvGraphicFramePr>
            <a:graphicFrameLocks noGrp="1"/>
          </p:cNvGraphicFramePr>
          <p:nvPr>
            <p:extLst>
              <p:ext uri="{D42A27DB-BD31-4B8C-83A1-F6EECF244321}">
                <p14:modId xmlns:p14="http://schemas.microsoft.com/office/powerpoint/2010/main" val="3561396134"/>
              </p:ext>
            </p:extLst>
          </p:nvPr>
        </p:nvGraphicFramePr>
        <p:xfrm>
          <a:off x="6207915" y="745568"/>
          <a:ext cx="1825523" cy="1202437"/>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445">
                <a:tc>
                  <a:txBody>
                    <a:bodyPr/>
                    <a:lstStyle/>
                    <a:p>
                      <a:pPr algn="ct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454996">
                <a:tc>
                  <a:txBody>
                    <a:bodyPr/>
                    <a:lstStyle/>
                    <a:p>
                      <a:pPr algn="ctr"/>
                      <a:r>
                        <a:rPr lang="en-US" sz="1200">
                          <a:solidFill>
                            <a:schemeClr val="tx1"/>
                          </a:solidFill>
                          <a:latin typeface="+mn-lt"/>
                          <a:ea typeface="+mn-ea"/>
                          <a:cs typeface="+mn-cs"/>
                        </a:rPr>
                        <a:t>Quality of insight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54996">
                <a:tc>
                  <a:txBody>
                    <a:bodyPr/>
                    <a:lstStyle/>
                    <a:p>
                      <a:pPr algn="ctr"/>
                      <a:r>
                        <a:rPr lang="en-US" sz="1200">
                          <a:solidFill>
                            <a:schemeClr val="tx1"/>
                          </a:solidFill>
                          <a:latin typeface="+mn-lt"/>
                          <a:ea typeface="+mn-ea"/>
                          <a:cs typeface="+mn-cs"/>
                        </a:rPr>
                        <a:t>Cost per survey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3781812"/>
                  </a:ext>
                </a:extLst>
              </a:tr>
            </a:tbl>
          </a:graphicData>
        </a:graphic>
      </p:graphicFrame>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452868"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Marketing Operations</a:t>
            </a:r>
          </a:p>
        </p:txBody>
      </p:sp>
      <p:sp>
        <p:nvSpPr>
          <p:cNvPr id="3" name="Title 1">
            <a:extLst>
              <a:ext uri="{FF2B5EF4-FFF2-40B4-BE49-F238E27FC236}">
                <a16:creationId xmlns:a16="http://schemas.microsoft.com/office/drawing/2014/main" id="{988FD261-B9EE-8BE7-8DC7-8C757AF9CCDC}"/>
              </a:ext>
            </a:extLst>
          </p:cNvPr>
          <p:cNvSpPr txBox="1">
            <a:spLocks/>
          </p:cNvSpPr>
          <p:nvPr/>
        </p:nvSpPr>
        <p:spPr>
          <a:xfrm>
            <a:off x="571499" y="1271828"/>
            <a:ext cx="5205186" cy="31700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Conversational / adaptive customer research surveys</a:t>
            </a:r>
          </a:p>
          <a:p>
            <a:pPr defTabSz="914400">
              <a:spcBef>
                <a:spcPts val="0"/>
              </a:spcBef>
              <a:spcAft>
                <a:spcPts val="1200"/>
              </a:spcAft>
              <a:defRPr/>
            </a:pPr>
            <a:r>
              <a:rPr lang="en-US" sz="1400" spc="0">
                <a:ln>
                  <a:noFill/>
                </a:ln>
                <a:solidFill>
                  <a:schemeClr val="bg1"/>
                </a:solidFill>
                <a:latin typeface="+mn-lt"/>
                <a:cs typeface="+mn-cs"/>
              </a:rPr>
              <a:t>With generative AI, marketers can create conversational, dynamic customer surveys that adapt in real-time based on participant responses. If a respondent shows expertise or interest in a specific topic, the survey can dynamically adjust to delve deeper into that area. </a:t>
            </a:r>
          </a:p>
          <a:p>
            <a:pPr defTabSz="914400">
              <a:spcBef>
                <a:spcPts val="0"/>
              </a:spcBef>
              <a:spcAft>
                <a:spcPts val="1200"/>
              </a:spcAft>
              <a:defRPr/>
            </a:pPr>
            <a:r>
              <a:rPr lang="en-US" sz="1400" spc="0">
                <a:ln>
                  <a:noFill/>
                </a:ln>
                <a:solidFill>
                  <a:schemeClr val="bg1"/>
                </a:solidFill>
                <a:latin typeface="+mn-lt"/>
                <a:cs typeface="+mn-cs"/>
              </a:rPr>
              <a:t>This ensures a more engaging and personalized experience for participants, leading to more accurate and meaningful data to inform marketing strategy or to enhance customer experiences across all touchpoints in the customer journey.</a:t>
            </a:r>
          </a:p>
        </p:txBody>
      </p:sp>
      <p:sp>
        <p:nvSpPr>
          <p:cNvPr id="33" name="TextBox 32">
            <a:extLst>
              <a:ext uri="{FF2B5EF4-FFF2-40B4-BE49-F238E27FC236}">
                <a16:creationId xmlns:a16="http://schemas.microsoft.com/office/drawing/2014/main" id="{BF16A5EC-45FD-1B18-3404-C80DA13F5390}"/>
              </a:ext>
            </a:extLst>
          </p:cNvPr>
          <p:cNvSpPr txBox="1">
            <a:spLocks/>
          </p:cNvSpPr>
          <p:nvPr/>
        </p:nvSpPr>
        <p:spPr>
          <a:xfrm>
            <a:off x="6240457" y="2347749"/>
            <a:ext cx="5630357" cy="867930"/>
          </a:xfrm>
          <a:prstGeom prst="rect">
            <a:avLst/>
          </a:prstGeom>
          <a:noFill/>
        </p:spPr>
        <p:txBody>
          <a:bodyPr vert="horz" wrap="square" lIns="0" tIns="0" rIns="0" bIns="0" rtlCol="0">
            <a:spAutoFit/>
          </a:bodyPr>
          <a:lstStyle>
            <a:defPPr>
              <a:defRPr lang="en-US"/>
            </a:defPPr>
            <a:lvl1pPr>
              <a:defRPr>
                <a:latin typeface="+mj-lt"/>
              </a:defRPr>
            </a:lvl1pPr>
          </a:lstStyle>
          <a:p>
            <a:r>
              <a:rPr lang="en-US" dirty="0">
                <a:ea typeface="+mj-ea"/>
                <a:cs typeface="+mj-cs"/>
              </a:rPr>
              <a:t>Technical Patterns and Sample Architectures</a:t>
            </a:r>
          </a:p>
          <a:p>
            <a:pPr marR="0" lvl="0" algn="l" defTabSz="932742" rtl="0" eaLnBrk="1" fontAlgn="auto" latinLnBrk="0" hangingPunct="1">
              <a:lnSpc>
                <a:spcPct val="100000"/>
              </a:lnSpc>
              <a:spcBef>
                <a:spcPct val="20000"/>
              </a:spcBef>
              <a:spcAft>
                <a:spcPts val="0"/>
              </a:spcAft>
              <a:buClrTx/>
              <a:buSzPct val="100000"/>
              <a:tabLst/>
              <a:defRPr/>
            </a:pPr>
            <a:r>
              <a:rPr kumimoji="0" lang="en-US" sz="1600" b="0" i="0" u="none" strike="noStrike" kern="1200" cap="none" spc="0" normalizeH="0" baseline="0" noProof="0" dirty="0">
                <a:ln>
                  <a:noFill/>
                </a:ln>
                <a:solidFill>
                  <a:srgbClr val="000000"/>
                </a:solidFill>
                <a:effectLst/>
                <a:uLnTx/>
                <a:uFillTx/>
                <a:latin typeface="+mn-lt"/>
                <a:cs typeface="+mn-cs"/>
                <a:hlinkClick r:id="rId3" action="ppaction://hlinksldjump"/>
              </a:rPr>
              <a:t>Knowledge mining </a:t>
            </a:r>
            <a:endParaRPr kumimoji="0" lang="en-US" sz="1600" b="0" i="0" u="none" strike="noStrike" kern="1200" cap="none" spc="0" normalizeH="0" baseline="0" noProof="0" dirty="0">
              <a:ln>
                <a:noFill/>
              </a:ln>
              <a:solidFill>
                <a:srgbClr val="000000"/>
              </a:solidFill>
              <a:effectLst/>
              <a:uLnTx/>
              <a:uFillTx/>
              <a:latin typeface="+mn-lt"/>
              <a:cs typeface="+mn-cs"/>
              <a:hlinkClick r:id="rId4" action="ppaction://hlinksldjump"/>
            </a:endParaRPr>
          </a:p>
          <a:p>
            <a:pPr marR="0" lvl="0" algn="l" defTabSz="932742" rtl="0" eaLnBrk="1" fontAlgn="auto" latinLnBrk="0" hangingPunct="1">
              <a:lnSpc>
                <a:spcPct val="100000"/>
              </a:lnSpc>
              <a:spcBef>
                <a:spcPct val="20000"/>
              </a:spcBef>
              <a:spcAft>
                <a:spcPts val="0"/>
              </a:spcAft>
              <a:buClrTx/>
              <a:buSzPct val="100000"/>
              <a:tabLst/>
              <a:defRPr/>
            </a:pPr>
            <a:r>
              <a:rPr lang="en-US" sz="1600" dirty="0">
                <a:solidFill>
                  <a:srgbClr val="000000"/>
                </a:solidFill>
                <a:latin typeface="+mn-lt"/>
                <a:hlinkClick r:id="rId5" action="ppaction://hlinksldjump"/>
              </a:rPr>
              <a:t>Build your own custom copilot</a:t>
            </a:r>
            <a:endParaRPr kumimoji="0" lang="en-US" sz="1600" b="0" i="0" u="none" strike="noStrike" kern="1200" cap="none" spc="0" normalizeH="0" baseline="0" noProof="0" dirty="0">
              <a:ln>
                <a:noFill/>
              </a:ln>
              <a:solidFill>
                <a:srgbClr val="000000"/>
              </a:solidFill>
              <a:effectLst/>
              <a:uLnTx/>
              <a:uFillTx/>
              <a:latin typeface="+mn-lt"/>
              <a:cs typeface="+mn-cs"/>
            </a:endParaRPr>
          </a:p>
        </p:txBody>
      </p:sp>
      <p:sp>
        <p:nvSpPr>
          <p:cNvPr id="4" name="TextBox 3">
            <a:extLst>
              <a:ext uri="{FF2B5EF4-FFF2-40B4-BE49-F238E27FC236}">
                <a16:creationId xmlns:a16="http://schemas.microsoft.com/office/drawing/2014/main" id="{14981034-EE80-6BF2-6DC4-89174FFD4035}"/>
              </a:ext>
            </a:extLst>
          </p:cNvPr>
          <p:cNvSpPr txBox="1"/>
          <p:nvPr/>
        </p:nvSpPr>
        <p:spPr>
          <a:xfrm>
            <a:off x="6143699" y="3525314"/>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5" name="TextBox 4">
            <a:extLst>
              <a:ext uri="{FF2B5EF4-FFF2-40B4-BE49-F238E27FC236}">
                <a16:creationId xmlns:a16="http://schemas.microsoft.com/office/drawing/2014/main" id="{90086CAF-6DA4-7B43-B71C-7AE8E062BDBC}"/>
              </a:ext>
            </a:extLst>
          </p:cNvPr>
          <p:cNvSpPr txBox="1"/>
          <p:nvPr/>
        </p:nvSpPr>
        <p:spPr>
          <a:xfrm>
            <a:off x="9262499" y="3922921"/>
            <a:ext cx="2736381" cy="110543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AI Services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Machine Learning</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err="1">
                <a:ln>
                  <a:noFill/>
                </a:ln>
                <a:effectLst/>
                <a:uLnTx/>
                <a:uFillTx/>
              </a:rPr>
              <a:t>Semanti</a:t>
            </a:r>
            <a:r>
              <a:rPr lang="en-US" sz="1050"/>
              <a:t>c Kernel / </a:t>
            </a:r>
            <a:r>
              <a:rPr lang="en-US" sz="1050" err="1"/>
              <a:t>Langchain</a:t>
            </a:r>
            <a:endParaRPr kumimoji="0" lang="en-US" sz="105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Functions</a:t>
            </a:r>
            <a:endParaRPr kumimoji="0" lang="en-US" sz="1050" b="0" i="0" u="none" strike="noStrike" kern="1200" cap="none" spc="0" normalizeH="0" baseline="0" noProof="0">
              <a:ln>
                <a:noFill/>
              </a:ln>
              <a:effectLst/>
              <a:uLnTx/>
              <a:uFillTx/>
            </a:endParaRPr>
          </a:p>
        </p:txBody>
      </p:sp>
      <p:sp>
        <p:nvSpPr>
          <p:cNvPr id="6" name="TextBox 5">
            <a:extLst>
              <a:ext uri="{FF2B5EF4-FFF2-40B4-BE49-F238E27FC236}">
                <a16:creationId xmlns:a16="http://schemas.microsoft.com/office/drawing/2014/main" id="{9D98D142-64A2-0223-7046-26BBC9940FE3}"/>
              </a:ext>
            </a:extLst>
          </p:cNvPr>
          <p:cNvSpPr txBox="1"/>
          <p:nvPr/>
        </p:nvSpPr>
        <p:spPr>
          <a:xfrm>
            <a:off x="6143698" y="3914568"/>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t>
            </a:r>
            <a:r>
              <a:rPr lang="en-US" sz="1100"/>
              <a:t>OpenAI Service</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7" name="TextBox 6">
            <a:extLst>
              <a:ext uri="{FF2B5EF4-FFF2-40B4-BE49-F238E27FC236}">
                <a16:creationId xmlns:a16="http://schemas.microsoft.com/office/drawing/2014/main" id="{CA9E79D5-7230-D3AA-CF1C-FEE3F206E010}"/>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8" name="Table 7">
            <a:extLst>
              <a:ext uri="{FF2B5EF4-FFF2-40B4-BE49-F238E27FC236}">
                <a16:creationId xmlns:a16="http://schemas.microsoft.com/office/drawing/2014/main" id="{FB0C944C-92A4-7D9E-AFC1-5780E351A9E4}"/>
              </a:ext>
            </a:extLst>
          </p:cNvPr>
          <p:cNvGraphicFramePr>
            <a:graphicFrameLocks noGrp="1"/>
          </p:cNvGraphicFramePr>
          <p:nvPr>
            <p:extLst>
              <p:ext uri="{D42A27DB-BD31-4B8C-83A1-F6EECF244321}">
                <p14:modId xmlns:p14="http://schemas.microsoft.com/office/powerpoint/2010/main" val="2196292814"/>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22448034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3F701150-1FBA-3629-ECFC-0096DFD23D97}"/>
              </a:ext>
            </a:extLst>
          </p:cNvPr>
          <p:cNvSpPr>
            <a:spLocks noGrp="1"/>
          </p:cNvSpPr>
          <p:nvPr>
            <p:ph type="title"/>
          </p:nvPr>
        </p:nvSpPr>
        <p:spPr>
          <a:xfrm>
            <a:off x="588963" y="457200"/>
            <a:ext cx="11017250" cy="461665"/>
          </a:xfrm>
        </p:spPr>
        <p:txBody>
          <a:bodyPr/>
          <a:lstStyle/>
          <a:p>
            <a:r>
              <a:rPr lang="en-US">
                <a:ea typeface="+mj-ea"/>
                <a:cs typeface="+mj-cs"/>
              </a:rPr>
              <a:t>Get to know </a:t>
            </a:r>
            <a:r>
              <a:rPr lang="en-US">
                <a:solidFill>
                  <a:schemeClr val="accent6"/>
                </a:solidFill>
                <a:ea typeface="+mj-ea"/>
                <a:cs typeface="+mj-cs"/>
              </a:rPr>
              <a:t>Software Development and IT Ops</a:t>
            </a:r>
          </a:p>
        </p:txBody>
      </p:sp>
      <p:sp>
        <p:nvSpPr>
          <p:cNvPr id="8" name="Rectangle 7">
            <a:extLst>
              <a:ext uri="{FF2B5EF4-FFF2-40B4-BE49-F238E27FC236}">
                <a16:creationId xmlns:a16="http://schemas.microsoft.com/office/drawing/2014/main" id="{596CC750-D299-9702-0D6A-15353B20EA10}"/>
              </a:ext>
            </a:extLst>
          </p:cNvPr>
          <p:cNvSpPr/>
          <p:nvPr/>
        </p:nvSpPr>
        <p:spPr bwMode="auto">
          <a:xfrm>
            <a:off x="550643" y="1188311"/>
            <a:ext cx="11090714" cy="5099526"/>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60F5E06B-5046-8331-F644-5EE54F52F214}"/>
              </a:ext>
            </a:extLst>
          </p:cNvPr>
          <p:cNvSpPr/>
          <p:nvPr/>
        </p:nvSpPr>
        <p:spPr bwMode="auto">
          <a:xfrm>
            <a:off x="6246224" y="1286147"/>
            <a:ext cx="5279662" cy="4903854"/>
          </a:xfrm>
          <a:prstGeom prst="rect">
            <a:avLst/>
          </a:prstGeom>
          <a:solidFill>
            <a:schemeClr val="bg1"/>
          </a:solidFill>
          <a:ln>
            <a:noFill/>
            <a:headEnd type="none" w="med" len="med"/>
            <a:tailEnd type="none" w="med" len="med"/>
          </a:ln>
          <a:effectLst>
            <a:outerShdw blurRad="1397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buClrTx/>
              <a:buSzTx/>
              <a:buFontTx/>
              <a:buNone/>
              <a:tabLst/>
              <a:defRPr/>
            </a:pPr>
            <a:r>
              <a:rPr kumimoji="0" lang="en-US" i="0" u="none" strike="noStrike" kern="1200" cap="none" normalizeH="0" baseline="0" noProof="0">
                <a:ln>
                  <a:noFill/>
                </a:ln>
                <a:solidFill>
                  <a:srgbClr val="0078D4"/>
                </a:solidFill>
                <a:effectLst/>
                <a:uLnTx/>
                <a:uFillTx/>
                <a:latin typeface="+mj-lt"/>
                <a:ea typeface="+mj-ea"/>
                <a:cs typeface="+mj-cs"/>
              </a:rPr>
              <a:t>Top </a:t>
            </a:r>
            <a:r>
              <a:rPr lang="en-US">
                <a:solidFill>
                  <a:srgbClr val="0078D4"/>
                </a:solidFill>
                <a:latin typeface="+mj-lt"/>
                <a:ea typeface="+mj-ea"/>
                <a:cs typeface="+mj-cs"/>
              </a:rPr>
              <a:t>AI </a:t>
            </a:r>
            <a:r>
              <a:rPr kumimoji="0" lang="en-US" i="0" u="none" strike="noStrike" kern="1200" cap="none" normalizeH="0" baseline="0" noProof="0">
                <a:ln>
                  <a:noFill/>
                </a:ln>
                <a:solidFill>
                  <a:srgbClr val="0078D4"/>
                </a:solidFill>
                <a:effectLst/>
                <a:uLnTx/>
                <a:uFillTx/>
                <a:latin typeface="+mj-lt"/>
                <a:ea typeface="+mj-ea"/>
                <a:cs typeface="+mj-cs"/>
              </a:rPr>
              <a:t>use-cases</a:t>
            </a:r>
          </a:p>
          <a:p>
            <a:pPr marL="400050" marR="0" lvl="0" algn="l" defTabSz="914400" rtl="0" eaLnBrk="1" fontAlgn="auto" latinLnBrk="0" hangingPunct="1">
              <a:spcBef>
                <a:spcPts val="1800"/>
              </a:spcBef>
              <a:buClrTx/>
              <a:buSzTx/>
              <a:buFontTx/>
              <a:buNone/>
              <a:tabLst/>
              <a:defRPr/>
            </a:pPr>
            <a:r>
              <a:rPr kumimoji="0" lang="en-US" sz="1400" i="0" u="none" strike="noStrike" kern="1200" cap="none" normalizeH="0" baseline="0" noProof="0">
                <a:ln>
                  <a:noFill/>
                </a:ln>
                <a:solidFill>
                  <a:schemeClr val="tx1"/>
                </a:solidFill>
                <a:effectLst/>
                <a:uLnTx/>
                <a:uFillTx/>
                <a:latin typeface="+mj-lt"/>
                <a:ea typeface="+mj-ea"/>
                <a:cs typeface="+mj-cs"/>
              </a:rPr>
              <a:t>IT and developer knowledge management</a:t>
            </a:r>
          </a:p>
          <a:p>
            <a:pPr marL="647700" marR="0" lvl="0" indent="-15240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kern="0">
                <a:solidFill>
                  <a:schemeClr val="tx1"/>
                </a:solidFill>
              </a:rPr>
              <a:t>Generate and maintain code documentation</a:t>
            </a:r>
          </a:p>
          <a:p>
            <a:pPr marL="647700" marR="0" lvl="0" indent="-15240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kern="0">
                <a:solidFill>
                  <a:schemeClr val="tx1"/>
                </a:solidFill>
              </a:rPr>
              <a:t>Deliver step-by-step troubleshooting procedures by pulling data from multiple manuals and combining with support databases </a:t>
            </a:r>
          </a:p>
          <a:p>
            <a:pPr marL="400050">
              <a:spcBef>
                <a:spcPts val="1800"/>
              </a:spcBef>
              <a:defRPr/>
            </a:pPr>
            <a:r>
              <a:rPr lang="en-US" sz="1400">
                <a:solidFill>
                  <a:schemeClr val="tx1"/>
                </a:solidFill>
                <a:latin typeface="+mj-lt"/>
                <a:ea typeface="+mj-ea"/>
                <a:cs typeface="+mj-cs"/>
              </a:rPr>
              <a:t>AI-enabled application modernization and code development</a:t>
            </a:r>
          </a:p>
          <a:p>
            <a:pPr marL="647700" marR="0" lvl="0" indent="-152400" defTabSz="457200" fontAlgn="auto">
              <a:spcBef>
                <a:spcPts val="600"/>
              </a:spcBef>
              <a:spcAft>
                <a:spcPts val="0"/>
              </a:spcAft>
              <a:buClrTx/>
              <a:buSzPct val="100000"/>
              <a:buFont typeface="Arial" pitchFamily="34"/>
              <a:buChar char="•"/>
              <a:tabLst/>
              <a:defRPr sz="1800" b="0" i="0" u="none" strike="noStrike" kern="0" cap="none" spc="0" baseline="0">
                <a:solidFill>
                  <a:srgbClr val="000000"/>
                </a:solidFill>
                <a:uFillTx/>
              </a:defRPr>
            </a:pPr>
            <a:r>
              <a:rPr lang="en-US" sz="1200" kern="0">
                <a:solidFill>
                  <a:schemeClr val="tx1"/>
                </a:solidFill>
              </a:rPr>
              <a:t>Use </a:t>
            </a:r>
            <a:r>
              <a:rPr lang="en-US" sz="1200" kern="0" err="1">
                <a:solidFill>
                  <a:schemeClr val="tx1"/>
                </a:solidFill>
              </a:rPr>
              <a:t>GenAI</a:t>
            </a:r>
            <a:r>
              <a:rPr lang="en-US" sz="1200" kern="0">
                <a:solidFill>
                  <a:schemeClr val="tx1"/>
                </a:solidFill>
              </a:rPr>
              <a:t> to modernize legacy applications or generate code to accelerate new app development</a:t>
            </a:r>
          </a:p>
          <a:p>
            <a:pPr marL="400050">
              <a:spcBef>
                <a:spcPts val="1800"/>
              </a:spcBef>
              <a:buSzPct val="100000"/>
              <a:defRPr/>
            </a:pPr>
            <a:r>
              <a:rPr lang="en-US" sz="1400">
                <a:solidFill>
                  <a:schemeClr val="tx1"/>
                </a:solidFill>
                <a:latin typeface="+mj-lt"/>
                <a:ea typeface="+mj-ea"/>
                <a:cs typeface="+mj-cs"/>
              </a:rPr>
              <a:t>Infrastructure as Code generation for service automation</a:t>
            </a:r>
          </a:p>
          <a:p>
            <a:pPr marL="647700" indent="-152400" defTabSz="457200">
              <a:spcBef>
                <a:spcPts val="600"/>
              </a:spcBef>
              <a:buSzPct val="100000"/>
              <a:buFont typeface="Arial" pitchFamily="34"/>
              <a:buChar char="•"/>
              <a:defRPr sz="1800" b="0" i="0" u="none" strike="noStrike" kern="0" cap="none" spc="0" baseline="0">
                <a:solidFill>
                  <a:srgbClr val="000000"/>
                </a:solidFill>
                <a:uFillTx/>
              </a:defRPr>
            </a:pPr>
            <a:r>
              <a:rPr lang="en-US" sz="1200" kern="0">
                <a:solidFill>
                  <a:schemeClr val="tx1"/>
                </a:solidFill>
              </a:rPr>
              <a:t>Create and update </a:t>
            </a:r>
            <a:r>
              <a:rPr lang="en-US" sz="1200" kern="0" err="1">
                <a:solidFill>
                  <a:schemeClr val="tx1"/>
                </a:solidFill>
              </a:rPr>
              <a:t>IaC</a:t>
            </a:r>
            <a:r>
              <a:rPr lang="en-US" sz="1200" kern="0">
                <a:solidFill>
                  <a:schemeClr val="tx1"/>
                </a:solidFill>
              </a:rPr>
              <a:t> automation templates and playbooks based on existing manual process documentation or vendor provided updates</a:t>
            </a:r>
          </a:p>
        </p:txBody>
      </p:sp>
      <p:grpSp>
        <p:nvGrpSpPr>
          <p:cNvPr id="11" name="Group 10">
            <a:extLst>
              <a:ext uri="{FF2B5EF4-FFF2-40B4-BE49-F238E27FC236}">
                <a16:creationId xmlns:a16="http://schemas.microsoft.com/office/drawing/2014/main" id="{58E779C6-AE82-A5AE-8B00-2D7EAEBCCE59}"/>
              </a:ext>
            </a:extLst>
          </p:cNvPr>
          <p:cNvGrpSpPr/>
          <p:nvPr/>
        </p:nvGrpSpPr>
        <p:grpSpPr>
          <a:xfrm>
            <a:off x="610837" y="1225098"/>
            <a:ext cx="5340701" cy="1579920"/>
            <a:chOff x="610837" y="1225098"/>
            <a:chExt cx="5340701" cy="1579920"/>
          </a:xfrm>
        </p:grpSpPr>
        <p:sp>
          <p:nvSpPr>
            <p:cNvPr id="13" name="Rectangle 12">
              <a:extLst>
                <a:ext uri="{FF2B5EF4-FFF2-40B4-BE49-F238E27FC236}">
                  <a16:creationId xmlns:a16="http://schemas.microsoft.com/office/drawing/2014/main" id="{013FB03D-0F7E-DDE0-33AD-F485242E6609}"/>
                </a:ext>
              </a:extLst>
            </p:cNvPr>
            <p:cNvSpPr>
              <a:spLocks/>
            </p:cNvSpPr>
            <p:nvPr/>
          </p:nvSpPr>
          <p:spPr bwMode="auto">
            <a:xfrm>
              <a:off x="610837" y="1225098"/>
              <a:ext cx="5340701" cy="1579920"/>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rgbClr val="0078D4"/>
                  </a:solidFill>
                  <a:effectLst/>
                  <a:uLnTx/>
                  <a:uFillTx/>
                  <a:latin typeface="+mj-lt"/>
                  <a:ea typeface="+mj-ea"/>
                  <a:cs typeface="+mj-cs"/>
                </a:rPr>
                <a:t>Who to target</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Chief Technology Officer</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Chief Information Officer</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Head of Enterprise Architecture</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Head of Application Development / Software Engineering</a:t>
              </a:r>
            </a:p>
          </p:txBody>
        </p:sp>
        <p:cxnSp>
          <p:nvCxnSpPr>
            <p:cNvPr id="17" name="Straight Connector 16">
              <a:extLst>
                <a:ext uri="{FF2B5EF4-FFF2-40B4-BE49-F238E27FC236}">
                  <a16:creationId xmlns:a16="http://schemas.microsoft.com/office/drawing/2014/main" id="{CDE744B6-F168-7442-9C6B-53B523A1684D}"/>
                </a:ext>
              </a:extLst>
            </p:cNvPr>
            <p:cNvCxnSpPr>
              <a:cxnSpLocks/>
            </p:cNvCxnSpPr>
            <p:nvPr/>
          </p:nvCxnSpPr>
          <p:spPr>
            <a:xfrm>
              <a:off x="690351" y="1639417"/>
              <a:ext cx="5261187"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98AC0904-7AC3-C110-3519-83458AB4E636}"/>
              </a:ext>
            </a:extLst>
          </p:cNvPr>
          <p:cNvGrpSpPr/>
          <p:nvPr/>
        </p:nvGrpSpPr>
        <p:grpSpPr>
          <a:xfrm>
            <a:off x="610837" y="2858324"/>
            <a:ext cx="5351813" cy="1318310"/>
            <a:chOff x="610837" y="2605006"/>
            <a:chExt cx="5351813" cy="1318310"/>
          </a:xfrm>
        </p:grpSpPr>
        <p:sp>
          <p:nvSpPr>
            <p:cNvPr id="20" name="Rectangle 19">
              <a:extLst>
                <a:ext uri="{FF2B5EF4-FFF2-40B4-BE49-F238E27FC236}">
                  <a16:creationId xmlns:a16="http://schemas.microsoft.com/office/drawing/2014/main" id="{DB083F32-3A51-7A59-BE07-07B911C3E7ED}"/>
                </a:ext>
              </a:extLst>
            </p:cNvPr>
            <p:cNvSpPr>
              <a:spLocks/>
            </p:cNvSpPr>
            <p:nvPr/>
          </p:nvSpPr>
          <p:spPr bwMode="auto">
            <a:xfrm>
              <a:off x="610837" y="2605006"/>
              <a:ext cx="5340701" cy="1318310"/>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Motivations and desired outcomes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Application quality, performance, uptime</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Solution time-to-market</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Developer productivity</a:t>
              </a:r>
            </a:p>
          </p:txBody>
        </p:sp>
        <p:cxnSp>
          <p:nvCxnSpPr>
            <p:cNvPr id="21" name="Straight Connector 20">
              <a:extLst>
                <a:ext uri="{FF2B5EF4-FFF2-40B4-BE49-F238E27FC236}">
                  <a16:creationId xmlns:a16="http://schemas.microsoft.com/office/drawing/2014/main" id="{30452023-0C6C-8B7A-8C27-E2348885B2D3}"/>
                </a:ext>
              </a:extLst>
            </p:cNvPr>
            <p:cNvCxnSpPr>
              <a:cxnSpLocks/>
            </p:cNvCxnSpPr>
            <p:nvPr/>
          </p:nvCxnSpPr>
          <p:spPr>
            <a:xfrm>
              <a:off x="690351" y="3027350"/>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B1F35982-076A-C4B5-1E42-DAD1BC9139E2}"/>
              </a:ext>
            </a:extLst>
          </p:cNvPr>
          <p:cNvGrpSpPr/>
          <p:nvPr/>
        </p:nvGrpSpPr>
        <p:grpSpPr>
          <a:xfrm>
            <a:off x="610837" y="4229940"/>
            <a:ext cx="5351813" cy="1318310"/>
            <a:chOff x="610837" y="4511099"/>
            <a:chExt cx="5351813" cy="1318310"/>
          </a:xfrm>
        </p:grpSpPr>
        <p:sp>
          <p:nvSpPr>
            <p:cNvPr id="30" name="Rectangle 29">
              <a:extLst>
                <a:ext uri="{FF2B5EF4-FFF2-40B4-BE49-F238E27FC236}">
                  <a16:creationId xmlns:a16="http://schemas.microsoft.com/office/drawing/2014/main" id="{0E83EC31-A775-8137-4AE0-BE36FEBBEEDB}"/>
                </a:ext>
              </a:extLst>
            </p:cNvPr>
            <p:cNvSpPr>
              <a:spLocks/>
            </p:cNvSpPr>
            <p:nvPr/>
          </p:nvSpPr>
          <p:spPr bwMode="auto">
            <a:xfrm>
              <a:off x="610837" y="4511099"/>
              <a:ext cx="5340701" cy="1318310"/>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Our value proposition</a:t>
              </a:r>
            </a:p>
            <a:p>
              <a:pPr marL="358775" indent="-228600" defTabSz="457200">
                <a:spcBef>
                  <a:spcPts val="600"/>
                </a:spcBef>
                <a:buSzPct val="100000"/>
                <a:buFont typeface="+mj-lt"/>
                <a:buAutoNum type="arabicPeriod"/>
                <a:defRPr sz="1800" b="0" i="0" u="none" strike="noStrike" kern="0" cap="none" spc="0" baseline="0">
                  <a:solidFill>
                    <a:srgbClr val="000000"/>
                  </a:solidFill>
                  <a:uFillTx/>
                </a:defRPr>
              </a:pPr>
              <a:r>
                <a:rPr lang="en-US" sz="1200"/>
                <a:t>Reduce operational cost</a:t>
              </a:r>
            </a:p>
            <a:p>
              <a:pPr marL="358775" indent="-228600" defTabSz="457200">
                <a:spcBef>
                  <a:spcPts val="600"/>
                </a:spcBef>
                <a:buSzPct val="100000"/>
                <a:buFont typeface="+mj-lt"/>
                <a:buAutoNum type="arabicPeriod"/>
                <a:defRPr sz="1800" b="0" i="0" u="none" strike="noStrike" kern="0" cap="none" spc="0" baseline="0">
                  <a:solidFill>
                    <a:srgbClr val="000000"/>
                  </a:solidFill>
                  <a:uFillTx/>
                </a:defRPr>
              </a:pPr>
              <a:r>
                <a:rPr lang="en-US" sz="1200"/>
                <a:t>Increase app availability, performance, and security in the cloud</a:t>
              </a:r>
            </a:p>
            <a:p>
              <a:pPr marL="358775" indent="-228600" defTabSz="457200">
                <a:spcBef>
                  <a:spcPts val="600"/>
                </a:spcBef>
                <a:buSzPct val="100000"/>
                <a:buFont typeface="+mj-lt"/>
                <a:buAutoNum type="arabicPeriod"/>
                <a:defRPr sz="1800" b="0" i="0" u="none" strike="noStrike" kern="0" cap="none" spc="0" baseline="0">
                  <a:solidFill>
                    <a:srgbClr val="000000"/>
                  </a:solidFill>
                  <a:uFillTx/>
                </a:defRPr>
              </a:pPr>
              <a:r>
                <a:rPr lang="en-US" sz="1200"/>
                <a:t>Rapidly respond to business needs and deliver value</a:t>
              </a:r>
            </a:p>
          </p:txBody>
        </p:sp>
        <p:cxnSp>
          <p:nvCxnSpPr>
            <p:cNvPr id="33" name="Straight Connector 32">
              <a:extLst>
                <a:ext uri="{FF2B5EF4-FFF2-40B4-BE49-F238E27FC236}">
                  <a16:creationId xmlns:a16="http://schemas.microsoft.com/office/drawing/2014/main" id="{BE7EE31E-3D74-6033-41C7-257B24844120}"/>
                </a:ext>
              </a:extLst>
            </p:cNvPr>
            <p:cNvCxnSpPr>
              <a:cxnSpLocks/>
            </p:cNvCxnSpPr>
            <p:nvPr/>
          </p:nvCxnSpPr>
          <p:spPr>
            <a:xfrm>
              <a:off x="690351" y="4925418"/>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36" name="Graphic 35">
            <a:extLst>
              <a:ext uri="{FF2B5EF4-FFF2-40B4-BE49-F238E27FC236}">
                <a16:creationId xmlns:a16="http://schemas.microsoft.com/office/drawing/2014/main" id="{5879CFF3-6452-343B-6842-0084BAC4AE3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2549" y="1834082"/>
            <a:ext cx="314325" cy="314325"/>
          </a:xfrm>
          <a:prstGeom prst="rect">
            <a:avLst/>
          </a:prstGeom>
        </p:spPr>
      </p:pic>
      <p:pic>
        <p:nvPicPr>
          <p:cNvPr id="38" name="Graphic 37">
            <a:extLst>
              <a:ext uri="{FF2B5EF4-FFF2-40B4-BE49-F238E27FC236}">
                <a16:creationId xmlns:a16="http://schemas.microsoft.com/office/drawing/2014/main" id="{6E9C9C94-7582-8924-9E4D-CD1755D052C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38900" y="3272631"/>
            <a:ext cx="307974" cy="307974"/>
          </a:xfrm>
          <a:prstGeom prst="rect">
            <a:avLst/>
          </a:prstGeom>
        </p:spPr>
      </p:pic>
      <p:pic>
        <p:nvPicPr>
          <p:cNvPr id="42" name="Graphic 41">
            <a:extLst>
              <a:ext uri="{FF2B5EF4-FFF2-40B4-BE49-F238E27FC236}">
                <a16:creationId xmlns:a16="http://schemas.microsoft.com/office/drawing/2014/main" id="{DF5177CD-49F0-4612-AF16-F36E8D8210D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394450" y="4324985"/>
            <a:ext cx="352424" cy="352424"/>
          </a:xfrm>
          <a:prstGeom prst="rect">
            <a:avLst/>
          </a:prstGeom>
        </p:spPr>
      </p:pic>
    </p:spTree>
    <p:extLst>
      <p:ext uri="{BB962C8B-B14F-4D97-AF65-F5344CB8AC3E}">
        <p14:creationId xmlns:p14="http://schemas.microsoft.com/office/powerpoint/2010/main" val="380825038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C4FEDA-E249-58DE-243D-BB8B3E7FB2A7}"/>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graphicFrame>
        <p:nvGraphicFramePr>
          <p:cNvPr id="11" name="Table 10">
            <a:extLst>
              <a:ext uri="{FF2B5EF4-FFF2-40B4-BE49-F238E27FC236}">
                <a16:creationId xmlns:a16="http://schemas.microsoft.com/office/drawing/2014/main" id="{6C98C4D9-E92D-E758-200D-36884AB23697}"/>
              </a:ext>
            </a:extLst>
          </p:cNvPr>
          <p:cNvGraphicFramePr>
            <a:graphicFrameLocks noGrp="1"/>
          </p:cNvGraphicFramePr>
          <p:nvPr>
            <p:extLst>
              <p:ext uri="{D42A27DB-BD31-4B8C-83A1-F6EECF244321}">
                <p14:modId xmlns:p14="http://schemas.microsoft.com/office/powerpoint/2010/main" val="3192985594"/>
              </p:ext>
            </p:extLst>
          </p:nvPr>
        </p:nvGraphicFramePr>
        <p:xfrm>
          <a:off x="6207915" y="745582"/>
          <a:ext cx="1825523" cy="1207008"/>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456948">
                <a:tc>
                  <a:txBody>
                    <a:bodyPr/>
                    <a:lstStyle/>
                    <a:p>
                      <a:pPr algn="ctr"/>
                      <a:r>
                        <a:rPr lang="en-US" sz="1200">
                          <a:solidFill>
                            <a:schemeClr val="tx1"/>
                          </a:solidFill>
                          <a:latin typeface="+mn-lt"/>
                          <a:ea typeface="+mn-ea"/>
                          <a:cs typeface="+mn-cs"/>
                        </a:rPr>
                        <a:t>Accelerate mean-time-to-diagnose issues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56948">
                <a:tc>
                  <a:txBody>
                    <a:bodyPr/>
                    <a:lstStyle/>
                    <a:p>
                      <a:pPr algn="ctr"/>
                      <a:r>
                        <a:rPr lang="en-US" sz="1200">
                          <a:solidFill>
                            <a:schemeClr val="tx1"/>
                          </a:solidFill>
                          <a:latin typeface="+mn-lt"/>
                          <a:ea typeface="+mn-ea"/>
                          <a:cs typeface="+mn-cs"/>
                        </a:rPr>
                        <a:t>Increase developer productivity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3781812"/>
                  </a:ext>
                </a:extLst>
              </a:tr>
            </a:tbl>
          </a:graphicData>
        </a:graphic>
      </p:graphicFrame>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85041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Application Development</a:t>
            </a:r>
          </a:p>
        </p:txBody>
      </p:sp>
      <p:cxnSp>
        <p:nvCxnSpPr>
          <p:cNvPr id="16" name="Straight Connector 15">
            <a:extLst>
              <a:ext uri="{FF2B5EF4-FFF2-40B4-BE49-F238E27FC236}">
                <a16:creationId xmlns:a16="http://schemas.microsoft.com/office/drawing/2014/main" id="{2F2C4FB7-6B23-D418-148A-6C686C85780C}"/>
              </a:ext>
            </a:extLst>
          </p:cNvPr>
          <p:cNvCxnSpPr/>
          <p:nvPr/>
        </p:nvCxnSpPr>
        <p:spPr>
          <a:xfrm>
            <a:off x="6207915" y="492844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16A5EC-45FD-1B18-3404-C80DA13F5390}"/>
              </a:ext>
            </a:extLst>
          </p:cNvPr>
          <p:cNvSpPr txBox="1">
            <a:spLocks/>
          </p:cNvSpPr>
          <p:nvPr/>
        </p:nvSpPr>
        <p:spPr>
          <a:xfrm>
            <a:off x="6224185" y="2132067"/>
            <a:ext cx="5630357" cy="906402"/>
          </a:xfrm>
          <a:prstGeom prst="rect">
            <a:avLst/>
          </a:prstGeom>
          <a:noFill/>
        </p:spPr>
        <p:txBody>
          <a:bodyPr vert="horz" wrap="square" lIns="0" tIns="0" rIns="0" bIns="0" rtlCol="0">
            <a:spAutoFit/>
          </a:bodyPr>
          <a:lstStyle>
            <a:defPPr>
              <a:defRPr lang="en-US"/>
            </a:defPPr>
            <a:lvl1pPr>
              <a:defRPr>
                <a:latin typeface="+mj-lt"/>
              </a:defRPr>
            </a:lvl1pPr>
          </a:lstStyle>
          <a:p>
            <a:r>
              <a:rPr lang="en-US">
                <a:ea typeface="+mj-ea"/>
                <a:cs typeface="+mj-cs"/>
              </a:rPr>
              <a:t>Technical Patterns and Sample Architectures</a:t>
            </a:r>
          </a:p>
          <a:p>
            <a:pPr marL="342900" marR="0" lvl="0" indent="-228600" defTabSz="932742" fontAlgn="auto">
              <a:lnSpc>
                <a:spcPct val="100000"/>
              </a:lnSpc>
              <a:spcBef>
                <a:spcPct val="20000"/>
              </a:spcBef>
              <a:spcAft>
                <a:spcPts val="300"/>
              </a:spcAft>
              <a:buClrTx/>
              <a:buSzPct val="100000"/>
              <a:buFont typeface="Arial" panose="020B0604020202020204" pitchFamily="34" charset="0"/>
              <a:buChar char="•"/>
              <a:tabLst/>
              <a:defRPr/>
            </a:pPr>
            <a:r>
              <a:rPr lang="en-US" sz="1600">
                <a:latin typeface="+mn-lt"/>
                <a:hlinkClick r:id="rId3" action="ppaction://hlinksldjump">
                  <a:extLst>
                    <a:ext uri="{A12FA001-AC4F-418D-AE19-62706E023703}">
                      <ahyp:hlinkClr xmlns:ahyp="http://schemas.microsoft.com/office/drawing/2018/hyperlinkcolor" val="tx"/>
                    </a:ext>
                  </a:extLst>
                </a:hlinkClick>
              </a:rPr>
              <a:t>Code generation and documentation</a:t>
            </a:r>
            <a:endParaRPr lang="en-US" sz="1600">
              <a:latin typeface="+mn-lt"/>
            </a:endParaRPr>
          </a:p>
          <a:p>
            <a:pPr marL="342900" marR="0" lvl="0" indent="-228600" defTabSz="932742" fontAlgn="auto">
              <a:lnSpc>
                <a:spcPct val="100000"/>
              </a:lnSpc>
              <a:spcBef>
                <a:spcPct val="20000"/>
              </a:spcBef>
              <a:spcAft>
                <a:spcPts val="300"/>
              </a:spcAft>
              <a:buClrTx/>
              <a:buSzPct val="100000"/>
              <a:buFont typeface="Arial" panose="020B0604020202020204" pitchFamily="34" charset="0"/>
              <a:buChar char="•"/>
              <a:tabLst/>
              <a:defRPr/>
            </a:pPr>
            <a:r>
              <a:rPr lang="en-US" sz="1600">
                <a:latin typeface="+mn-lt"/>
                <a:hlinkClick r:id="rId4" action="ppaction://hlinksldjump">
                  <a:extLst>
                    <a:ext uri="{A12FA001-AC4F-418D-AE19-62706E023703}">
                      <ahyp:hlinkClr xmlns:ahyp="http://schemas.microsoft.com/office/drawing/2018/hyperlinkcolor" val="tx"/>
                    </a:ext>
                  </a:extLst>
                </a:hlinkClick>
              </a:rPr>
              <a:t>Chat with your data</a:t>
            </a:r>
            <a:endParaRPr lang="en-US" sz="1600">
              <a:latin typeface="+mn-lt"/>
            </a:endParaRPr>
          </a:p>
        </p:txBody>
      </p: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07915" y="5117414"/>
            <a:ext cx="5662899" cy="1477328"/>
          </a:xfrm>
          <a:prstGeom prst="rect">
            <a:avLst/>
          </a:prstGeom>
          <a:noFill/>
        </p:spPr>
        <p:txBody>
          <a:bodyPr vert="horz" wrap="square" lIns="0" tIns="0" rIns="0" bIns="0" rtlCol="0">
            <a:spAutoFit/>
          </a:bodyPr>
          <a:lstStyle/>
          <a:p>
            <a:pPr>
              <a:spcAft>
                <a:spcPts val="600"/>
              </a:spcAft>
            </a:pPr>
            <a:r>
              <a:rPr lang="en-US" dirty="0">
                <a:latin typeface="+mj-lt"/>
                <a:ea typeface="+mj-ea"/>
                <a:cs typeface="+mj-cs"/>
              </a:rPr>
              <a:t>Customer examples</a:t>
            </a:r>
          </a:p>
          <a:p>
            <a:pPr>
              <a:spcAft>
                <a:spcPts val="600"/>
              </a:spcAft>
            </a:pPr>
            <a:r>
              <a:rPr lang="en-US" sz="1600" dirty="0">
                <a:solidFill>
                  <a:srgbClr val="0070C0"/>
                </a:solidFill>
                <a:hlinkClick r:id="rId5"/>
              </a:rPr>
              <a:t>AT&amp;T</a:t>
            </a:r>
            <a:r>
              <a:rPr lang="en-US" sz="1600" dirty="0">
                <a:solidFill>
                  <a:srgbClr val="0070C0"/>
                </a:solidFill>
              </a:rPr>
              <a:t> </a:t>
            </a:r>
            <a:r>
              <a:rPr lang="en-US" sz="1600" dirty="0"/>
              <a:t>used Microsoft Azure OpenAI Service to create an AI assistant, Ask AT&amp;T, which helps its developers automate their coding process. </a:t>
            </a:r>
          </a:p>
          <a:p>
            <a:pPr>
              <a:spcAft>
                <a:spcPts val="600"/>
              </a:spcAft>
            </a:pPr>
            <a:endParaRPr lang="en-US" sz="2000" dirty="0">
              <a:latin typeface="+mj-lt"/>
              <a:ea typeface="+mj-ea"/>
              <a:cs typeface="+mj-cs"/>
            </a:endParaRPr>
          </a:p>
        </p:txBody>
      </p:sp>
      <p:sp>
        <p:nvSpPr>
          <p:cNvPr id="2" name="Title 1">
            <a:extLst>
              <a:ext uri="{FF2B5EF4-FFF2-40B4-BE49-F238E27FC236}">
                <a16:creationId xmlns:a16="http://schemas.microsoft.com/office/drawing/2014/main" id="{A1E4E6DD-CF1B-9E8B-C3D2-434BD9636A05}"/>
              </a:ext>
            </a:extLst>
          </p:cNvPr>
          <p:cNvSpPr txBox="1">
            <a:spLocks/>
          </p:cNvSpPr>
          <p:nvPr/>
        </p:nvSpPr>
        <p:spPr>
          <a:xfrm>
            <a:off x="571499" y="1271828"/>
            <a:ext cx="5205186" cy="477053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IT and developer knowledge management</a:t>
            </a:r>
          </a:p>
          <a:p>
            <a:pPr defTabSz="914400">
              <a:spcBef>
                <a:spcPts val="0"/>
              </a:spcBef>
              <a:spcAft>
                <a:spcPts val="600"/>
              </a:spcAft>
              <a:defRPr/>
            </a:pPr>
            <a:r>
              <a:rPr lang="en-US" sz="1400" spc="0">
                <a:ln>
                  <a:noFill/>
                </a:ln>
                <a:solidFill>
                  <a:schemeClr val="bg1"/>
                </a:solidFill>
                <a:latin typeface="+mn-lt"/>
                <a:cs typeface="+mn-cs"/>
              </a:rPr>
              <a:t>With generative AI, software teams can generate and maintain code documentation or enhance existing documentation for better readability across teams. </a:t>
            </a:r>
          </a:p>
          <a:p>
            <a:pPr defTabSz="914400">
              <a:spcBef>
                <a:spcPts val="0"/>
              </a:spcBef>
              <a:spcAft>
                <a:spcPts val="600"/>
              </a:spcAft>
              <a:defRPr/>
            </a:pPr>
            <a:r>
              <a:rPr lang="en-US" sz="1400" spc="0">
                <a:ln>
                  <a:noFill/>
                </a:ln>
                <a:solidFill>
                  <a:schemeClr val="bg1"/>
                </a:solidFill>
                <a:latin typeface="+mn-lt"/>
                <a:cs typeface="+mn-cs"/>
              </a:rPr>
              <a:t>You can build an app to deliver configuration-specific interactive, step-by-step troubleshooting procedures by pulling data from multiple manuals/documents and combining with support databases.</a:t>
            </a:r>
          </a:p>
          <a:p>
            <a:pPr defTabSz="914400">
              <a:spcBef>
                <a:spcPts val="0"/>
              </a:spcBef>
              <a:spcAft>
                <a:spcPts val="600"/>
              </a:spcAft>
              <a:defRPr/>
            </a:pPr>
            <a:r>
              <a:rPr lang="en-US" sz="1400" spc="0">
                <a:ln>
                  <a:noFill/>
                </a:ln>
                <a:solidFill>
                  <a:schemeClr val="bg1"/>
                </a:solidFill>
                <a:latin typeface="+mn-lt"/>
                <a:cs typeface="+mn-cs"/>
              </a:rPr>
              <a:t>Benefits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Accelerated resolution of application-related bugs and issues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Accelerated onboarding of new developers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Augmented ability to transition development-related work to other teams and third-parties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Reduced time and cost of creating, distributing, and updating documentation and improve the speed and quality of service/support.</a:t>
            </a:r>
          </a:p>
        </p:txBody>
      </p:sp>
      <p:sp>
        <p:nvSpPr>
          <p:cNvPr id="3" name="TextBox 2">
            <a:extLst>
              <a:ext uri="{FF2B5EF4-FFF2-40B4-BE49-F238E27FC236}">
                <a16:creationId xmlns:a16="http://schemas.microsoft.com/office/drawing/2014/main" id="{61B8AC41-34BF-2D79-999F-9D52DD10067F}"/>
              </a:ext>
            </a:extLst>
          </p:cNvPr>
          <p:cNvSpPr txBox="1"/>
          <p:nvPr/>
        </p:nvSpPr>
        <p:spPr>
          <a:xfrm>
            <a:off x="6096001" y="3286995"/>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4" name="TextBox 3">
            <a:extLst>
              <a:ext uri="{FF2B5EF4-FFF2-40B4-BE49-F238E27FC236}">
                <a16:creationId xmlns:a16="http://schemas.microsoft.com/office/drawing/2014/main" id="{06608FC8-09F9-B81B-329A-E369987DC4BB}"/>
              </a:ext>
            </a:extLst>
          </p:cNvPr>
          <p:cNvSpPr txBox="1"/>
          <p:nvPr/>
        </p:nvSpPr>
        <p:spPr>
          <a:xfrm>
            <a:off x="9214801" y="3684602"/>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AI Search</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Semantic Kernel / </a:t>
            </a:r>
            <a:r>
              <a:rPr kumimoji="0" lang="en-US" sz="1050" b="0" i="0" u="none" strike="noStrike" kern="1200" cap="none" spc="0" normalizeH="0" baseline="0" noProof="0" err="1">
                <a:ln>
                  <a:noFill/>
                </a:ln>
                <a:effectLst/>
                <a:uLnTx/>
                <a:uFillTx/>
              </a:rPr>
              <a:t>Langchain</a:t>
            </a:r>
            <a:endParaRPr kumimoji="0" lang="en-US" sz="105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API Management</a:t>
            </a:r>
            <a:endParaRPr kumimoji="0" lang="en-US" sz="1050" b="0" i="0" u="none" strike="noStrike" kern="1200" cap="none" spc="0" normalizeH="0" baseline="0" noProof="0">
              <a:ln>
                <a:noFill/>
              </a:ln>
              <a:effectLst/>
              <a:uLnTx/>
              <a:uFillTx/>
            </a:endParaRPr>
          </a:p>
        </p:txBody>
      </p:sp>
      <p:sp>
        <p:nvSpPr>
          <p:cNvPr id="5" name="TextBox 4">
            <a:extLst>
              <a:ext uri="{FF2B5EF4-FFF2-40B4-BE49-F238E27FC236}">
                <a16:creationId xmlns:a16="http://schemas.microsoft.com/office/drawing/2014/main" id="{C5D9B9E6-C223-1B89-7439-6C81F94449E8}"/>
              </a:ext>
            </a:extLst>
          </p:cNvPr>
          <p:cNvSpPr txBox="1"/>
          <p:nvPr/>
        </p:nvSpPr>
        <p:spPr>
          <a:xfrm>
            <a:off x="6096000" y="3676249"/>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GitHub Copilot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6" name="TextBox 5">
            <a:extLst>
              <a:ext uri="{FF2B5EF4-FFF2-40B4-BE49-F238E27FC236}">
                <a16:creationId xmlns:a16="http://schemas.microsoft.com/office/drawing/2014/main" id="{AF35CEB3-0FC5-E663-AA87-CE10DF5EC32D}"/>
              </a:ext>
            </a:extLst>
          </p:cNvPr>
          <p:cNvSpPr txBox="1"/>
          <p:nvPr/>
        </p:nvSpPr>
        <p:spPr>
          <a:xfrm>
            <a:off x="11089385" y="6594742"/>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7" name="Table 6">
            <a:extLst>
              <a:ext uri="{FF2B5EF4-FFF2-40B4-BE49-F238E27FC236}">
                <a16:creationId xmlns:a16="http://schemas.microsoft.com/office/drawing/2014/main" id="{70CF97BE-3C93-F76B-0117-EA9F7A0E3474}"/>
              </a:ext>
            </a:extLst>
          </p:cNvPr>
          <p:cNvGraphicFramePr>
            <a:graphicFrameLocks noGrp="1"/>
          </p:cNvGraphicFramePr>
          <p:nvPr>
            <p:extLst>
              <p:ext uri="{D42A27DB-BD31-4B8C-83A1-F6EECF244321}">
                <p14:modId xmlns:p14="http://schemas.microsoft.com/office/powerpoint/2010/main" val="1311335131"/>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261674949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22B116-EE58-5839-D2C3-D2049BC2345C}"/>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85041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Application Development</a:t>
            </a:r>
          </a:p>
        </p:txBody>
      </p:sp>
      <p:sp>
        <p:nvSpPr>
          <p:cNvPr id="3" name="Title 1">
            <a:extLst>
              <a:ext uri="{FF2B5EF4-FFF2-40B4-BE49-F238E27FC236}">
                <a16:creationId xmlns:a16="http://schemas.microsoft.com/office/drawing/2014/main" id="{B631476C-223D-1A71-C324-6DE050CEB76A}"/>
              </a:ext>
            </a:extLst>
          </p:cNvPr>
          <p:cNvSpPr txBox="1">
            <a:spLocks/>
          </p:cNvSpPr>
          <p:nvPr/>
        </p:nvSpPr>
        <p:spPr>
          <a:xfrm>
            <a:off x="571499" y="1271828"/>
            <a:ext cx="5205186" cy="503214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AI-enabled application modernization and code development</a:t>
            </a:r>
          </a:p>
          <a:p>
            <a:pPr defTabSz="914400">
              <a:spcBef>
                <a:spcPts val="0"/>
              </a:spcBef>
              <a:spcAft>
                <a:spcPts val="1200"/>
              </a:spcAft>
              <a:defRPr/>
            </a:pPr>
            <a:r>
              <a:rPr lang="en-US" sz="1400" spc="0">
                <a:ln>
                  <a:noFill/>
                </a:ln>
                <a:solidFill>
                  <a:schemeClr val="bg1"/>
                </a:solidFill>
                <a:latin typeface="+mn-lt"/>
                <a:cs typeface="+mn-cs"/>
              </a:rPr>
              <a:t>Generative AI can be used to update legacy software to take advantage of more modern infrastructures, languages, frameworks and hosting environments. </a:t>
            </a:r>
          </a:p>
          <a:p>
            <a:pPr defTabSz="914400">
              <a:spcBef>
                <a:spcPts val="0"/>
              </a:spcBef>
              <a:spcAft>
                <a:spcPts val="1200"/>
              </a:spcAft>
              <a:defRPr/>
            </a:pPr>
            <a:r>
              <a:rPr lang="en-US" sz="1400" spc="0">
                <a:ln>
                  <a:noFill/>
                </a:ln>
                <a:solidFill>
                  <a:schemeClr val="bg1"/>
                </a:solidFill>
                <a:latin typeface="+mn-lt"/>
                <a:cs typeface="+mn-cs"/>
              </a:rPr>
              <a:t>It can also be used to assist in developing code for net new applications. This allows organizations to focus their effort on creating proprietary code that differentiates them from competition. </a:t>
            </a:r>
          </a:p>
          <a:p>
            <a:pPr defTabSz="914400">
              <a:spcBef>
                <a:spcPts val="0"/>
              </a:spcBef>
              <a:spcAft>
                <a:spcPts val="300"/>
              </a:spcAft>
              <a:defRPr/>
            </a:pPr>
            <a:r>
              <a:rPr lang="en-US" sz="1400" spc="0">
                <a:ln>
                  <a:noFill/>
                </a:ln>
                <a:solidFill>
                  <a:schemeClr val="bg1"/>
                </a:solidFill>
                <a:latin typeface="+mn-lt"/>
                <a:cs typeface="+mn-cs"/>
              </a:rPr>
              <a:t>Benefits</a:t>
            </a:r>
          </a:p>
          <a:p>
            <a:pPr marL="284163" indent="-169863" defTabSz="914400">
              <a:spcBef>
                <a:spcPts val="0"/>
              </a:spcBef>
              <a:spcAft>
                <a:spcPts val="300"/>
              </a:spcAft>
              <a:buFont typeface="Arial" panose="020B0604020202020204" pitchFamily="34" charset="0"/>
              <a:buChar char="•"/>
              <a:defRPr/>
            </a:pPr>
            <a:r>
              <a:rPr lang="en-US" sz="1400" spc="0">
                <a:ln>
                  <a:noFill/>
                </a:ln>
                <a:solidFill>
                  <a:schemeClr val="bg1"/>
                </a:solidFill>
                <a:latin typeface="+mn-lt"/>
                <a:cs typeface="+mn-cs"/>
              </a:rPr>
              <a:t>Increased developer velocity</a:t>
            </a:r>
          </a:p>
          <a:p>
            <a:pPr marL="284163" indent="-169863" defTabSz="914400">
              <a:spcBef>
                <a:spcPts val="0"/>
              </a:spcBef>
              <a:spcAft>
                <a:spcPts val="300"/>
              </a:spcAft>
              <a:buFont typeface="Arial" panose="020B0604020202020204" pitchFamily="34" charset="0"/>
              <a:buChar char="•"/>
              <a:defRPr/>
            </a:pPr>
            <a:r>
              <a:rPr lang="en-US" sz="1400" spc="0">
                <a:ln>
                  <a:noFill/>
                </a:ln>
                <a:solidFill>
                  <a:schemeClr val="bg1"/>
                </a:solidFill>
                <a:latin typeface="+mn-lt"/>
                <a:cs typeface="+mn-cs"/>
              </a:rPr>
              <a:t>Accelerated innovation</a:t>
            </a:r>
          </a:p>
          <a:p>
            <a:pPr marL="284163" indent="-169863" defTabSz="914400">
              <a:spcBef>
                <a:spcPts val="0"/>
              </a:spcBef>
              <a:spcAft>
                <a:spcPts val="300"/>
              </a:spcAft>
              <a:buFont typeface="Arial" panose="020B0604020202020204" pitchFamily="34" charset="0"/>
              <a:buChar char="•"/>
              <a:defRPr/>
            </a:pPr>
            <a:r>
              <a:rPr lang="en-US" sz="1400" spc="0">
                <a:ln>
                  <a:noFill/>
                </a:ln>
                <a:solidFill>
                  <a:schemeClr val="bg1"/>
                </a:solidFill>
                <a:latin typeface="+mn-lt"/>
                <a:cs typeface="+mn-cs"/>
              </a:rPr>
              <a:t>Improved customer satisfaction</a:t>
            </a:r>
          </a:p>
          <a:p>
            <a:pPr marL="284163" indent="-169863" defTabSz="914400">
              <a:spcBef>
                <a:spcPts val="0"/>
              </a:spcBef>
              <a:spcAft>
                <a:spcPts val="300"/>
              </a:spcAft>
              <a:buFont typeface="Arial" panose="020B0604020202020204" pitchFamily="34" charset="0"/>
              <a:buChar char="•"/>
              <a:defRPr/>
            </a:pPr>
            <a:r>
              <a:rPr lang="en-US" sz="1400" spc="0">
                <a:ln>
                  <a:noFill/>
                </a:ln>
                <a:solidFill>
                  <a:schemeClr val="bg1"/>
                </a:solidFill>
                <a:latin typeface="+mn-lt"/>
                <a:cs typeface="+mn-cs"/>
              </a:rPr>
              <a:t>Improved end user satisfaction</a:t>
            </a:r>
          </a:p>
          <a:p>
            <a:pPr marL="284163" indent="-169863" defTabSz="914400">
              <a:spcBef>
                <a:spcPts val="0"/>
              </a:spcBef>
              <a:spcAft>
                <a:spcPts val="300"/>
              </a:spcAft>
              <a:buFont typeface="Arial" panose="020B0604020202020204" pitchFamily="34" charset="0"/>
              <a:buChar char="•"/>
              <a:defRPr/>
            </a:pPr>
            <a:r>
              <a:rPr lang="en-US" sz="1400" spc="0">
                <a:ln>
                  <a:noFill/>
                </a:ln>
                <a:solidFill>
                  <a:schemeClr val="bg1"/>
                </a:solidFill>
                <a:latin typeface="+mn-lt"/>
                <a:cs typeface="+mn-cs"/>
              </a:rPr>
              <a:t>Expedited time to market</a:t>
            </a:r>
          </a:p>
        </p:txBody>
      </p:sp>
      <p:cxnSp>
        <p:nvCxnSpPr>
          <p:cNvPr id="21" name="Straight Connector 20">
            <a:extLst>
              <a:ext uri="{FF2B5EF4-FFF2-40B4-BE49-F238E27FC236}">
                <a16:creationId xmlns:a16="http://schemas.microsoft.com/office/drawing/2014/main" id="{6C721BE9-0AB2-8D8A-CE0B-68BF59A0738C}"/>
              </a:ext>
            </a:extLst>
          </p:cNvPr>
          <p:cNvCxnSpPr/>
          <p:nvPr/>
        </p:nvCxnSpPr>
        <p:spPr>
          <a:xfrm>
            <a:off x="6207915" y="470746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16A5EC-45FD-1B18-3404-C80DA13F5390}"/>
              </a:ext>
            </a:extLst>
          </p:cNvPr>
          <p:cNvSpPr txBox="1">
            <a:spLocks/>
          </p:cNvSpPr>
          <p:nvPr/>
        </p:nvSpPr>
        <p:spPr>
          <a:xfrm>
            <a:off x="6240457" y="2132067"/>
            <a:ext cx="5630357" cy="572464"/>
          </a:xfrm>
          <a:prstGeom prst="rect">
            <a:avLst/>
          </a:prstGeom>
          <a:noFill/>
        </p:spPr>
        <p:txBody>
          <a:bodyPr vert="horz" wrap="square" lIns="0" tIns="0" rIns="0" bIns="0" rtlCol="0">
            <a:spAutoFit/>
          </a:bodyPr>
          <a:lstStyle>
            <a:defPPr>
              <a:defRPr lang="en-US"/>
            </a:defPPr>
            <a:lvl1pPr>
              <a:defRPr>
                <a:latin typeface="+mj-lt"/>
              </a:defRPr>
            </a:lvl1pPr>
          </a:lstStyle>
          <a:p>
            <a:r>
              <a:rPr lang="en-US">
                <a:ea typeface="+mj-ea"/>
                <a:cs typeface="+mj-cs"/>
              </a:rPr>
              <a:t>Technical Patterns and Sample Architectures</a:t>
            </a:r>
          </a:p>
          <a:p>
            <a:pPr marR="0" lvl="0" algn="l" defTabSz="932742" rtl="0" eaLnBrk="1" fontAlgn="auto" latinLnBrk="0" hangingPunct="1">
              <a:lnSpc>
                <a:spcPct val="100000"/>
              </a:lnSpc>
              <a:spcBef>
                <a:spcPct val="20000"/>
              </a:spcBef>
              <a:spcAft>
                <a:spcPts val="0"/>
              </a:spcAft>
              <a:buClrTx/>
              <a:buSzPct val="100000"/>
              <a:tabLst/>
              <a:defRPr/>
            </a:pPr>
            <a:r>
              <a:rPr kumimoji="0" lang="en-US" sz="1600" b="0" i="0" u="none" strike="noStrike" kern="1200" cap="none" spc="0" normalizeH="0" baseline="0" noProof="0">
                <a:ln>
                  <a:noFill/>
                </a:ln>
                <a:solidFill>
                  <a:srgbClr val="000000"/>
                </a:solidFill>
                <a:effectLst/>
                <a:uLnTx/>
                <a:uFillTx/>
                <a:latin typeface="+mn-lt"/>
                <a:cs typeface="+mn-cs"/>
                <a:hlinkClick r:id="rId3" action="ppaction://hlinksldjump"/>
              </a:rPr>
              <a:t>Code generation and documentation</a:t>
            </a:r>
            <a:endParaRPr kumimoji="0" lang="en-US" sz="1600" b="0" i="0" u="none" strike="noStrike" kern="1200" cap="none" spc="0" normalizeH="0" baseline="0" noProof="0">
              <a:ln>
                <a:noFill/>
              </a:ln>
              <a:solidFill>
                <a:srgbClr val="000000"/>
              </a:solidFill>
              <a:effectLst/>
              <a:uLnTx/>
              <a:uFillTx/>
              <a:latin typeface="+mn-lt"/>
              <a:cs typeface="+mn-cs"/>
            </a:endParaRPr>
          </a:p>
        </p:txBody>
      </p: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07915" y="4896434"/>
            <a:ext cx="5630357" cy="1338828"/>
          </a:xfrm>
          <a:prstGeom prst="rect">
            <a:avLst/>
          </a:prstGeom>
          <a:noFill/>
        </p:spPr>
        <p:txBody>
          <a:bodyPr vert="horz" wrap="square" lIns="0" tIns="0" rIns="0" bIns="0" rtlCol="0">
            <a:spAutoFit/>
          </a:bodyPr>
          <a:lstStyle/>
          <a:p>
            <a:pPr>
              <a:spcAft>
                <a:spcPts val="600"/>
              </a:spcAft>
            </a:pPr>
            <a:r>
              <a:rPr lang="en-US" dirty="0">
                <a:latin typeface="+mj-lt"/>
                <a:ea typeface="+mj-ea"/>
                <a:cs typeface="+mj-cs"/>
              </a:rPr>
              <a:t>Customer examples</a:t>
            </a:r>
          </a:p>
          <a:p>
            <a:r>
              <a:rPr lang="en-US" sz="1600" b="0" i="0" dirty="0">
                <a:effectLst/>
                <a:hlinkClick r:id="rId4"/>
              </a:rPr>
              <a:t>AT&amp;T</a:t>
            </a:r>
            <a:r>
              <a:rPr lang="en-US" sz="1600" b="0" i="0" dirty="0">
                <a:effectLst/>
              </a:rPr>
              <a:t> is using Azure OpenAI to migrate legacy code into modern code, which will help accelerate developers’ productivity and let them to focus on creating more modern tools and experiences for AT&amp;T customers and employees</a:t>
            </a:r>
            <a:endParaRPr lang="en-US" sz="1600" dirty="0"/>
          </a:p>
          <a:p>
            <a:pPr>
              <a:spcAft>
                <a:spcPts val="600"/>
              </a:spcAft>
            </a:pPr>
            <a:endParaRPr lang="en-US" sz="2000" dirty="0">
              <a:latin typeface="+mj-lt"/>
              <a:ea typeface="+mj-ea"/>
              <a:cs typeface="+mj-cs"/>
            </a:endParaRPr>
          </a:p>
        </p:txBody>
      </p:sp>
      <p:graphicFrame>
        <p:nvGraphicFramePr>
          <p:cNvPr id="2" name="Table 1">
            <a:extLst>
              <a:ext uri="{FF2B5EF4-FFF2-40B4-BE49-F238E27FC236}">
                <a16:creationId xmlns:a16="http://schemas.microsoft.com/office/drawing/2014/main" id="{E162C783-2013-2328-5339-E5CD92A16C98}"/>
              </a:ext>
            </a:extLst>
          </p:cNvPr>
          <p:cNvGraphicFramePr>
            <a:graphicFrameLocks noGrp="1"/>
          </p:cNvGraphicFramePr>
          <p:nvPr>
            <p:extLst>
              <p:ext uri="{D42A27DB-BD31-4B8C-83A1-F6EECF244321}">
                <p14:modId xmlns:p14="http://schemas.microsoft.com/office/powerpoint/2010/main" val="1303313703"/>
              </p:ext>
            </p:extLst>
          </p:nvPr>
        </p:nvGraphicFramePr>
        <p:xfrm>
          <a:off x="6207915" y="745568"/>
          <a:ext cx="1825523" cy="1202437"/>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3086">
                <a:tc>
                  <a:txBody>
                    <a:bodyPr/>
                    <a:lstStyle/>
                    <a:p>
                      <a:pPr algn="ct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303117">
                <a:tc>
                  <a:txBody>
                    <a:bodyPr/>
                    <a:lstStyle/>
                    <a:p>
                      <a:pPr algn="ctr"/>
                      <a:r>
                        <a:rPr lang="en-US" sz="1200">
                          <a:solidFill>
                            <a:schemeClr val="tx1"/>
                          </a:solidFill>
                          <a:latin typeface="+mn-lt"/>
                          <a:ea typeface="+mn-ea"/>
                          <a:cs typeface="+mn-cs"/>
                        </a:rPr>
                        <a:t>Time to market</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303117">
                <a:tc>
                  <a:txBody>
                    <a:bodyPr/>
                    <a:lstStyle/>
                    <a:p>
                      <a:pPr algn="ctr"/>
                      <a:r>
                        <a:rPr lang="en-US" sz="1200"/>
                        <a:t>Developer productivity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3781812"/>
                  </a:ext>
                </a:extLst>
              </a:tr>
              <a:tr h="303117">
                <a:tc>
                  <a:txBody>
                    <a:bodyPr/>
                    <a:lstStyle/>
                    <a:p>
                      <a:pPr algn="ctr"/>
                      <a:r>
                        <a:rPr lang="en-US" sz="1200"/>
                        <a:t>Time to restore service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14113647"/>
                  </a:ext>
                </a:extLst>
              </a:tr>
            </a:tbl>
          </a:graphicData>
        </a:graphic>
      </p:graphicFrame>
      <p:sp>
        <p:nvSpPr>
          <p:cNvPr id="5" name="TextBox 4">
            <a:extLst>
              <a:ext uri="{FF2B5EF4-FFF2-40B4-BE49-F238E27FC236}">
                <a16:creationId xmlns:a16="http://schemas.microsoft.com/office/drawing/2014/main" id="{262513A6-553B-8281-4419-0EFF841BA1DA}"/>
              </a:ext>
            </a:extLst>
          </p:cNvPr>
          <p:cNvSpPr txBox="1"/>
          <p:nvPr/>
        </p:nvSpPr>
        <p:spPr>
          <a:xfrm>
            <a:off x="6149341" y="3000677"/>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6" name="TextBox 5">
            <a:extLst>
              <a:ext uri="{FF2B5EF4-FFF2-40B4-BE49-F238E27FC236}">
                <a16:creationId xmlns:a16="http://schemas.microsoft.com/office/drawing/2014/main" id="{8E275C05-71D8-72E5-1CBC-4B32167F0024}"/>
              </a:ext>
            </a:extLst>
          </p:cNvPr>
          <p:cNvSpPr txBox="1"/>
          <p:nvPr/>
        </p:nvSpPr>
        <p:spPr>
          <a:xfrm>
            <a:off x="9268141" y="3398284"/>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AI Search</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Semantic Kernel / </a:t>
            </a:r>
            <a:r>
              <a:rPr kumimoji="0" lang="en-US" sz="1050" b="0" i="0" u="none" strike="noStrike" kern="1200" cap="none" spc="0" normalizeH="0" baseline="0" noProof="0" err="1">
                <a:ln>
                  <a:noFill/>
                </a:ln>
                <a:effectLst/>
                <a:uLnTx/>
                <a:uFillTx/>
              </a:rPr>
              <a:t>Langchain</a:t>
            </a:r>
            <a:endParaRPr kumimoji="0" lang="en-US" sz="105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API Management</a:t>
            </a:r>
            <a:endParaRPr kumimoji="0" lang="en-US" sz="1050" b="0" i="0" u="none" strike="noStrike" kern="1200" cap="none" spc="0" normalizeH="0" baseline="0" noProof="0">
              <a:ln>
                <a:noFill/>
              </a:ln>
              <a:effectLst/>
              <a:uLnTx/>
              <a:uFillTx/>
            </a:endParaRPr>
          </a:p>
        </p:txBody>
      </p:sp>
      <p:sp>
        <p:nvSpPr>
          <p:cNvPr id="7" name="TextBox 6">
            <a:extLst>
              <a:ext uri="{FF2B5EF4-FFF2-40B4-BE49-F238E27FC236}">
                <a16:creationId xmlns:a16="http://schemas.microsoft.com/office/drawing/2014/main" id="{C34C31F2-04B9-3394-2D4B-0B459A937AFF}"/>
              </a:ext>
            </a:extLst>
          </p:cNvPr>
          <p:cNvSpPr txBox="1"/>
          <p:nvPr/>
        </p:nvSpPr>
        <p:spPr>
          <a:xfrm>
            <a:off x="6149340" y="3389931"/>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GitHub Copilot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8" name="TextBox 7">
            <a:extLst>
              <a:ext uri="{FF2B5EF4-FFF2-40B4-BE49-F238E27FC236}">
                <a16:creationId xmlns:a16="http://schemas.microsoft.com/office/drawing/2014/main" id="{5C1F1E0E-73D7-2BEE-B586-045D5E9CDF9D}"/>
              </a:ext>
            </a:extLst>
          </p:cNvPr>
          <p:cNvSpPr txBox="1"/>
          <p:nvPr/>
        </p:nvSpPr>
        <p:spPr>
          <a:xfrm>
            <a:off x="11089385" y="6594742"/>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9" name="Table 8">
            <a:extLst>
              <a:ext uri="{FF2B5EF4-FFF2-40B4-BE49-F238E27FC236}">
                <a16:creationId xmlns:a16="http://schemas.microsoft.com/office/drawing/2014/main" id="{F5E84134-800A-705E-292D-A8C6D1788B30}"/>
              </a:ext>
            </a:extLst>
          </p:cNvPr>
          <p:cNvGraphicFramePr>
            <a:graphicFrameLocks noGrp="1"/>
          </p:cNvGraphicFramePr>
          <p:nvPr>
            <p:extLst>
              <p:ext uri="{D42A27DB-BD31-4B8C-83A1-F6EECF244321}">
                <p14:modId xmlns:p14="http://schemas.microsoft.com/office/powerpoint/2010/main" val="1714641155"/>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17440304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256A5D-0BD1-B449-767B-939E3464E68D}"/>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85041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Application Development</a:t>
            </a:r>
          </a:p>
        </p:txBody>
      </p:sp>
      <p:sp>
        <p:nvSpPr>
          <p:cNvPr id="3" name="Title 1">
            <a:extLst>
              <a:ext uri="{FF2B5EF4-FFF2-40B4-BE49-F238E27FC236}">
                <a16:creationId xmlns:a16="http://schemas.microsoft.com/office/drawing/2014/main" id="{D616A274-1015-881D-E3CD-37B1F484388B}"/>
              </a:ext>
            </a:extLst>
          </p:cNvPr>
          <p:cNvSpPr txBox="1">
            <a:spLocks/>
          </p:cNvSpPr>
          <p:nvPr/>
        </p:nvSpPr>
        <p:spPr>
          <a:xfrm>
            <a:off x="571499" y="1271828"/>
            <a:ext cx="5205186" cy="429348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fr-FR">
                <a:solidFill>
                  <a:schemeClr val="bg1"/>
                </a:solidFill>
                <a:ea typeface="+mj-ea"/>
                <a:cs typeface="+mj-cs"/>
              </a:rPr>
              <a:t>Infrastructure as Code </a:t>
            </a:r>
            <a:r>
              <a:rPr lang="fr-FR" err="1">
                <a:solidFill>
                  <a:schemeClr val="bg1"/>
                </a:solidFill>
                <a:ea typeface="+mj-ea"/>
                <a:cs typeface="+mj-cs"/>
              </a:rPr>
              <a:t>generation</a:t>
            </a:r>
            <a:r>
              <a:rPr lang="fr-FR">
                <a:solidFill>
                  <a:schemeClr val="bg1"/>
                </a:solidFill>
                <a:ea typeface="+mj-ea"/>
                <a:cs typeface="+mj-cs"/>
              </a:rPr>
              <a:t> for service automation</a:t>
            </a:r>
          </a:p>
          <a:p>
            <a:pPr defTabSz="914400">
              <a:spcBef>
                <a:spcPts val="0"/>
              </a:spcBef>
              <a:spcAft>
                <a:spcPts val="1200"/>
              </a:spcAft>
              <a:defRPr/>
            </a:pPr>
            <a:r>
              <a:rPr lang="en-US" sz="1400" spc="0">
                <a:ln>
                  <a:noFill/>
                </a:ln>
                <a:solidFill>
                  <a:schemeClr val="bg1"/>
                </a:solidFill>
                <a:latin typeface="+mn-lt"/>
                <a:cs typeface="+mn-cs"/>
              </a:rPr>
              <a:t>With generative AI, software and ops teams can create and update infrastructure as code automation templates and playbooks based on existing manual process documentation or vendor-provided updates. </a:t>
            </a:r>
          </a:p>
          <a:p>
            <a:pPr defTabSz="914400">
              <a:spcBef>
                <a:spcPts val="0"/>
              </a:spcBef>
              <a:spcAft>
                <a:spcPts val="1200"/>
              </a:spcAft>
              <a:defRPr/>
            </a:pPr>
            <a:r>
              <a:rPr lang="en-US" sz="1400" spc="0">
                <a:ln>
                  <a:noFill/>
                </a:ln>
                <a:solidFill>
                  <a:schemeClr val="bg1"/>
                </a:solidFill>
                <a:latin typeface="+mn-lt"/>
                <a:cs typeface="+mn-cs"/>
              </a:rPr>
              <a:t>This allows organizations to more quickly and broadly scale software-driven infrastructure management to reduce costs and errors and improve service levels.</a:t>
            </a:r>
          </a:p>
          <a:p>
            <a:pPr marL="284163" indent="-169863" defTabSz="914400">
              <a:spcBef>
                <a:spcPts val="0"/>
              </a:spcBef>
              <a:spcAft>
                <a:spcPts val="300"/>
              </a:spcAft>
              <a:buFont typeface="Arial" panose="020B0604020202020204" pitchFamily="34" charset="0"/>
              <a:buChar char="•"/>
              <a:defRPr/>
            </a:pPr>
            <a:r>
              <a:rPr lang="en-US" sz="1400" spc="0">
                <a:ln>
                  <a:noFill/>
                </a:ln>
                <a:solidFill>
                  <a:schemeClr val="bg1"/>
                </a:solidFill>
                <a:latin typeface="+mn-lt"/>
                <a:cs typeface="+mn-cs"/>
              </a:rPr>
              <a:t>Reduces downtime due to human error</a:t>
            </a:r>
          </a:p>
          <a:p>
            <a:pPr marL="284163" indent="-169863" defTabSz="914400">
              <a:spcBef>
                <a:spcPts val="0"/>
              </a:spcBef>
              <a:spcAft>
                <a:spcPts val="300"/>
              </a:spcAft>
              <a:buFont typeface="Arial" panose="020B0604020202020204" pitchFamily="34" charset="0"/>
              <a:buChar char="•"/>
              <a:defRPr/>
            </a:pPr>
            <a:r>
              <a:rPr lang="en-US" sz="1400" spc="0">
                <a:ln>
                  <a:noFill/>
                </a:ln>
                <a:solidFill>
                  <a:schemeClr val="bg1"/>
                </a:solidFill>
                <a:latin typeface="+mn-lt"/>
                <a:cs typeface="+mn-cs"/>
              </a:rPr>
              <a:t>Reduces cost of operations</a:t>
            </a:r>
          </a:p>
          <a:p>
            <a:pPr marL="284163" indent="-169863" defTabSz="914400">
              <a:spcBef>
                <a:spcPts val="0"/>
              </a:spcBef>
              <a:spcAft>
                <a:spcPts val="300"/>
              </a:spcAft>
              <a:buFont typeface="Arial" panose="020B0604020202020204" pitchFamily="34" charset="0"/>
              <a:buChar char="•"/>
              <a:defRPr/>
            </a:pPr>
            <a:r>
              <a:rPr lang="en-US" sz="1400" spc="0">
                <a:ln>
                  <a:noFill/>
                </a:ln>
                <a:solidFill>
                  <a:schemeClr val="bg1"/>
                </a:solidFill>
                <a:latin typeface="+mn-lt"/>
                <a:cs typeface="+mn-cs"/>
              </a:rPr>
              <a:t>Reduces business risk by ensuring more consistent configuration and security compliance and reporting</a:t>
            </a:r>
          </a:p>
        </p:txBody>
      </p:sp>
      <p:graphicFrame>
        <p:nvGraphicFramePr>
          <p:cNvPr id="6" name="Table 5">
            <a:extLst>
              <a:ext uri="{FF2B5EF4-FFF2-40B4-BE49-F238E27FC236}">
                <a16:creationId xmlns:a16="http://schemas.microsoft.com/office/drawing/2014/main" id="{40DA3970-C468-24EB-88A0-9C70853141A4}"/>
              </a:ext>
            </a:extLst>
          </p:cNvPr>
          <p:cNvGraphicFramePr>
            <a:graphicFrameLocks noGrp="1"/>
          </p:cNvGraphicFramePr>
          <p:nvPr>
            <p:extLst>
              <p:ext uri="{D42A27DB-BD31-4B8C-83A1-F6EECF244321}">
                <p14:modId xmlns:p14="http://schemas.microsoft.com/office/powerpoint/2010/main" val="349608684"/>
              </p:ext>
            </p:extLst>
          </p:nvPr>
        </p:nvGraphicFramePr>
        <p:xfrm>
          <a:off x="6207915" y="745582"/>
          <a:ext cx="1825523" cy="1206504"/>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456948">
                <a:tc>
                  <a:txBody>
                    <a:bodyPr/>
                    <a:lstStyle/>
                    <a:p>
                      <a:pPr algn="ctr"/>
                      <a:r>
                        <a:rPr lang="en-US" sz="1200">
                          <a:latin typeface="+mn-lt"/>
                          <a:ea typeface="+mn-ea"/>
                          <a:cs typeface="+mn-cs"/>
                        </a:rPr>
                        <a:t>App availability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56948">
                <a:tc>
                  <a:txBody>
                    <a:bodyPr/>
                    <a:lstStyle/>
                    <a:p>
                      <a:pPr algn="ctr"/>
                      <a:r>
                        <a:rPr lang="en-US" sz="1200">
                          <a:latin typeface="+mn-lt"/>
                          <a:ea typeface="+mn-ea"/>
                          <a:cs typeface="+mn-cs"/>
                        </a:rPr>
                        <a:t>Developer productivity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3781812"/>
                  </a:ext>
                </a:extLst>
              </a:tr>
            </a:tbl>
          </a:graphicData>
        </a:graphic>
      </p:graphicFrame>
      <p:cxnSp>
        <p:nvCxnSpPr>
          <p:cNvPr id="13" name="Straight Connector 12">
            <a:extLst>
              <a:ext uri="{FF2B5EF4-FFF2-40B4-BE49-F238E27FC236}">
                <a16:creationId xmlns:a16="http://schemas.microsoft.com/office/drawing/2014/main" id="{1AF2228B-D151-3125-8FD1-52B5E9833EA0}"/>
              </a:ext>
            </a:extLst>
          </p:cNvPr>
          <p:cNvCxnSpPr/>
          <p:nvPr/>
        </p:nvCxnSpPr>
        <p:spPr>
          <a:xfrm>
            <a:off x="6207915" y="470746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16A5EC-45FD-1B18-3404-C80DA13F5390}"/>
              </a:ext>
            </a:extLst>
          </p:cNvPr>
          <p:cNvSpPr txBox="1">
            <a:spLocks/>
          </p:cNvSpPr>
          <p:nvPr/>
        </p:nvSpPr>
        <p:spPr>
          <a:xfrm>
            <a:off x="6240457" y="2211919"/>
            <a:ext cx="5630357" cy="572464"/>
          </a:xfrm>
          <a:prstGeom prst="rect">
            <a:avLst/>
          </a:prstGeom>
          <a:noFill/>
        </p:spPr>
        <p:txBody>
          <a:bodyPr vert="horz" wrap="square" lIns="0" tIns="0" rIns="0" bIns="0" rtlCol="0">
            <a:spAutoFit/>
          </a:bodyPr>
          <a:lstStyle>
            <a:defPPr>
              <a:defRPr lang="en-US"/>
            </a:defPPr>
            <a:lvl1pPr>
              <a:defRPr>
                <a:latin typeface="+mj-lt"/>
              </a:defRPr>
            </a:lvl1pPr>
          </a:lstStyle>
          <a:p>
            <a:r>
              <a:rPr lang="en-US">
                <a:ea typeface="+mj-ea"/>
                <a:cs typeface="+mj-cs"/>
              </a:rPr>
              <a:t>Technical Patterns and Sample Architectures</a:t>
            </a:r>
          </a:p>
          <a:p>
            <a:pPr marR="0" lvl="0" algn="l" defTabSz="932742" rtl="0" eaLnBrk="1" fontAlgn="auto" latinLnBrk="0" hangingPunct="1">
              <a:lnSpc>
                <a:spcPct val="100000"/>
              </a:lnSpc>
              <a:spcBef>
                <a:spcPct val="20000"/>
              </a:spcBef>
              <a:spcAft>
                <a:spcPts val="0"/>
              </a:spcAft>
              <a:buClrTx/>
              <a:buSzPct val="100000"/>
              <a:tabLst/>
              <a:defRPr/>
            </a:pPr>
            <a:r>
              <a:rPr kumimoji="0" lang="en-US" sz="1600" b="0" i="0" u="none" strike="noStrike" kern="1200" cap="none" spc="0" normalizeH="0" baseline="0" noProof="0">
                <a:ln>
                  <a:noFill/>
                </a:ln>
                <a:solidFill>
                  <a:srgbClr val="000000"/>
                </a:solidFill>
                <a:effectLst/>
                <a:uLnTx/>
                <a:uFillTx/>
                <a:latin typeface="+mn-lt"/>
                <a:cs typeface="+mn-cs"/>
                <a:hlinkClick r:id="rId3" action="ppaction://hlinksldjump"/>
              </a:rPr>
              <a:t>Code generation and documentation</a:t>
            </a:r>
            <a:endParaRPr kumimoji="0" lang="en-US" sz="1600" b="0" i="0" u="none" strike="noStrike" kern="1200" cap="none" spc="0" normalizeH="0" baseline="0" noProof="0">
              <a:ln>
                <a:noFill/>
              </a:ln>
              <a:solidFill>
                <a:srgbClr val="000000"/>
              </a:solidFill>
              <a:effectLst/>
              <a:uLnTx/>
              <a:uFillTx/>
              <a:latin typeface="+mn-lt"/>
              <a:cs typeface="+mn-cs"/>
            </a:endParaRPr>
          </a:p>
        </p:txBody>
      </p: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07915" y="4896434"/>
            <a:ext cx="3955259" cy="1683538"/>
          </a:xfrm>
          <a:prstGeom prst="rect">
            <a:avLst/>
          </a:prstGeom>
          <a:noFill/>
        </p:spPr>
        <p:txBody>
          <a:bodyPr vert="horz" wrap="square" lIns="0" tIns="0" rIns="0" bIns="0" rtlCol="0">
            <a:spAutoFit/>
          </a:bodyPr>
          <a:lstStyle/>
          <a:p>
            <a:pPr>
              <a:spcAft>
                <a:spcPts val="600"/>
              </a:spcAft>
            </a:pPr>
            <a:r>
              <a:rPr lang="en-US" dirty="0">
                <a:latin typeface="+mj-lt"/>
                <a:ea typeface="+mj-ea"/>
                <a:cs typeface="+mj-cs"/>
              </a:rPr>
              <a:t>Customer examples</a:t>
            </a:r>
          </a:p>
          <a:p>
            <a:pPr>
              <a:lnSpc>
                <a:spcPct val="90000"/>
              </a:lnSpc>
            </a:pPr>
            <a:r>
              <a:rPr lang="en-US" sz="1600" b="0" i="0" dirty="0">
                <a:effectLst/>
                <a:highlight>
                  <a:srgbClr val="FFFFFF"/>
                </a:highlight>
                <a:latin typeface="SegoeUI"/>
                <a:hlinkClick r:id="rId4"/>
              </a:rPr>
              <a:t>Modern Requirements </a:t>
            </a:r>
            <a:r>
              <a:rPr lang="en-US" sz="1600" b="0" i="0" dirty="0">
                <a:effectLst/>
                <a:highlight>
                  <a:srgbClr val="FFFFFF"/>
                </a:highlight>
                <a:latin typeface="SegoeUI"/>
              </a:rPr>
              <a:t>used Generative AI to enable automation in many additional phases in the product development life cycle that are mundane and lets users focus more on the analytical and collaborative tasks that they have been trained for.</a:t>
            </a:r>
            <a:endParaRPr lang="en-US" sz="1600" dirty="0"/>
          </a:p>
        </p:txBody>
      </p:sp>
      <p:sp>
        <p:nvSpPr>
          <p:cNvPr id="18" name="TextBox 17">
            <a:extLst>
              <a:ext uri="{FF2B5EF4-FFF2-40B4-BE49-F238E27FC236}">
                <a16:creationId xmlns:a16="http://schemas.microsoft.com/office/drawing/2014/main" id="{CF381050-C429-3097-DFB2-147DBA303D82}"/>
              </a:ext>
            </a:extLst>
          </p:cNvPr>
          <p:cNvSpPr txBox="1">
            <a:spLocks/>
          </p:cNvSpPr>
          <p:nvPr/>
        </p:nvSpPr>
        <p:spPr>
          <a:xfrm>
            <a:off x="10543165" y="5227345"/>
            <a:ext cx="1494122" cy="215444"/>
          </a:xfrm>
          <a:prstGeom prst="rect">
            <a:avLst/>
          </a:prstGeom>
          <a:noFill/>
        </p:spPr>
        <p:txBody>
          <a:bodyPr wrap="square" lIns="0" tIns="0" rIns="0" bIns="0">
            <a:spAutoFit/>
          </a:bodyPr>
          <a:lstStyle/>
          <a:p>
            <a:pPr marL="171450" indent="-171450">
              <a:buFont typeface="Arial" panose="020B0604020202020204" pitchFamily="34" charset="0"/>
              <a:buChar char="•"/>
            </a:pPr>
            <a:r>
              <a:rPr lang="en-US" sz="1400">
                <a:hlinkClick r:id="rId5"/>
              </a:rPr>
              <a:t>Siemens</a:t>
            </a:r>
            <a:endParaRPr lang="en-US" sz="1400"/>
          </a:p>
        </p:txBody>
      </p:sp>
      <p:sp>
        <p:nvSpPr>
          <p:cNvPr id="2" name="TextBox 1">
            <a:extLst>
              <a:ext uri="{FF2B5EF4-FFF2-40B4-BE49-F238E27FC236}">
                <a16:creationId xmlns:a16="http://schemas.microsoft.com/office/drawing/2014/main" id="{50FE6B62-8DEF-745A-BEFC-62796FDEF604}"/>
              </a:ext>
            </a:extLst>
          </p:cNvPr>
          <p:cNvSpPr txBox="1"/>
          <p:nvPr/>
        </p:nvSpPr>
        <p:spPr>
          <a:xfrm>
            <a:off x="6149341" y="3000677"/>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5" name="TextBox 4">
            <a:extLst>
              <a:ext uri="{FF2B5EF4-FFF2-40B4-BE49-F238E27FC236}">
                <a16:creationId xmlns:a16="http://schemas.microsoft.com/office/drawing/2014/main" id="{30B15C89-B0EF-2870-8586-A6F4378B9709}"/>
              </a:ext>
            </a:extLst>
          </p:cNvPr>
          <p:cNvSpPr txBox="1"/>
          <p:nvPr/>
        </p:nvSpPr>
        <p:spPr>
          <a:xfrm>
            <a:off x="9268141" y="3398284"/>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AI Search</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Semantic Kernel / </a:t>
            </a:r>
            <a:r>
              <a:rPr kumimoji="0" lang="en-US" sz="1050" b="0" i="0" u="none" strike="noStrike" kern="1200" cap="none" spc="0" normalizeH="0" baseline="0" noProof="0" err="1">
                <a:ln>
                  <a:noFill/>
                </a:ln>
                <a:effectLst/>
                <a:uLnTx/>
                <a:uFillTx/>
              </a:rPr>
              <a:t>Langchain</a:t>
            </a:r>
            <a:endParaRPr kumimoji="0" lang="en-US" sz="105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API Management</a:t>
            </a:r>
            <a:endParaRPr kumimoji="0" lang="en-US" sz="1050" b="0" i="0" u="none" strike="noStrike" kern="1200" cap="none" spc="0" normalizeH="0" baseline="0" noProof="0">
              <a:ln>
                <a:noFill/>
              </a:ln>
              <a:effectLst/>
              <a:uLnTx/>
              <a:uFillTx/>
            </a:endParaRPr>
          </a:p>
        </p:txBody>
      </p:sp>
      <p:sp>
        <p:nvSpPr>
          <p:cNvPr id="7" name="TextBox 6">
            <a:extLst>
              <a:ext uri="{FF2B5EF4-FFF2-40B4-BE49-F238E27FC236}">
                <a16:creationId xmlns:a16="http://schemas.microsoft.com/office/drawing/2014/main" id="{1F179FDC-35D7-DF0C-3C1B-AB0B9AAA079B}"/>
              </a:ext>
            </a:extLst>
          </p:cNvPr>
          <p:cNvSpPr txBox="1"/>
          <p:nvPr/>
        </p:nvSpPr>
        <p:spPr>
          <a:xfrm>
            <a:off x="6149340" y="3389931"/>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GitHub Copilot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8" name="TextBox 7">
            <a:extLst>
              <a:ext uri="{FF2B5EF4-FFF2-40B4-BE49-F238E27FC236}">
                <a16:creationId xmlns:a16="http://schemas.microsoft.com/office/drawing/2014/main" id="{6142A707-3CCC-3F5A-927E-E5DABEA41460}"/>
              </a:ext>
            </a:extLst>
          </p:cNvPr>
          <p:cNvSpPr txBox="1"/>
          <p:nvPr/>
        </p:nvSpPr>
        <p:spPr>
          <a:xfrm>
            <a:off x="11089385" y="6594742"/>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9" name="Table 8">
            <a:extLst>
              <a:ext uri="{FF2B5EF4-FFF2-40B4-BE49-F238E27FC236}">
                <a16:creationId xmlns:a16="http://schemas.microsoft.com/office/drawing/2014/main" id="{83AD9A8F-88E2-82AA-73B1-F2184FDC2BD3}"/>
              </a:ext>
            </a:extLst>
          </p:cNvPr>
          <p:cNvGraphicFramePr>
            <a:graphicFrameLocks noGrp="1"/>
          </p:cNvGraphicFramePr>
          <p:nvPr>
            <p:extLst>
              <p:ext uri="{D42A27DB-BD31-4B8C-83A1-F6EECF244321}">
                <p14:modId xmlns:p14="http://schemas.microsoft.com/office/powerpoint/2010/main" val="258867187"/>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380191493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3F701150-1FBA-3629-ECFC-0096DFD23D97}"/>
              </a:ext>
            </a:extLst>
          </p:cNvPr>
          <p:cNvSpPr>
            <a:spLocks noGrp="1"/>
          </p:cNvSpPr>
          <p:nvPr>
            <p:ph type="title"/>
          </p:nvPr>
        </p:nvSpPr>
        <p:spPr>
          <a:xfrm>
            <a:off x="588963" y="457200"/>
            <a:ext cx="11017250" cy="461665"/>
          </a:xfrm>
        </p:spPr>
        <p:txBody>
          <a:bodyPr/>
          <a:lstStyle/>
          <a:p>
            <a:r>
              <a:rPr lang="en-US">
                <a:ea typeface="+mj-ea"/>
                <a:cs typeface="+mj-cs"/>
              </a:rPr>
              <a:t>Get to know </a:t>
            </a:r>
            <a:r>
              <a:rPr lang="en-US">
                <a:solidFill>
                  <a:schemeClr val="accent6"/>
                </a:solidFill>
                <a:ea typeface="+mj-ea"/>
                <a:cs typeface="+mj-cs"/>
              </a:rPr>
              <a:t>Human Resources</a:t>
            </a:r>
          </a:p>
        </p:txBody>
      </p:sp>
      <p:sp>
        <p:nvSpPr>
          <p:cNvPr id="8" name="Rectangle 7">
            <a:extLst>
              <a:ext uri="{FF2B5EF4-FFF2-40B4-BE49-F238E27FC236}">
                <a16:creationId xmlns:a16="http://schemas.microsoft.com/office/drawing/2014/main" id="{84D7D3E2-A377-05CB-EFB0-01117C00DBE6}"/>
              </a:ext>
            </a:extLst>
          </p:cNvPr>
          <p:cNvSpPr/>
          <p:nvPr/>
        </p:nvSpPr>
        <p:spPr bwMode="auto">
          <a:xfrm>
            <a:off x="550643" y="1188311"/>
            <a:ext cx="11090714" cy="5099526"/>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ABBC8DB0-23EA-AD7C-851B-0121C19CC07C}"/>
              </a:ext>
            </a:extLst>
          </p:cNvPr>
          <p:cNvSpPr/>
          <p:nvPr/>
        </p:nvSpPr>
        <p:spPr bwMode="auto">
          <a:xfrm>
            <a:off x="6246224" y="1286147"/>
            <a:ext cx="5279662" cy="4903854"/>
          </a:xfrm>
          <a:prstGeom prst="rect">
            <a:avLst/>
          </a:prstGeom>
          <a:solidFill>
            <a:schemeClr val="bg1"/>
          </a:solidFill>
          <a:ln>
            <a:noFill/>
            <a:headEnd type="none" w="med" len="med"/>
            <a:tailEnd type="none" w="med" len="med"/>
          </a:ln>
          <a:effectLst>
            <a:outerShdw blurRad="1397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buClrTx/>
              <a:buSzTx/>
              <a:buFontTx/>
              <a:buNone/>
              <a:tabLst/>
              <a:defRPr/>
            </a:pPr>
            <a:r>
              <a:rPr kumimoji="0" lang="en-US" i="0" u="none" strike="noStrike" kern="1200" cap="none" normalizeH="0" baseline="0" noProof="0">
                <a:ln>
                  <a:noFill/>
                </a:ln>
                <a:solidFill>
                  <a:srgbClr val="0078D4"/>
                </a:solidFill>
                <a:effectLst/>
                <a:uLnTx/>
                <a:uFillTx/>
                <a:latin typeface="+mj-lt"/>
                <a:ea typeface="+mj-ea"/>
                <a:cs typeface="+mj-cs"/>
              </a:rPr>
              <a:t>Top </a:t>
            </a:r>
            <a:r>
              <a:rPr lang="en-US">
                <a:solidFill>
                  <a:srgbClr val="0078D4"/>
                </a:solidFill>
                <a:latin typeface="+mj-lt"/>
                <a:ea typeface="+mj-ea"/>
                <a:cs typeface="+mj-cs"/>
              </a:rPr>
              <a:t>AI </a:t>
            </a:r>
            <a:r>
              <a:rPr kumimoji="0" lang="en-US" i="0" u="none" strike="noStrike" kern="1200" cap="none" normalizeH="0" baseline="0" noProof="0">
                <a:ln>
                  <a:noFill/>
                </a:ln>
                <a:solidFill>
                  <a:srgbClr val="0078D4"/>
                </a:solidFill>
                <a:effectLst/>
                <a:uLnTx/>
                <a:uFillTx/>
                <a:latin typeface="+mj-lt"/>
                <a:ea typeface="+mj-ea"/>
                <a:cs typeface="+mj-cs"/>
              </a:rPr>
              <a:t>use-cases</a:t>
            </a:r>
          </a:p>
          <a:p>
            <a:pPr marL="400050" marR="0" lvl="0" algn="l" defTabSz="914400" rtl="0" eaLnBrk="1" fontAlgn="auto" latinLnBrk="0" hangingPunct="1">
              <a:spcBef>
                <a:spcPts val="1800"/>
              </a:spcBef>
              <a:buClrTx/>
              <a:buSzTx/>
              <a:buFontTx/>
              <a:buNone/>
              <a:tabLst/>
              <a:defRPr/>
            </a:pPr>
            <a:r>
              <a:rPr kumimoji="0" lang="en-US" sz="1400" i="0" u="none" strike="noStrike" kern="1200" cap="none" normalizeH="0" baseline="0" noProof="0">
                <a:ln>
                  <a:noFill/>
                </a:ln>
                <a:solidFill>
                  <a:schemeClr val="tx1"/>
                </a:solidFill>
                <a:effectLst/>
                <a:uLnTx/>
                <a:uFillTx/>
                <a:latin typeface="+mj-lt"/>
                <a:ea typeface="+mj-ea"/>
                <a:cs typeface="+mj-cs"/>
              </a:rPr>
              <a:t>Recruitment process automation</a:t>
            </a:r>
          </a:p>
          <a:p>
            <a:pPr marL="647700" marR="0" lvl="0" indent="-15240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kern="0">
                <a:solidFill>
                  <a:schemeClr val="tx1"/>
                </a:solidFill>
              </a:rPr>
              <a:t>Requisition generation</a:t>
            </a:r>
          </a:p>
          <a:p>
            <a:pPr marL="647700" marR="0" lvl="0" indent="-15240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kern="0">
                <a:solidFill>
                  <a:schemeClr val="tx1"/>
                </a:solidFill>
              </a:rPr>
              <a:t>Resume selection</a:t>
            </a:r>
          </a:p>
          <a:p>
            <a:pPr marL="400050">
              <a:spcBef>
                <a:spcPts val="1800"/>
              </a:spcBef>
              <a:defRPr/>
            </a:pPr>
            <a:r>
              <a:rPr lang="en-US" sz="1400">
                <a:solidFill>
                  <a:schemeClr val="tx1"/>
                </a:solidFill>
                <a:latin typeface="+mj-lt"/>
                <a:ea typeface="+mj-ea"/>
                <a:cs typeface="+mj-cs"/>
              </a:rPr>
              <a:t>Employee self-service and knowledge management</a:t>
            </a:r>
          </a:p>
          <a:p>
            <a:pPr marL="647700" marR="0" lvl="0" indent="-152400" defTabSz="457200" fontAlgn="auto">
              <a:spcBef>
                <a:spcPts val="600"/>
              </a:spcBef>
              <a:spcAft>
                <a:spcPts val="0"/>
              </a:spcAft>
              <a:buClrTx/>
              <a:buSzPct val="100000"/>
              <a:buFont typeface="Arial" pitchFamily="34"/>
              <a:buChar char="•"/>
              <a:tabLst/>
              <a:defRPr sz="1800" b="0" i="0" u="none" strike="noStrike" kern="0" cap="none" spc="0" baseline="0">
                <a:solidFill>
                  <a:srgbClr val="000000"/>
                </a:solidFill>
                <a:uFillTx/>
              </a:defRPr>
            </a:pPr>
            <a:r>
              <a:rPr lang="en-US" sz="1200" kern="0">
                <a:solidFill>
                  <a:schemeClr val="tx1"/>
                </a:solidFill>
              </a:rPr>
              <a:t>Enable employees to quickly find tools, resources, and insights they need in their flow of work</a:t>
            </a:r>
          </a:p>
          <a:p>
            <a:pPr marL="400050">
              <a:spcBef>
                <a:spcPts val="1800"/>
              </a:spcBef>
              <a:buSzPct val="100000"/>
              <a:defRPr/>
            </a:pPr>
            <a:r>
              <a:rPr lang="en-US" sz="1400">
                <a:solidFill>
                  <a:schemeClr val="tx1"/>
                </a:solidFill>
                <a:latin typeface="+mj-lt"/>
                <a:ea typeface="+mj-ea"/>
                <a:cs typeface="+mj-cs"/>
              </a:rPr>
              <a:t>Personalized career planning</a:t>
            </a:r>
          </a:p>
          <a:p>
            <a:pPr marL="647700" indent="-152400" defTabSz="457200">
              <a:spcBef>
                <a:spcPts val="600"/>
              </a:spcBef>
              <a:buSzPct val="100000"/>
              <a:buFont typeface="Arial" pitchFamily="34"/>
              <a:buChar char="•"/>
              <a:defRPr sz="1800" b="0" i="0" u="none" strike="noStrike" kern="0" cap="none" spc="0" baseline="0">
                <a:solidFill>
                  <a:srgbClr val="000000"/>
                </a:solidFill>
                <a:uFillTx/>
              </a:defRPr>
            </a:pPr>
            <a:r>
              <a:rPr lang="en-US" sz="1200" kern="0">
                <a:solidFill>
                  <a:schemeClr val="tx1"/>
                </a:solidFill>
              </a:rPr>
              <a:t>Create and update </a:t>
            </a:r>
            <a:r>
              <a:rPr lang="en-US" sz="1200" kern="0" err="1">
                <a:solidFill>
                  <a:schemeClr val="tx1"/>
                </a:solidFill>
              </a:rPr>
              <a:t>IaC</a:t>
            </a:r>
            <a:r>
              <a:rPr lang="en-US" sz="1200" kern="0">
                <a:solidFill>
                  <a:schemeClr val="tx1"/>
                </a:solidFill>
              </a:rPr>
              <a:t> automation templates and playbooks based on existing manual process documentation or vendor provided updates. </a:t>
            </a:r>
          </a:p>
        </p:txBody>
      </p:sp>
      <p:grpSp>
        <p:nvGrpSpPr>
          <p:cNvPr id="11" name="Group 10">
            <a:extLst>
              <a:ext uri="{FF2B5EF4-FFF2-40B4-BE49-F238E27FC236}">
                <a16:creationId xmlns:a16="http://schemas.microsoft.com/office/drawing/2014/main" id="{62DB1528-5C2C-A20E-7233-1A7BACFB64EE}"/>
              </a:ext>
            </a:extLst>
          </p:cNvPr>
          <p:cNvGrpSpPr/>
          <p:nvPr/>
        </p:nvGrpSpPr>
        <p:grpSpPr>
          <a:xfrm>
            <a:off x="610837" y="1225098"/>
            <a:ext cx="5340701" cy="1579920"/>
            <a:chOff x="610837" y="1225098"/>
            <a:chExt cx="5340701" cy="1579920"/>
          </a:xfrm>
        </p:grpSpPr>
        <p:sp>
          <p:nvSpPr>
            <p:cNvPr id="13" name="Rectangle 12">
              <a:extLst>
                <a:ext uri="{FF2B5EF4-FFF2-40B4-BE49-F238E27FC236}">
                  <a16:creationId xmlns:a16="http://schemas.microsoft.com/office/drawing/2014/main" id="{A54669AC-4561-1109-5702-44478DC020F0}"/>
                </a:ext>
              </a:extLst>
            </p:cNvPr>
            <p:cNvSpPr>
              <a:spLocks/>
            </p:cNvSpPr>
            <p:nvPr/>
          </p:nvSpPr>
          <p:spPr bwMode="auto">
            <a:xfrm>
              <a:off x="610837" y="1225098"/>
              <a:ext cx="5340701" cy="1579920"/>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rgbClr val="0078D4"/>
                  </a:solidFill>
                  <a:effectLst/>
                  <a:uLnTx/>
                  <a:uFillTx/>
                  <a:latin typeface="+mj-lt"/>
                  <a:ea typeface="+mj-ea"/>
                  <a:cs typeface="+mj-cs"/>
                </a:rPr>
                <a:t>Who to target</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VP of Human Resources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Head of Recruitment and Talent Acquisition</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Head of HR Operations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Head of Employee Experience</a:t>
              </a:r>
            </a:p>
          </p:txBody>
        </p:sp>
        <p:cxnSp>
          <p:nvCxnSpPr>
            <p:cNvPr id="17" name="Straight Connector 16">
              <a:extLst>
                <a:ext uri="{FF2B5EF4-FFF2-40B4-BE49-F238E27FC236}">
                  <a16:creationId xmlns:a16="http://schemas.microsoft.com/office/drawing/2014/main" id="{3CD6EBF8-7EF7-383F-5213-CCF99A0ADFB3}"/>
                </a:ext>
              </a:extLst>
            </p:cNvPr>
            <p:cNvCxnSpPr>
              <a:cxnSpLocks/>
            </p:cNvCxnSpPr>
            <p:nvPr/>
          </p:nvCxnSpPr>
          <p:spPr>
            <a:xfrm>
              <a:off x="690351" y="1639417"/>
              <a:ext cx="5261187"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245E33FF-24E0-7D65-0FEA-AC5231F5D6F8}"/>
              </a:ext>
            </a:extLst>
          </p:cNvPr>
          <p:cNvGrpSpPr/>
          <p:nvPr/>
        </p:nvGrpSpPr>
        <p:grpSpPr>
          <a:xfrm>
            <a:off x="610837" y="2858324"/>
            <a:ext cx="5351813" cy="1318310"/>
            <a:chOff x="610837" y="2605006"/>
            <a:chExt cx="5351813" cy="1318310"/>
          </a:xfrm>
        </p:grpSpPr>
        <p:sp>
          <p:nvSpPr>
            <p:cNvPr id="20" name="Rectangle 19">
              <a:extLst>
                <a:ext uri="{FF2B5EF4-FFF2-40B4-BE49-F238E27FC236}">
                  <a16:creationId xmlns:a16="http://schemas.microsoft.com/office/drawing/2014/main" id="{E57B28CF-3AB0-A7A9-5E7C-719A3AFE1039}"/>
                </a:ext>
              </a:extLst>
            </p:cNvPr>
            <p:cNvSpPr>
              <a:spLocks/>
            </p:cNvSpPr>
            <p:nvPr/>
          </p:nvSpPr>
          <p:spPr bwMode="auto">
            <a:xfrm>
              <a:off x="610837" y="2605006"/>
              <a:ext cx="5340701" cy="1318310"/>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Motivations and desired outcomes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Improve quality of hire and reduce cost per hire</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Increase employee retention rate, minimize turnover rate</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Increase employee satisfaction and engagement</a:t>
              </a:r>
            </a:p>
          </p:txBody>
        </p:sp>
        <p:cxnSp>
          <p:nvCxnSpPr>
            <p:cNvPr id="21" name="Straight Connector 20">
              <a:extLst>
                <a:ext uri="{FF2B5EF4-FFF2-40B4-BE49-F238E27FC236}">
                  <a16:creationId xmlns:a16="http://schemas.microsoft.com/office/drawing/2014/main" id="{DD07365E-B268-8F49-92D6-ED6D53584A0F}"/>
                </a:ext>
              </a:extLst>
            </p:cNvPr>
            <p:cNvCxnSpPr>
              <a:cxnSpLocks/>
            </p:cNvCxnSpPr>
            <p:nvPr/>
          </p:nvCxnSpPr>
          <p:spPr>
            <a:xfrm>
              <a:off x="690351" y="3027350"/>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592766E-1F6B-AB9D-D863-CD3F00B2DC82}"/>
              </a:ext>
            </a:extLst>
          </p:cNvPr>
          <p:cNvGrpSpPr/>
          <p:nvPr/>
        </p:nvGrpSpPr>
        <p:grpSpPr>
          <a:xfrm>
            <a:off x="610837" y="4229940"/>
            <a:ext cx="5351813" cy="1241365"/>
            <a:chOff x="610837" y="4511099"/>
            <a:chExt cx="5351813" cy="1241365"/>
          </a:xfrm>
        </p:grpSpPr>
        <p:sp>
          <p:nvSpPr>
            <p:cNvPr id="30" name="Rectangle 29">
              <a:extLst>
                <a:ext uri="{FF2B5EF4-FFF2-40B4-BE49-F238E27FC236}">
                  <a16:creationId xmlns:a16="http://schemas.microsoft.com/office/drawing/2014/main" id="{C316F67C-E518-FDD1-8797-9417A6904F23}"/>
                </a:ext>
              </a:extLst>
            </p:cNvPr>
            <p:cNvSpPr>
              <a:spLocks/>
            </p:cNvSpPr>
            <p:nvPr/>
          </p:nvSpPr>
          <p:spPr bwMode="auto">
            <a:xfrm>
              <a:off x="610837" y="4511099"/>
              <a:ext cx="5340701" cy="1241365"/>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Our value proposition</a:t>
              </a:r>
            </a:p>
            <a:p>
              <a:pPr marL="358775" indent="-228600" defTabSz="457200">
                <a:spcBef>
                  <a:spcPts val="600"/>
                </a:spcBef>
                <a:buSzPct val="100000"/>
                <a:buFont typeface="+mj-lt"/>
                <a:buAutoNum type="arabicPeriod"/>
                <a:defRPr sz="1800" b="0" i="0" u="none" strike="noStrike" kern="0" cap="none" spc="0" baseline="0">
                  <a:solidFill>
                    <a:srgbClr val="000000"/>
                  </a:solidFill>
                  <a:uFillTx/>
                </a:defRPr>
              </a:pPr>
              <a:r>
                <a:rPr lang="en-US" sz="1200"/>
                <a:t>Improve speed to alignment between prospects and final hire with AI-enabled recruitment</a:t>
              </a:r>
            </a:p>
            <a:p>
              <a:pPr marL="358775" indent="-228600" defTabSz="457200">
                <a:spcBef>
                  <a:spcPts val="600"/>
                </a:spcBef>
                <a:buSzPct val="100000"/>
                <a:buFont typeface="+mj-lt"/>
                <a:buAutoNum type="arabicPeriod"/>
                <a:defRPr sz="1800" b="0" i="0" u="none" strike="noStrike" kern="0" cap="none" spc="0" baseline="0">
                  <a:solidFill>
                    <a:srgbClr val="000000"/>
                  </a:solidFill>
                  <a:uFillTx/>
                </a:defRPr>
              </a:pPr>
              <a:r>
                <a:rPr lang="en-US" sz="1200"/>
                <a:t>Increase employee productivity</a:t>
              </a:r>
            </a:p>
          </p:txBody>
        </p:sp>
        <p:cxnSp>
          <p:nvCxnSpPr>
            <p:cNvPr id="33" name="Straight Connector 32">
              <a:extLst>
                <a:ext uri="{FF2B5EF4-FFF2-40B4-BE49-F238E27FC236}">
                  <a16:creationId xmlns:a16="http://schemas.microsoft.com/office/drawing/2014/main" id="{843E36A3-3E3F-A2D8-7DA3-3A92A75E9D72}"/>
                </a:ext>
              </a:extLst>
            </p:cNvPr>
            <p:cNvCxnSpPr>
              <a:cxnSpLocks/>
            </p:cNvCxnSpPr>
            <p:nvPr/>
          </p:nvCxnSpPr>
          <p:spPr>
            <a:xfrm>
              <a:off x="690351" y="4925418"/>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6" name="Graphic 113" descr="Icon of a flowchart">
            <a:extLst>
              <a:ext uri="{FF2B5EF4-FFF2-40B4-BE49-F238E27FC236}">
                <a16:creationId xmlns:a16="http://schemas.microsoft.com/office/drawing/2014/main" id="{0D687A0A-738B-CD3F-08EE-01B73688F98F}"/>
              </a:ext>
            </a:extLst>
          </p:cNvPr>
          <p:cNvSpPr/>
          <p:nvPr/>
        </p:nvSpPr>
        <p:spPr>
          <a:xfrm>
            <a:off x="6459297" y="1863224"/>
            <a:ext cx="259003" cy="259084"/>
          </a:xfrm>
          <a:custGeom>
            <a:avLst/>
            <a:gdLst>
              <a:gd name="connsiteX0" fmla="*/ 53777 w 357377"/>
              <a:gd name="connsiteY0" fmla="*/ 0 h 357487"/>
              <a:gd name="connsiteX1" fmla="*/ 10409 w 357377"/>
              <a:gd name="connsiteY1" fmla="*/ 43368 h 357487"/>
              <a:gd name="connsiteX2" fmla="*/ 10409 w 357377"/>
              <a:gd name="connsiteY2" fmla="*/ 91695 h 357487"/>
              <a:gd name="connsiteX3" fmla="*/ 53777 w 357377"/>
              <a:gd name="connsiteY3" fmla="*/ 135064 h 357487"/>
              <a:gd name="connsiteX4" fmla="*/ 63462 w 357377"/>
              <a:gd name="connsiteY4" fmla="*/ 135064 h 357487"/>
              <a:gd name="connsiteX5" fmla="*/ 63462 w 357377"/>
              <a:gd name="connsiteY5" fmla="*/ 206499 h 357487"/>
              <a:gd name="connsiteX6" fmla="*/ 60879 w 357377"/>
              <a:gd name="connsiteY6" fmla="*/ 208741 h 357487"/>
              <a:gd name="connsiteX7" fmla="*/ 7060 w 357377"/>
              <a:gd name="connsiteY7" fmla="*/ 262542 h 357487"/>
              <a:gd name="connsiteX8" fmla="*/ 7058 w 357377"/>
              <a:gd name="connsiteY8" fmla="*/ 296620 h 357487"/>
              <a:gd name="connsiteX9" fmla="*/ 60877 w 357377"/>
              <a:gd name="connsiteY9" fmla="*/ 350433 h 357487"/>
              <a:gd name="connsiteX10" fmla="*/ 94952 w 357377"/>
              <a:gd name="connsiteY10" fmla="*/ 350427 h 357487"/>
              <a:gd name="connsiteX11" fmla="*/ 148742 w 357377"/>
              <a:gd name="connsiteY11" fmla="*/ 296614 h 357487"/>
              <a:gd name="connsiteX12" fmla="*/ 150984 w 357377"/>
              <a:gd name="connsiteY12" fmla="*/ 294033 h 357487"/>
              <a:gd name="connsiteX13" fmla="*/ 222572 w 357377"/>
              <a:gd name="connsiteY13" fmla="*/ 294033 h 357487"/>
              <a:gd name="connsiteX14" fmla="*/ 222572 w 357377"/>
              <a:gd name="connsiteY14" fmla="*/ 303742 h 357487"/>
              <a:gd name="connsiteX15" fmla="*/ 265940 w 357377"/>
              <a:gd name="connsiteY15" fmla="*/ 347110 h 357487"/>
              <a:gd name="connsiteX16" fmla="*/ 314009 w 357377"/>
              <a:gd name="connsiteY16" fmla="*/ 347110 h 357487"/>
              <a:gd name="connsiteX17" fmla="*/ 357377 w 357377"/>
              <a:gd name="connsiteY17" fmla="*/ 303742 h 357487"/>
              <a:gd name="connsiteX18" fmla="*/ 357377 w 357377"/>
              <a:gd name="connsiteY18" fmla="*/ 255474 h 357487"/>
              <a:gd name="connsiteX19" fmla="*/ 314009 w 357377"/>
              <a:gd name="connsiteY19" fmla="*/ 212106 h 357487"/>
              <a:gd name="connsiteX20" fmla="*/ 265940 w 357377"/>
              <a:gd name="connsiteY20" fmla="*/ 212106 h 357487"/>
              <a:gd name="connsiteX21" fmla="*/ 222572 w 357377"/>
              <a:gd name="connsiteY21" fmla="*/ 255474 h 357487"/>
              <a:gd name="connsiteX22" fmla="*/ 222572 w 357377"/>
              <a:gd name="connsiteY22" fmla="*/ 265121 h 357487"/>
              <a:gd name="connsiteX23" fmla="*/ 150976 w 357377"/>
              <a:gd name="connsiteY23" fmla="*/ 265121 h 357487"/>
              <a:gd name="connsiteX24" fmla="*/ 148740 w 357377"/>
              <a:gd name="connsiteY24" fmla="*/ 262546 h 357487"/>
              <a:gd name="connsiteX25" fmla="*/ 94951 w 357377"/>
              <a:gd name="connsiteY25" fmla="*/ 208747 h 357487"/>
              <a:gd name="connsiteX26" fmla="*/ 92374 w 357377"/>
              <a:gd name="connsiteY26" fmla="*/ 206507 h 357487"/>
              <a:gd name="connsiteX27" fmla="*/ 92374 w 357377"/>
              <a:gd name="connsiteY27" fmla="*/ 135064 h 357487"/>
              <a:gd name="connsiteX28" fmla="*/ 102099 w 357377"/>
              <a:gd name="connsiteY28" fmla="*/ 135064 h 357487"/>
              <a:gd name="connsiteX29" fmla="*/ 145468 w 357377"/>
              <a:gd name="connsiteY29" fmla="*/ 91695 h 357487"/>
              <a:gd name="connsiteX30" fmla="*/ 145468 w 357377"/>
              <a:gd name="connsiteY30" fmla="*/ 43368 h 357487"/>
              <a:gd name="connsiteX31" fmla="*/ 102099 w 357377"/>
              <a:gd name="connsiteY31" fmla="*/ 0 h 357487"/>
              <a:gd name="connsiteX32" fmla="*/ 53777 w 357377"/>
              <a:gd name="connsiteY32" fmla="*/ 0 h 357487"/>
              <a:gd name="connsiteX33" fmla="*/ 39321 w 357377"/>
              <a:gd name="connsiteY33" fmla="*/ 43368 h 357487"/>
              <a:gd name="connsiteX34" fmla="*/ 53777 w 357377"/>
              <a:gd name="connsiteY34" fmla="*/ 28912 h 357487"/>
              <a:gd name="connsiteX35" fmla="*/ 102099 w 357377"/>
              <a:gd name="connsiteY35" fmla="*/ 28912 h 357487"/>
              <a:gd name="connsiteX36" fmla="*/ 116555 w 357377"/>
              <a:gd name="connsiteY36" fmla="*/ 43368 h 357487"/>
              <a:gd name="connsiteX37" fmla="*/ 116555 w 357377"/>
              <a:gd name="connsiteY37" fmla="*/ 91695 h 357487"/>
              <a:gd name="connsiteX38" fmla="*/ 102099 w 357377"/>
              <a:gd name="connsiteY38" fmla="*/ 106151 h 357487"/>
              <a:gd name="connsiteX39" fmla="*/ 53777 w 357377"/>
              <a:gd name="connsiteY39" fmla="*/ 106151 h 357487"/>
              <a:gd name="connsiteX40" fmla="*/ 39321 w 357377"/>
              <a:gd name="connsiteY40" fmla="*/ 91695 h 357487"/>
              <a:gd name="connsiteX41" fmla="*/ 39321 w 357377"/>
              <a:gd name="connsiteY41" fmla="*/ 43368 h 357487"/>
              <a:gd name="connsiteX42" fmla="*/ 30909 w 357377"/>
              <a:gd name="connsiteY42" fmla="*/ 279581 h 357487"/>
              <a:gd name="connsiteX43" fmla="*/ 77911 w 357377"/>
              <a:gd name="connsiteY43" fmla="*/ 232595 h 357487"/>
              <a:gd name="connsiteX44" fmla="*/ 124889 w 357377"/>
              <a:gd name="connsiteY44" fmla="*/ 279581 h 357487"/>
              <a:gd name="connsiteX45" fmla="*/ 77911 w 357377"/>
              <a:gd name="connsiteY45" fmla="*/ 326581 h 357487"/>
              <a:gd name="connsiteX46" fmla="*/ 30909 w 357377"/>
              <a:gd name="connsiteY46" fmla="*/ 279581 h 357487"/>
              <a:gd name="connsiteX47" fmla="*/ 265940 w 357377"/>
              <a:gd name="connsiteY47" fmla="*/ 241018 h 357487"/>
              <a:gd name="connsiteX48" fmla="*/ 314009 w 357377"/>
              <a:gd name="connsiteY48" fmla="*/ 241018 h 357487"/>
              <a:gd name="connsiteX49" fmla="*/ 328465 w 357377"/>
              <a:gd name="connsiteY49" fmla="*/ 255474 h 357487"/>
              <a:gd name="connsiteX50" fmla="*/ 328465 w 357377"/>
              <a:gd name="connsiteY50" fmla="*/ 303742 h 357487"/>
              <a:gd name="connsiteX51" fmla="*/ 314009 w 357377"/>
              <a:gd name="connsiteY51" fmla="*/ 318198 h 357487"/>
              <a:gd name="connsiteX52" fmla="*/ 265940 w 357377"/>
              <a:gd name="connsiteY52" fmla="*/ 318198 h 357487"/>
              <a:gd name="connsiteX53" fmla="*/ 251484 w 357377"/>
              <a:gd name="connsiteY53" fmla="*/ 303742 h 357487"/>
              <a:gd name="connsiteX54" fmla="*/ 251484 w 357377"/>
              <a:gd name="connsiteY54" fmla="*/ 255474 h 357487"/>
              <a:gd name="connsiteX55" fmla="*/ 265940 w 357377"/>
              <a:gd name="connsiteY55" fmla="*/ 241018 h 357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57377" h="357487">
                <a:moveTo>
                  <a:pt x="53777" y="0"/>
                </a:moveTo>
                <a:cubicBezTo>
                  <a:pt x="29826" y="0"/>
                  <a:pt x="10409" y="19417"/>
                  <a:pt x="10409" y="43368"/>
                </a:cubicBezTo>
                <a:lnTo>
                  <a:pt x="10409" y="91695"/>
                </a:lnTo>
                <a:cubicBezTo>
                  <a:pt x="10409" y="115646"/>
                  <a:pt x="29826" y="135064"/>
                  <a:pt x="53777" y="135064"/>
                </a:cubicBezTo>
                <a:lnTo>
                  <a:pt x="63462" y="135064"/>
                </a:lnTo>
                <a:lnTo>
                  <a:pt x="63462" y="206499"/>
                </a:lnTo>
                <a:cubicBezTo>
                  <a:pt x="62561" y="207174"/>
                  <a:pt x="61698" y="207922"/>
                  <a:pt x="60879" y="208741"/>
                </a:cubicBezTo>
                <a:lnTo>
                  <a:pt x="7060" y="262542"/>
                </a:lnTo>
                <a:cubicBezTo>
                  <a:pt x="-2352" y="271950"/>
                  <a:pt x="-2353" y="287210"/>
                  <a:pt x="7058" y="296620"/>
                </a:cubicBezTo>
                <a:lnTo>
                  <a:pt x="60877" y="350433"/>
                </a:lnTo>
                <a:cubicBezTo>
                  <a:pt x="70287" y="359841"/>
                  <a:pt x="85544" y="359839"/>
                  <a:pt x="94952" y="350427"/>
                </a:cubicBezTo>
                <a:lnTo>
                  <a:pt x="148742" y="296614"/>
                </a:lnTo>
                <a:cubicBezTo>
                  <a:pt x="149561" y="295795"/>
                  <a:pt x="150307" y="294933"/>
                  <a:pt x="150984" y="294033"/>
                </a:cubicBezTo>
                <a:lnTo>
                  <a:pt x="222572" y="294033"/>
                </a:lnTo>
                <a:lnTo>
                  <a:pt x="222572" y="303742"/>
                </a:lnTo>
                <a:cubicBezTo>
                  <a:pt x="222572" y="327693"/>
                  <a:pt x="241987" y="347110"/>
                  <a:pt x="265940" y="347110"/>
                </a:cubicBezTo>
                <a:lnTo>
                  <a:pt x="314009" y="347110"/>
                </a:lnTo>
                <a:cubicBezTo>
                  <a:pt x="337960" y="347110"/>
                  <a:pt x="357377" y="327693"/>
                  <a:pt x="357377" y="303742"/>
                </a:cubicBezTo>
                <a:lnTo>
                  <a:pt x="357377" y="255474"/>
                </a:lnTo>
                <a:cubicBezTo>
                  <a:pt x="357377" y="231522"/>
                  <a:pt x="337960" y="212106"/>
                  <a:pt x="314009" y="212106"/>
                </a:cubicBezTo>
                <a:lnTo>
                  <a:pt x="265940" y="212106"/>
                </a:lnTo>
                <a:cubicBezTo>
                  <a:pt x="241987" y="212106"/>
                  <a:pt x="222572" y="231522"/>
                  <a:pt x="222572" y="255474"/>
                </a:cubicBezTo>
                <a:lnTo>
                  <a:pt x="222572" y="265121"/>
                </a:lnTo>
                <a:lnTo>
                  <a:pt x="150976" y="265121"/>
                </a:lnTo>
                <a:cubicBezTo>
                  <a:pt x="150302" y="264223"/>
                  <a:pt x="149558" y="263363"/>
                  <a:pt x="148740" y="262546"/>
                </a:cubicBezTo>
                <a:lnTo>
                  <a:pt x="94951" y="208747"/>
                </a:lnTo>
                <a:cubicBezTo>
                  <a:pt x="94133" y="207930"/>
                  <a:pt x="93272" y="207182"/>
                  <a:pt x="92374" y="206507"/>
                </a:cubicBezTo>
                <a:lnTo>
                  <a:pt x="92374" y="135064"/>
                </a:lnTo>
                <a:lnTo>
                  <a:pt x="102099" y="135064"/>
                </a:lnTo>
                <a:cubicBezTo>
                  <a:pt x="126050" y="135064"/>
                  <a:pt x="145468" y="115646"/>
                  <a:pt x="145468" y="91695"/>
                </a:cubicBezTo>
                <a:lnTo>
                  <a:pt x="145468" y="43368"/>
                </a:lnTo>
                <a:cubicBezTo>
                  <a:pt x="145468" y="19417"/>
                  <a:pt x="126050" y="0"/>
                  <a:pt x="102099" y="0"/>
                </a:cubicBezTo>
                <a:lnTo>
                  <a:pt x="53777" y="0"/>
                </a:lnTo>
                <a:close/>
                <a:moveTo>
                  <a:pt x="39321" y="43368"/>
                </a:moveTo>
                <a:cubicBezTo>
                  <a:pt x="39321" y="35384"/>
                  <a:pt x="45793" y="28912"/>
                  <a:pt x="53777" y="28912"/>
                </a:cubicBezTo>
                <a:lnTo>
                  <a:pt x="102099" y="28912"/>
                </a:lnTo>
                <a:cubicBezTo>
                  <a:pt x="110083" y="28912"/>
                  <a:pt x="116555" y="35384"/>
                  <a:pt x="116555" y="43368"/>
                </a:cubicBezTo>
                <a:lnTo>
                  <a:pt x="116555" y="91695"/>
                </a:lnTo>
                <a:cubicBezTo>
                  <a:pt x="116555" y="99679"/>
                  <a:pt x="110083" y="106151"/>
                  <a:pt x="102099" y="106151"/>
                </a:cubicBezTo>
                <a:lnTo>
                  <a:pt x="53777" y="106151"/>
                </a:lnTo>
                <a:cubicBezTo>
                  <a:pt x="45793" y="106151"/>
                  <a:pt x="39321" y="99679"/>
                  <a:pt x="39321" y="91695"/>
                </a:cubicBezTo>
                <a:lnTo>
                  <a:pt x="39321" y="43368"/>
                </a:lnTo>
                <a:close/>
                <a:moveTo>
                  <a:pt x="30909" y="279581"/>
                </a:moveTo>
                <a:lnTo>
                  <a:pt x="77911" y="232595"/>
                </a:lnTo>
                <a:lnTo>
                  <a:pt x="124889" y="279581"/>
                </a:lnTo>
                <a:lnTo>
                  <a:pt x="77911" y="326581"/>
                </a:lnTo>
                <a:lnTo>
                  <a:pt x="30909" y="279581"/>
                </a:lnTo>
                <a:close/>
                <a:moveTo>
                  <a:pt x="265940" y="241018"/>
                </a:moveTo>
                <a:lnTo>
                  <a:pt x="314009" y="241018"/>
                </a:lnTo>
                <a:cubicBezTo>
                  <a:pt x="321993" y="241018"/>
                  <a:pt x="328465" y="247491"/>
                  <a:pt x="328465" y="255474"/>
                </a:cubicBezTo>
                <a:lnTo>
                  <a:pt x="328465" y="303742"/>
                </a:lnTo>
                <a:cubicBezTo>
                  <a:pt x="328465" y="311726"/>
                  <a:pt x="321993" y="318198"/>
                  <a:pt x="314009" y="318198"/>
                </a:cubicBezTo>
                <a:lnTo>
                  <a:pt x="265940" y="318198"/>
                </a:lnTo>
                <a:cubicBezTo>
                  <a:pt x="257956" y="318198"/>
                  <a:pt x="251484" y="311726"/>
                  <a:pt x="251484" y="303742"/>
                </a:cubicBezTo>
                <a:lnTo>
                  <a:pt x="251484" y="255474"/>
                </a:lnTo>
                <a:cubicBezTo>
                  <a:pt x="251484" y="247491"/>
                  <a:pt x="257956" y="241018"/>
                  <a:pt x="265940" y="241018"/>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
        <p:nvSpPr>
          <p:cNvPr id="38" name="Graphic 31" descr="Icon of a group of three people">
            <a:extLst>
              <a:ext uri="{FF2B5EF4-FFF2-40B4-BE49-F238E27FC236}">
                <a16:creationId xmlns:a16="http://schemas.microsoft.com/office/drawing/2014/main" id="{52991033-9B6C-63E7-DD07-1D31843E4D9E}"/>
              </a:ext>
            </a:extLst>
          </p:cNvPr>
          <p:cNvSpPr/>
          <p:nvPr/>
        </p:nvSpPr>
        <p:spPr>
          <a:xfrm>
            <a:off x="6454774" y="2849916"/>
            <a:ext cx="283519" cy="255234"/>
          </a:xfrm>
          <a:custGeom>
            <a:avLst/>
            <a:gdLst>
              <a:gd name="connsiteX0" fmla="*/ 198244 w 311045"/>
              <a:gd name="connsiteY0" fmla="*/ 186583 h 280014"/>
              <a:gd name="connsiteX1" fmla="*/ 225454 w 311045"/>
              <a:gd name="connsiteY1" fmla="*/ 213793 h 280014"/>
              <a:gd name="connsiteX2" fmla="*/ 225437 w 311045"/>
              <a:gd name="connsiteY2" fmla="*/ 228752 h 280014"/>
              <a:gd name="connsiteX3" fmla="*/ 156524 w 311045"/>
              <a:gd name="connsiteY3" fmla="*/ 280014 h 280014"/>
              <a:gd name="connsiteX4" fmla="*/ 85517 w 311045"/>
              <a:gd name="connsiteY4" fmla="*/ 229342 h 280014"/>
              <a:gd name="connsiteX5" fmla="*/ 85517 w 311045"/>
              <a:gd name="connsiteY5" fmla="*/ 213793 h 280014"/>
              <a:gd name="connsiteX6" fmla="*/ 112727 w 311045"/>
              <a:gd name="connsiteY6" fmla="*/ 186583 h 280014"/>
              <a:gd name="connsiteX7" fmla="*/ 198244 w 311045"/>
              <a:gd name="connsiteY7" fmla="*/ 186583 h 280014"/>
              <a:gd name="connsiteX8" fmla="*/ 198244 w 311045"/>
              <a:gd name="connsiteY8" fmla="*/ 209906 h 280014"/>
              <a:gd name="connsiteX9" fmla="*/ 112727 w 311045"/>
              <a:gd name="connsiteY9" fmla="*/ 209906 h 280014"/>
              <a:gd name="connsiteX10" fmla="*/ 108840 w 311045"/>
              <a:gd name="connsiteY10" fmla="*/ 213793 h 280014"/>
              <a:gd name="connsiteX11" fmla="*/ 108840 w 311045"/>
              <a:gd name="connsiteY11" fmla="*/ 229342 h 280014"/>
              <a:gd name="connsiteX12" fmla="*/ 156524 w 311045"/>
              <a:gd name="connsiteY12" fmla="*/ 256692 h 280014"/>
              <a:gd name="connsiteX13" fmla="*/ 202132 w 311045"/>
              <a:gd name="connsiteY13" fmla="*/ 229373 h 280014"/>
              <a:gd name="connsiteX14" fmla="*/ 202132 w 311045"/>
              <a:gd name="connsiteY14" fmla="*/ 213793 h 280014"/>
              <a:gd name="connsiteX15" fmla="*/ 198244 w 311045"/>
              <a:gd name="connsiteY15" fmla="*/ 209906 h 280014"/>
              <a:gd name="connsiteX16" fmla="*/ 27210 w 311045"/>
              <a:gd name="connsiteY16" fmla="*/ 108840 h 280014"/>
              <a:gd name="connsiteX17" fmla="*/ 95251 w 311045"/>
              <a:gd name="connsiteY17" fmla="*/ 108842 h 280014"/>
              <a:gd name="connsiteX18" fmla="*/ 93292 w 311045"/>
              <a:gd name="connsiteY18" fmla="*/ 124389 h 280014"/>
              <a:gd name="connsiteX19" fmla="*/ 93771 w 311045"/>
              <a:gd name="connsiteY19" fmla="*/ 132152 h 280014"/>
              <a:gd name="connsiteX20" fmla="*/ 27210 w 311045"/>
              <a:gd name="connsiteY20" fmla="*/ 132163 h 280014"/>
              <a:gd name="connsiteX21" fmla="*/ 23323 w 311045"/>
              <a:gd name="connsiteY21" fmla="*/ 136050 h 280014"/>
              <a:gd name="connsiteX22" fmla="*/ 23323 w 311045"/>
              <a:gd name="connsiteY22" fmla="*/ 151599 h 280014"/>
              <a:gd name="connsiteX23" fmla="*/ 71007 w 311045"/>
              <a:gd name="connsiteY23" fmla="*/ 178949 h 280014"/>
              <a:gd name="connsiteX24" fmla="*/ 89783 w 311045"/>
              <a:gd name="connsiteY24" fmla="*/ 177747 h 280014"/>
              <a:gd name="connsiteX25" fmla="*/ 71542 w 311045"/>
              <a:gd name="connsiteY25" fmla="*/ 202259 h 280014"/>
              <a:gd name="connsiteX26" fmla="*/ 71007 w 311045"/>
              <a:gd name="connsiteY26" fmla="*/ 202272 h 280014"/>
              <a:gd name="connsiteX27" fmla="*/ 0 w 311045"/>
              <a:gd name="connsiteY27" fmla="*/ 151599 h 280014"/>
              <a:gd name="connsiteX28" fmla="*/ 0 w 311045"/>
              <a:gd name="connsiteY28" fmla="*/ 136050 h 280014"/>
              <a:gd name="connsiteX29" fmla="*/ 27210 w 311045"/>
              <a:gd name="connsiteY29" fmla="*/ 108840 h 280014"/>
              <a:gd name="connsiteX30" fmla="*/ 283762 w 311045"/>
              <a:gd name="connsiteY30" fmla="*/ 108840 h 280014"/>
              <a:gd name="connsiteX31" fmla="*/ 310972 w 311045"/>
              <a:gd name="connsiteY31" fmla="*/ 136050 h 280014"/>
              <a:gd name="connsiteX32" fmla="*/ 310955 w 311045"/>
              <a:gd name="connsiteY32" fmla="*/ 151009 h 280014"/>
              <a:gd name="connsiteX33" fmla="*/ 242042 w 311045"/>
              <a:gd name="connsiteY33" fmla="*/ 202272 h 280014"/>
              <a:gd name="connsiteX34" fmla="*/ 239425 w 311045"/>
              <a:gd name="connsiteY34" fmla="*/ 202245 h 280014"/>
              <a:gd name="connsiteX35" fmla="*/ 220484 w 311045"/>
              <a:gd name="connsiteY35" fmla="*/ 177266 h 280014"/>
              <a:gd name="connsiteX36" fmla="*/ 242042 w 311045"/>
              <a:gd name="connsiteY36" fmla="*/ 178949 h 280014"/>
              <a:gd name="connsiteX37" fmla="*/ 287649 w 311045"/>
              <a:gd name="connsiteY37" fmla="*/ 151630 h 280014"/>
              <a:gd name="connsiteX38" fmla="*/ 287649 w 311045"/>
              <a:gd name="connsiteY38" fmla="*/ 136050 h 280014"/>
              <a:gd name="connsiteX39" fmla="*/ 283762 w 311045"/>
              <a:gd name="connsiteY39" fmla="*/ 132163 h 280014"/>
              <a:gd name="connsiteX40" fmla="*/ 217201 w 311045"/>
              <a:gd name="connsiteY40" fmla="*/ 132151 h 280014"/>
              <a:gd name="connsiteX41" fmla="*/ 217680 w 311045"/>
              <a:gd name="connsiteY41" fmla="*/ 124389 h 280014"/>
              <a:gd name="connsiteX42" fmla="*/ 215721 w 311045"/>
              <a:gd name="connsiteY42" fmla="*/ 108842 h 280014"/>
              <a:gd name="connsiteX43" fmla="*/ 283762 w 311045"/>
              <a:gd name="connsiteY43" fmla="*/ 108840 h 280014"/>
              <a:gd name="connsiteX44" fmla="*/ 155486 w 311045"/>
              <a:gd name="connsiteY44" fmla="*/ 77743 h 280014"/>
              <a:gd name="connsiteX45" fmla="*/ 202132 w 311045"/>
              <a:gd name="connsiteY45" fmla="*/ 124389 h 280014"/>
              <a:gd name="connsiteX46" fmla="*/ 155486 w 311045"/>
              <a:gd name="connsiteY46" fmla="*/ 171034 h 280014"/>
              <a:gd name="connsiteX47" fmla="*/ 108840 w 311045"/>
              <a:gd name="connsiteY47" fmla="*/ 124389 h 280014"/>
              <a:gd name="connsiteX48" fmla="*/ 155486 w 311045"/>
              <a:gd name="connsiteY48" fmla="*/ 77743 h 280014"/>
              <a:gd name="connsiteX49" fmla="*/ 155486 w 311045"/>
              <a:gd name="connsiteY49" fmla="*/ 101066 h 280014"/>
              <a:gd name="connsiteX50" fmla="*/ 132163 w 311045"/>
              <a:gd name="connsiteY50" fmla="*/ 124389 h 280014"/>
              <a:gd name="connsiteX51" fmla="*/ 155486 w 311045"/>
              <a:gd name="connsiteY51" fmla="*/ 147712 h 280014"/>
              <a:gd name="connsiteX52" fmla="*/ 178809 w 311045"/>
              <a:gd name="connsiteY52" fmla="*/ 124389 h 280014"/>
              <a:gd name="connsiteX53" fmla="*/ 155486 w 311045"/>
              <a:gd name="connsiteY53" fmla="*/ 101066 h 280014"/>
              <a:gd name="connsiteX54" fmla="*/ 69969 w 311045"/>
              <a:gd name="connsiteY54" fmla="*/ 0 h 280014"/>
              <a:gd name="connsiteX55" fmla="*/ 116614 w 311045"/>
              <a:gd name="connsiteY55" fmla="*/ 46646 h 280014"/>
              <a:gd name="connsiteX56" fmla="*/ 69969 w 311045"/>
              <a:gd name="connsiteY56" fmla="*/ 93292 h 280014"/>
              <a:gd name="connsiteX57" fmla="*/ 23323 w 311045"/>
              <a:gd name="connsiteY57" fmla="*/ 46646 h 280014"/>
              <a:gd name="connsiteX58" fmla="*/ 69969 w 311045"/>
              <a:gd name="connsiteY58" fmla="*/ 0 h 280014"/>
              <a:gd name="connsiteX59" fmla="*/ 241003 w 311045"/>
              <a:gd name="connsiteY59" fmla="*/ 0 h 280014"/>
              <a:gd name="connsiteX60" fmla="*/ 287649 w 311045"/>
              <a:gd name="connsiteY60" fmla="*/ 46646 h 280014"/>
              <a:gd name="connsiteX61" fmla="*/ 241003 w 311045"/>
              <a:gd name="connsiteY61" fmla="*/ 93292 h 280014"/>
              <a:gd name="connsiteX62" fmla="*/ 194357 w 311045"/>
              <a:gd name="connsiteY62" fmla="*/ 46646 h 280014"/>
              <a:gd name="connsiteX63" fmla="*/ 241003 w 311045"/>
              <a:gd name="connsiteY63" fmla="*/ 0 h 280014"/>
              <a:gd name="connsiteX64" fmla="*/ 69969 w 311045"/>
              <a:gd name="connsiteY64" fmla="*/ 23323 h 280014"/>
              <a:gd name="connsiteX65" fmla="*/ 46646 w 311045"/>
              <a:gd name="connsiteY65" fmla="*/ 46646 h 280014"/>
              <a:gd name="connsiteX66" fmla="*/ 69969 w 311045"/>
              <a:gd name="connsiteY66" fmla="*/ 69969 h 280014"/>
              <a:gd name="connsiteX67" fmla="*/ 93292 w 311045"/>
              <a:gd name="connsiteY67" fmla="*/ 46646 h 280014"/>
              <a:gd name="connsiteX68" fmla="*/ 69969 w 311045"/>
              <a:gd name="connsiteY68" fmla="*/ 23323 h 280014"/>
              <a:gd name="connsiteX69" fmla="*/ 241003 w 311045"/>
              <a:gd name="connsiteY69" fmla="*/ 23323 h 280014"/>
              <a:gd name="connsiteX70" fmla="*/ 217680 w 311045"/>
              <a:gd name="connsiteY70" fmla="*/ 46646 h 280014"/>
              <a:gd name="connsiteX71" fmla="*/ 241003 w 311045"/>
              <a:gd name="connsiteY71" fmla="*/ 69969 h 280014"/>
              <a:gd name="connsiteX72" fmla="*/ 264326 w 311045"/>
              <a:gd name="connsiteY72" fmla="*/ 46646 h 280014"/>
              <a:gd name="connsiteX73" fmla="*/ 241003 w 311045"/>
              <a:gd name="connsiteY73" fmla="*/ 23323 h 28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1045" h="280014">
                <a:moveTo>
                  <a:pt x="198244" y="186583"/>
                </a:moveTo>
                <a:cubicBezTo>
                  <a:pt x="213272" y="186583"/>
                  <a:pt x="225454" y="198765"/>
                  <a:pt x="225454" y="213793"/>
                </a:cubicBezTo>
                <a:lnTo>
                  <a:pt x="225437" y="228752"/>
                </a:lnTo>
                <a:cubicBezTo>
                  <a:pt x="227252" y="262790"/>
                  <a:pt x="201943" y="280014"/>
                  <a:pt x="156524" y="280014"/>
                </a:cubicBezTo>
                <a:cubicBezTo>
                  <a:pt x="111295" y="280014"/>
                  <a:pt x="85517" y="263070"/>
                  <a:pt x="85517" y="229342"/>
                </a:cubicBezTo>
                <a:lnTo>
                  <a:pt x="85517" y="213793"/>
                </a:lnTo>
                <a:cubicBezTo>
                  <a:pt x="85517" y="198765"/>
                  <a:pt x="97700" y="186583"/>
                  <a:pt x="112727" y="186583"/>
                </a:cubicBezTo>
                <a:lnTo>
                  <a:pt x="198244" y="186583"/>
                </a:lnTo>
                <a:close/>
                <a:moveTo>
                  <a:pt x="198244" y="209906"/>
                </a:moveTo>
                <a:lnTo>
                  <a:pt x="112727" y="209906"/>
                </a:lnTo>
                <a:cubicBezTo>
                  <a:pt x="110580" y="209906"/>
                  <a:pt x="108840" y="211646"/>
                  <a:pt x="108840" y="213793"/>
                </a:cubicBezTo>
                <a:lnTo>
                  <a:pt x="108840" y="229342"/>
                </a:lnTo>
                <a:cubicBezTo>
                  <a:pt x="108840" y="247630"/>
                  <a:pt x="122627" y="256692"/>
                  <a:pt x="156524" y="256692"/>
                </a:cubicBezTo>
                <a:cubicBezTo>
                  <a:pt x="190232" y="256692"/>
                  <a:pt x="203103" y="247930"/>
                  <a:pt x="202132" y="229373"/>
                </a:cubicBezTo>
                <a:lnTo>
                  <a:pt x="202132" y="213793"/>
                </a:lnTo>
                <a:cubicBezTo>
                  <a:pt x="202132" y="211646"/>
                  <a:pt x="200392" y="209906"/>
                  <a:pt x="198244" y="209906"/>
                </a:cubicBezTo>
                <a:close/>
                <a:moveTo>
                  <a:pt x="27210" y="108840"/>
                </a:moveTo>
                <a:lnTo>
                  <a:pt x="95251" y="108842"/>
                </a:lnTo>
                <a:cubicBezTo>
                  <a:pt x="93972" y="113811"/>
                  <a:pt x="93292" y="119020"/>
                  <a:pt x="93292" y="124389"/>
                </a:cubicBezTo>
                <a:cubicBezTo>
                  <a:pt x="93292" y="127018"/>
                  <a:pt x="93455" y="129610"/>
                  <a:pt x="93771" y="132152"/>
                </a:cubicBezTo>
                <a:lnTo>
                  <a:pt x="27210" y="132163"/>
                </a:lnTo>
                <a:cubicBezTo>
                  <a:pt x="25063" y="132163"/>
                  <a:pt x="23323" y="133903"/>
                  <a:pt x="23323" y="136050"/>
                </a:cubicBezTo>
                <a:lnTo>
                  <a:pt x="23323" y="151599"/>
                </a:lnTo>
                <a:cubicBezTo>
                  <a:pt x="23323" y="169887"/>
                  <a:pt x="37109" y="178949"/>
                  <a:pt x="71007" y="178949"/>
                </a:cubicBezTo>
                <a:cubicBezTo>
                  <a:pt x="78189" y="178949"/>
                  <a:pt x="84425" y="178552"/>
                  <a:pt x="89783" y="177747"/>
                </a:cubicBezTo>
                <a:cubicBezTo>
                  <a:pt x="80995" y="183313"/>
                  <a:pt x="74407" y="192009"/>
                  <a:pt x="71542" y="202259"/>
                </a:cubicBezTo>
                <a:lnTo>
                  <a:pt x="71007" y="202272"/>
                </a:lnTo>
                <a:cubicBezTo>
                  <a:pt x="25777" y="202272"/>
                  <a:pt x="0" y="185327"/>
                  <a:pt x="0" y="151599"/>
                </a:cubicBezTo>
                <a:lnTo>
                  <a:pt x="0" y="136050"/>
                </a:lnTo>
                <a:cubicBezTo>
                  <a:pt x="0" y="121022"/>
                  <a:pt x="12182" y="108840"/>
                  <a:pt x="27210" y="108840"/>
                </a:cubicBezTo>
                <a:close/>
                <a:moveTo>
                  <a:pt x="283762" y="108840"/>
                </a:moveTo>
                <a:cubicBezTo>
                  <a:pt x="298789" y="108840"/>
                  <a:pt x="310972" y="121022"/>
                  <a:pt x="310972" y="136050"/>
                </a:cubicBezTo>
                <a:lnTo>
                  <a:pt x="310955" y="151009"/>
                </a:lnTo>
                <a:cubicBezTo>
                  <a:pt x="312769" y="185047"/>
                  <a:pt x="287461" y="202272"/>
                  <a:pt x="242042" y="202272"/>
                </a:cubicBezTo>
                <a:lnTo>
                  <a:pt x="239425" y="202245"/>
                </a:lnTo>
                <a:cubicBezTo>
                  <a:pt x="236480" y="191717"/>
                  <a:pt x="229606" y="182831"/>
                  <a:pt x="220484" y="177266"/>
                </a:cubicBezTo>
                <a:cubicBezTo>
                  <a:pt x="226496" y="178394"/>
                  <a:pt x="233653" y="178949"/>
                  <a:pt x="242042" y="178949"/>
                </a:cubicBezTo>
                <a:cubicBezTo>
                  <a:pt x="275749" y="178949"/>
                  <a:pt x="288621" y="170187"/>
                  <a:pt x="287649" y="151630"/>
                </a:cubicBezTo>
                <a:lnTo>
                  <a:pt x="287649" y="136050"/>
                </a:lnTo>
                <a:cubicBezTo>
                  <a:pt x="287649" y="133903"/>
                  <a:pt x="285909" y="132163"/>
                  <a:pt x="283762" y="132163"/>
                </a:cubicBezTo>
                <a:lnTo>
                  <a:pt x="217201" y="132151"/>
                </a:lnTo>
                <a:cubicBezTo>
                  <a:pt x="217517" y="129608"/>
                  <a:pt x="217680" y="127018"/>
                  <a:pt x="217680" y="124389"/>
                </a:cubicBezTo>
                <a:cubicBezTo>
                  <a:pt x="217680" y="119020"/>
                  <a:pt x="217001" y="113811"/>
                  <a:pt x="215721" y="108842"/>
                </a:cubicBezTo>
                <a:lnTo>
                  <a:pt x="283762" y="108840"/>
                </a:lnTo>
                <a:close/>
                <a:moveTo>
                  <a:pt x="155486" y="77743"/>
                </a:moveTo>
                <a:cubicBezTo>
                  <a:pt x="181248" y="77743"/>
                  <a:pt x="202132" y="98627"/>
                  <a:pt x="202132" y="124389"/>
                </a:cubicBezTo>
                <a:cubicBezTo>
                  <a:pt x="202132" y="150151"/>
                  <a:pt x="181248" y="171034"/>
                  <a:pt x="155486" y="171034"/>
                </a:cubicBezTo>
                <a:cubicBezTo>
                  <a:pt x="129723" y="171034"/>
                  <a:pt x="108840" y="150151"/>
                  <a:pt x="108840" y="124389"/>
                </a:cubicBezTo>
                <a:cubicBezTo>
                  <a:pt x="108840" y="98627"/>
                  <a:pt x="129723" y="77743"/>
                  <a:pt x="155486" y="77743"/>
                </a:cubicBezTo>
                <a:close/>
                <a:moveTo>
                  <a:pt x="155486" y="101066"/>
                </a:moveTo>
                <a:cubicBezTo>
                  <a:pt x="142605" y="101066"/>
                  <a:pt x="132163" y="111508"/>
                  <a:pt x="132163" y="124389"/>
                </a:cubicBezTo>
                <a:cubicBezTo>
                  <a:pt x="132163" y="137269"/>
                  <a:pt x="142605" y="147712"/>
                  <a:pt x="155486" y="147712"/>
                </a:cubicBezTo>
                <a:cubicBezTo>
                  <a:pt x="168366" y="147712"/>
                  <a:pt x="178809" y="137269"/>
                  <a:pt x="178809" y="124389"/>
                </a:cubicBezTo>
                <a:cubicBezTo>
                  <a:pt x="178809" y="111508"/>
                  <a:pt x="168366" y="101066"/>
                  <a:pt x="155486" y="101066"/>
                </a:cubicBezTo>
                <a:close/>
                <a:moveTo>
                  <a:pt x="69969" y="0"/>
                </a:moveTo>
                <a:cubicBezTo>
                  <a:pt x="95730" y="0"/>
                  <a:pt x="116614" y="20884"/>
                  <a:pt x="116614" y="46646"/>
                </a:cubicBezTo>
                <a:cubicBezTo>
                  <a:pt x="116614" y="72407"/>
                  <a:pt x="95730" y="93292"/>
                  <a:pt x="69969" y="93292"/>
                </a:cubicBezTo>
                <a:cubicBezTo>
                  <a:pt x="44207" y="93292"/>
                  <a:pt x="23323" y="72407"/>
                  <a:pt x="23323" y="46646"/>
                </a:cubicBezTo>
                <a:cubicBezTo>
                  <a:pt x="23323" y="20884"/>
                  <a:pt x="44207" y="0"/>
                  <a:pt x="69969" y="0"/>
                </a:cubicBezTo>
                <a:close/>
                <a:moveTo>
                  <a:pt x="241003" y="0"/>
                </a:moveTo>
                <a:cubicBezTo>
                  <a:pt x="266766" y="0"/>
                  <a:pt x="287649" y="20884"/>
                  <a:pt x="287649" y="46646"/>
                </a:cubicBezTo>
                <a:cubicBezTo>
                  <a:pt x="287649" y="72407"/>
                  <a:pt x="266766" y="93292"/>
                  <a:pt x="241003" y="93292"/>
                </a:cubicBezTo>
                <a:cubicBezTo>
                  <a:pt x="215241" y="93292"/>
                  <a:pt x="194357" y="72407"/>
                  <a:pt x="194357" y="46646"/>
                </a:cubicBezTo>
                <a:cubicBezTo>
                  <a:pt x="194357" y="20884"/>
                  <a:pt x="215241" y="0"/>
                  <a:pt x="241003" y="0"/>
                </a:cubicBezTo>
                <a:close/>
                <a:moveTo>
                  <a:pt x="69969" y="23323"/>
                </a:moveTo>
                <a:cubicBezTo>
                  <a:pt x="57088" y="23323"/>
                  <a:pt x="46646" y="33765"/>
                  <a:pt x="46646" y="46646"/>
                </a:cubicBezTo>
                <a:cubicBezTo>
                  <a:pt x="46646" y="59527"/>
                  <a:pt x="57088" y="69969"/>
                  <a:pt x="69969" y="69969"/>
                </a:cubicBezTo>
                <a:cubicBezTo>
                  <a:pt x="82850" y="69969"/>
                  <a:pt x="93292" y="59527"/>
                  <a:pt x="93292" y="46646"/>
                </a:cubicBezTo>
                <a:cubicBezTo>
                  <a:pt x="93292" y="33765"/>
                  <a:pt x="82850" y="23323"/>
                  <a:pt x="69969" y="23323"/>
                </a:cubicBezTo>
                <a:close/>
                <a:moveTo>
                  <a:pt x="241003" y="23323"/>
                </a:moveTo>
                <a:cubicBezTo>
                  <a:pt x="228123" y="23323"/>
                  <a:pt x="217680" y="33765"/>
                  <a:pt x="217680" y="46646"/>
                </a:cubicBezTo>
                <a:cubicBezTo>
                  <a:pt x="217680" y="59527"/>
                  <a:pt x="228123" y="69969"/>
                  <a:pt x="241003" y="69969"/>
                </a:cubicBezTo>
                <a:cubicBezTo>
                  <a:pt x="253883" y="69969"/>
                  <a:pt x="264326" y="59527"/>
                  <a:pt x="264326" y="46646"/>
                </a:cubicBezTo>
                <a:cubicBezTo>
                  <a:pt x="264326" y="33765"/>
                  <a:pt x="253883" y="23323"/>
                  <a:pt x="241003" y="23323"/>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
        <p:nvSpPr>
          <p:cNvPr id="40" name="Freeform: Shape 39" descr="Icon of an arrow moving from point circle on the bottom left to top right with two cross marks">
            <a:extLst>
              <a:ext uri="{FF2B5EF4-FFF2-40B4-BE49-F238E27FC236}">
                <a16:creationId xmlns:a16="http://schemas.microsoft.com/office/drawing/2014/main" id="{211CCF6A-8491-92D5-4B3D-922510218E68}"/>
              </a:ext>
            </a:extLst>
          </p:cNvPr>
          <p:cNvSpPr>
            <a:spLocks noChangeAspect="1"/>
          </p:cNvSpPr>
          <p:nvPr/>
        </p:nvSpPr>
        <p:spPr>
          <a:xfrm>
            <a:off x="6499430" y="3711805"/>
            <a:ext cx="231570" cy="231545"/>
          </a:xfrm>
          <a:custGeom>
            <a:avLst/>
            <a:gdLst>
              <a:gd name="connsiteX0" fmla="*/ 125635 w 765566"/>
              <a:gd name="connsiteY0" fmla="*/ 561137 h 765489"/>
              <a:gd name="connsiteX1" fmla="*/ 47149 w 765566"/>
              <a:gd name="connsiteY1" fmla="*/ 639718 h 765489"/>
              <a:gd name="connsiteX2" fmla="*/ 125635 w 765566"/>
              <a:gd name="connsiteY2" fmla="*/ 718299 h 765489"/>
              <a:gd name="connsiteX3" fmla="*/ 204216 w 765566"/>
              <a:gd name="connsiteY3" fmla="*/ 639718 h 765489"/>
              <a:gd name="connsiteX4" fmla="*/ 125635 w 765566"/>
              <a:gd name="connsiteY4" fmla="*/ 561137 h 765489"/>
              <a:gd name="connsiteX5" fmla="*/ 482977 w 765566"/>
              <a:gd name="connsiteY5" fmla="*/ 451741 h 765489"/>
              <a:gd name="connsiteX6" fmla="*/ 505491 w 765566"/>
              <a:gd name="connsiteY6" fmla="*/ 458266 h 765489"/>
              <a:gd name="connsiteX7" fmla="*/ 509302 w 765566"/>
              <a:gd name="connsiteY7" fmla="*/ 461504 h 765489"/>
              <a:gd name="connsiteX8" fmla="*/ 608838 w 765566"/>
              <a:gd name="connsiteY8" fmla="*/ 561041 h 765489"/>
              <a:gd name="connsiteX9" fmla="*/ 708374 w 765566"/>
              <a:gd name="connsiteY9" fmla="*/ 461599 h 765489"/>
              <a:gd name="connsiteX10" fmla="*/ 752094 w 765566"/>
              <a:gd name="connsiteY10" fmla="*/ 458361 h 765489"/>
              <a:gd name="connsiteX11" fmla="*/ 751903 w 765566"/>
              <a:gd name="connsiteY11" fmla="*/ 458171 h 765489"/>
              <a:gd name="connsiteX12" fmla="*/ 755713 w 765566"/>
              <a:gd name="connsiteY12" fmla="*/ 461409 h 765489"/>
              <a:gd name="connsiteX13" fmla="*/ 758952 w 765566"/>
              <a:gd name="connsiteY13" fmla="*/ 505224 h 765489"/>
              <a:gd name="connsiteX14" fmla="*/ 755713 w 765566"/>
              <a:gd name="connsiteY14" fmla="*/ 509034 h 765489"/>
              <a:gd name="connsiteX15" fmla="*/ 656177 w 765566"/>
              <a:gd name="connsiteY15" fmla="*/ 608570 h 765489"/>
              <a:gd name="connsiteX16" fmla="*/ 755713 w 765566"/>
              <a:gd name="connsiteY16" fmla="*/ 708107 h 765489"/>
              <a:gd name="connsiteX17" fmla="*/ 758952 w 765566"/>
              <a:gd name="connsiteY17" fmla="*/ 751826 h 765489"/>
              <a:gd name="connsiteX18" fmla="*/ 755713 w 765566"/>
              <a:gd name="connsiteY18" fmla="*/ 755636 h 765489"/>
              <a:gd name="connsiteX19" fmla="*/ 711898 w 765566"/>
              <a:gd name="connsiteY19" fmla="*/ 758875 h 765489"/>
              <a:gd name="connsiteX20" fmla="*/ 708088 w 765566"/>
              <a:gd name="connsiteY20" fmla="*/ 755636 h 765489"/>
              <a:gd name="connsiteX21" fmla="*/ 608552 w 765566"/>
              <a:gd name="connsiteY21" fmla="*/ 656100 h 765489"/>
              <a:gd name="connsiteX22" fmla="*/ 509111 w 765566"/>
              <a:gd name="connsiteY22" fmla="*/ 755636 h 765489"/>
              <a:gd name="connsiteX23" fmla="*/ 465391 w 765566"/>
              <a:gd name="connsiteY23" fmla="*/ 758875 h 765489"/>
              <a:gd name="connsiteX24" fmla="*/ 461581 w 765566"/>
              <a:gd name="connsiteY24" fmla="*/ 755636 h 765489"/>
              <a:gd name="connsiteX25" fmla="*/ 458343 w 765566"/>
              <a:gd name="connsiteY25" fmla="*/ 711821 h 765489"/>
              <a:gd name="connsiteX26" fmla="*/ 461581 w 765566"/>
              <a:gd name="connsiteY26" fmla="*/ 708011 h 765489"/>
              <a:gd name="connsiteX27" fmla="*/ 561118 w 765566"/>
              <a:gd name="connsiteY27" fmla="*/ 608475 h 765489"/>
              <a:gd name="connsiteX28" fmla="*/ 461677 w 765566"/>
              <a:gd name="connsiteY28" fmla="*/ 509034 h 765489"/>
              <a:gd name="connsiteX29" fmla="*/ 458438 w 765566"/>
              <a:gd name="connsiteY29" fmla="*/ 465314 h 765489"/>
              <a:gd name="connsiteX30" fmla="*/ 461677 w 765566"/>
              <a:gd name="connsiteY30" fmla="*/ 461504 h 765489"/>
              <a:gd name="connsiteX31" fmla="*/ 482977 w 765566"/>
              <a:gd name="connsiteY31" fmla="*/ 451741 h 765489"/>
              <a:gd name="connsiteX32" fmla="*/ 31301 w 765566"/>
              <a:gd name="connsiteY32" fmla="*/ 161 h 765489"/>
              <a:gd name="connsiteX33" fmla="*/ 53816 w 765566"/>
              <a:gd name="connsiteY33" fmla="*/ 6686 h 765489"/>
              <a:gd name="connsiteX34" fmla="*/ 57625 w 765566"/>
              <a:gd name="connsiteY34" fmla="*/ 9924 h 765489"/>
              <a:gd name="connsiteX35" fmla="*/ 157162 w 765566"/>
              <a:gd name="connsiteY35" fmla="*/ 109461 h 765489"/>
              <a:gd name="connsiteX36" fmla="*/ 256698 w 765566"/>
              <a:gd name="connsiteY36" fmla="*/ 10019 h 765489"/>
              <a:gd name="connsiteX37" fmla="*/ 300418 w 765566"/>
              <a:gd name="connsiteY37" fmla="*/ 6781 h 765489"/>
              <a:gd name="connsiteX38" fmla="*/ 300227 w 765566"/>
              <a:gd name="connsiteY38" fmla="*/ 6591 h 765489"/>
              <a:gd name="connsiteX39" fmla="*/ 304037 w 765566"/>
              <a:gd name="connsiteY39" fmla="*/ 9829 h 765489"/>
              <a:gd name="connsiteX40" fmla="*/ 307276 w 765566"/>
              <a:gd name="connsiteY40" fmla="*/ 53644 h 765489"/>
              <a:gd name="connsiteX41" fmla="*/ 304037 w 765566"/>
              <a:gd name="connsiteY41" fmla="*/ 57454 h 765489"/>
              <a:gd name="connsiteX42" fmla="*/ 204501 w 765566"/>
              <a:gd name="connsiteY42" fmla="*/ 156990 h 765489"/>
              <a:gd name="connsiteX43" fmla="*/ 304037 w 765566"/>
              <a:gd name="connsiteY43" fmla="*/ 256526 h 765489"/>
              <a:gd name="connsiteX44" fmla="*/ 307276 w 765566"/>
              <a:gd name="connsiteY44" fmla="*/ 300246 h 765489"/>
              <a:gd name="connsiteX45" fmla="*/ 304037 w 765566"/>
              <a:gd name="connsiteY45" fmla="*/ 304056 h 765489"/>
              <a:gd name="connsiteX46" fmla="*/ 260222 w 765566"/>
              <a:gd name="connsiteY46" fmla="*/ 307295 h 765489"/>
              <a:gd name="connsiteX47" fmla="*/ 256412 w 765566"/>
              <a:gd name="connsiteY47" fmla="*/ 304056 h 765489"/>
              <a:gd name="connsiteX48" fmla="*/ 156876 w 765566"/>
              <a:gd name="connsiteY48" fmla="*/ 204520 h 765489"/>
              <a:gd name="connsiteX49" fmla="*/ 57435 w 765566"/>
              <a:gd name="connsiteY49" fmla="*/ 304056 h 765489"/>
              <a:gd name="connsiteX50" fmla="*/ 13715 w 765566"/>
              <a:gd name="connsiteY50" fmla="*/ 307295 h 765489"/>
              <a:gd name="connsiteX51" fmla="*/ 9905 w 765566"/>
              <a:gd name="connsiteY51" fmla="*/ 304056 h 765489"/>
              <a:gd name="connsiteX52" fmla="*/ 6667 w 765566"/>
              <a:gd name="connsiteY52" fmla="*/ 260241 h 765489"/>
              <a:gd name="connsiteX53" fmla="*/ 9905 w 765566"/>
              <a:gd name="connsiteY53" fmla="*/ 256431 h 765489"/>
              <a:gd name="connsiteX54" fmla="*/ 109442 w 765566"/>
              <a:gd name="connsiteY54" fmla="*/ 156895 h 765489"/>
              <a:gd name="connsiteX55" fmla="*/ 10000 w 765566"/>
              <a:gd name="connsiteY55" fmla="*/ 57454 h 765489"/>
              <a:gd name="connsiteX56" fmla="*/ 6762 w 765566"/>
              <a:gd name="connsiteY56" fmla="*/ 13734 h 765489"/>
              <a:gd name="connsiteX57" fmla="*/ 10000 w 765566"/>
              <a:gd name="connsiteY57" fmla="*/ 9924 h 765489"/>
              <a:gd name="connsiteX58" fmla="*/ 31301 w 765566"/>
              <a:gd name="connsiteY58" fmla="*/ 161 h 765489"/>
              <a:gd name="connsiteX59" fmla="*/ 620935 w 765566"/>
              <a:gd name="connsiteY59" fmla="*/ 18 h 765489"/>
              <a:gd name="connsiteX60" fmla="*/ 735140 w 765566"/>
              <a:gd name="connsiteY60" fmla="*/ 18 h 765489"/>
              <a:gd name="connsiteX61" fmla="*/ 765429 w 765566"/>
              <a:gd name="connsiteY61" fmla="*/ 30308 h 765489"/>
              <a:gd name="connsiteX62" fmla="*/ 765429 w 765566"/>
              <a:gd name="connsiteY62" fmla="*/ 144512 h 765489"/>
              <a:gd name="connsiteX63" fmla="*/ 765429 w 765566"/>
              <a:gd name="connsiteY63" fmla="*/ 146608 h 765489"/>
              <a:gd name="connsiteX64" fmla="*/ 734092 w 765566"/>
              <a:gd name="connsiteY64" fmla="*/ 175754 h 765489"/>
              <a:gd name="connsiteX65" fmla="*/ 704945 w 765566"/>
              <a:gd name="connsiteY65" fmla="*/ 144417 h 765489"/>
              <a:gd name="connsiteX66" fmla="*/ 704945 w 765566"/>
              <a:gd name="connsiteY66" fmla="*/ 103269 h 765489"/>
              <a:gd name="connsiteX67" fmla="*/ 231802 w 765566"/>
              <a:gd name="connsiteY67" fmla="*/ 576413 h 765489"/>
              <a:gd name="connsiteX68" fmla="*/ 241498 w 765566"/>
              <a:gd name="connsiteY68" fmla="*/ 590794 h 765489"/>
              <a:gd name="connsiteX69" fmla="*/ 251365 w 765566"/>
              <a:gd name="connsiteY69" fmla="*/ 639718 h 765489"/>
              <a:gd name="connsiteX70" fmla="*/ 125635 w 765566"/>
              <a:gd name="connsiteY70" fmla="*/ 765448 h 765489"/>
              <a:gd name="connsiteX71" fmla="*/ 0 w 765566"/>
              <a:gd name="connsiteY71" fmla="*/ 639718 h 765489"/>
              <a:gd name="connsiteX72" fmla="*/ 125635 w 765566"/>
              <a:gd name="connsiteY72" fmla="*/ 514083 h 765489"/>
              <a:gd name="connsiteX73" fmla="*/ 174614 w 765566"/>
              <a:gd name="connsiteY73" fmla="*/ 523949 h 765489"/>
              <a:gd name="connsiteX74" fmla="*/ 188912 w 765566"/>
              <a:gd name="connsiteY74" fmla="*/ 533578 h 765489"/>
              <a:gd name="connsiteX75" fmla="*/ 661988 w 765566"/>
              <a:gd name="connsiteY75" fmla="*/ 60502 h 765489"/>
              <a:gd name="connsiteX76" fmla="*/ 620840 w 765566"/>
              <a:gd name="connsiteY76" fmla="*/ 60502 h 765489"/>
              <a:gd name="connsiteX77" fmla="*/ 618744 w 765566"/>
              <a:gd name="connsiteY77" fmla="*/ 60502 h 765489"/>
              <a:gd name="connsiteX78" fmla="*/ 589598 w 765566"/>
              <a:gd name="connsiteY78" fmla="*/ 29165 h 765489"/>
              <a:gd name="connsiteX79" fmla="*/ 620935 w 765566"/>
              <a:gd name="connsiteY79" fmla="*/ 18 h 76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765566" h="765489">
                <a:moveTo>
                  <a:pt x="125635" y="561137"/>
                </a:moveTo>
                <a:cubicBezTo>
                  <a:pt x="82296" y="561137"/>
                  <a:pt x="47149" y="596284"/>
                  <a:pt x="47149" y="639718"/>
                </a:cubicBezTo>
                <a:cubicBezTo>
                  <a:pt x="47149" y="683152"/>
                  <a:pt x="82391" y="718299"/>
                  <a:pt x="125635" y="718299"/>
                </a:cubicBezTo>
                <a:cubicBezTo>
                  <a:pt x="169069" y="718299"/>
                  <a:pt x="204216" y="683152"/>
                  <a:pt x="204216" y="639718"/>
                </a:cubicBezTo>
                <a:cubicBezTo>
                  <a:pt x="204216" y="596284"/>
                  <a:pt x="168974" y="561137"/>
                  <a:pt x="125635" y="561137"/>
                </a:cubicBezTo>
                <a:close/>
                <a:moveTo>
                  <a:pt x="482977" y="451741"/>
                </a:moveTo>
                <a:cubicBezTo>
                  <a:pt x="490775" y="451169"/>
                  <a:pt x="498776" y="453313"/>
                  <a:pt x="505491" y="458266"/>
                </a:cubicBezTo>
                <a:lnTo>
                  <a:pt x="509302" y="461504"/>
                </a:lnTo>
                <a:lnTo>
                  <a:pt x="608838" y="561041"/>
                </a:lnTo>
                <a:lnTo>
                  <a:pt x="708374" y="461599"/>
                </a:lnTo>
                <a:cubicBezTo>
                  <a:pt x="720185" y="449789"/>
                  <a:pt x="738759" y="448455"/>
                  <a:pt x="752094" y="458361"/>
                </a:cubicBezTo>
                <a:lnTo>
                  <a:pt x="751903" y="458171"/>
                </a:lnTo>
                <a:lnTo>
                  <a:pt x="755713" y="461409"/>
                </a:lnTo>
                <a:cubicBezTo>
                  <a:pt x="767524" y="473220"/>
                  <a:pt x="768858" y="491794"/>
                  <a:pt x="758952" y="505224"/>
                </a:cubicBezTo>
                <a:lnTo>
                  <a:pt x="755713" y="509034"/>
                </a:lnTo>
                <a:lnTo>
                  <a:pt x="656177" y="608570"/>
                </a:lnTo>
                <a:lnTo>
                  <a:pt x="755713" y="708107"/>
                </a:lnTo>
                <a:cubicBezTo>
                  <a:pt x="767429" y="719918"/>
                  <a:pt x="768858" y="738491"/>
                  <a:pt x="758952" y="751826"/>
                </a:cubicBezTo>
                <a:lnTo>
                  <a:pt x="755713" y="755636"/>
                </a:lnTo>
                <a:cubicBezTo>
                  <a:pt x="743902" y="767447"/>
                  <a:pt x="725329" y="768781"/>
                  <a:pt x="711898" y="758875"/>
                </a:cubicBezTo>
                <a:lnTo>
                  <a:pt x="708088" y="755636"/>
                </a:lnTo>
                <a:lnTo>
                  <a:pt x="608552" y="656100"/>
                </a:lnTo>
                <a:lnTo>
                  <a:pt x="509111" y="755636"/>
                </a:lnTo>
                <a:cubicBezTo>
                  <a:pt x="497300" y="767352"/>
                  <a:pt x="478726" y="768781"/>
                  <a:pt x="465391" y="758875"/>
                </a:cubicBezTo>
                <a:lnTo>
                  <a:pt x="461581" y="755636"/>
                </a:lnTo>
                <a:cubicBezTo>
                  <a:pt x="449770" y="743825"/>
                  <a:pt x="448437" y="725252"/>
                  <a:pt x="458343" y="711821"/>
                </a:cubicBezTo>
                <a:lnTo>
                  <a:pt x="461581" y="708011"/>
                </a:lnTo>
                <a:lnTo>
                  <a:pt x="561118" y="608475"/>
                </a:lnTo>
                <a:lnTo>
                  <a:pt x="461677" y="509034"/>
                </a:lnTo>
                <a:cubicBezTo>
                  <a:pt x="449865" y="497223"/>
                  <a:pt x="448532" y="478649"/>
                  <a:pt x="458438" y="465314"/>
                </a:cubicBezTo>
                <a:lnTo>
                  <a:pt x="461677" y="461504"/>
                </a:lnTo>
                <a:cubicBezTo>
                  <a:pt x="467582" y="455599"/>
                  <a:pt x="475178" y="452313"/>
                  <a:pt x="482977" y="451741"/>
                </a:cubicBezTo>
                <a:close/>
                <a:moveTo>
                  <a:pt x="31301" y="161"/>
                </a:moveTo>
                <a:cubicBezTo>
                  <a:pt x="39099" y="-410"/>
                  <a:pt x="47100" y="1733"/>
                  <a:pt x="53816" y="6686"/>
                </a:cubicBezTo>
                <a:lnTo>
                  <a:pt x="57625" y="9924"/>
                </a:lnTo>
                <a:lnTo>
                  <a:pt x="157162" y="109461"/>
                </a:lnTo>
                <a:lnTo>
                  <a:pt x="256698" y="10019"/>
                </a:lnTo>
                <a:cubicBezTo>
                  <a:pt x="268509" y="-1791"/>
                  <a:pt x="287083" y="-3125"/>
                  <a:pt x="300418" y="6781"/>
                </a:cubicBezTo>
                <a:lnTo>
                  <a:pt x="300227" y="6591"/>
                </a:lnTo>
                <a:lnTo>
                  <a:pt x="304037" y="9829"/>
                </a:lnTo>
                <a:cubicBezTo>
                  <a:pt x="315848" y="21640"/>
                  <a:pt x="317182" y="40214"/>
                  <a:pt x="307276" y="53644"/>
                </a:cubicBezTo>
                <a:lnTo>
                  <a:pt x="304037" y="57454"/>
                </a:lnTo>
                <a:lnTo>
                  <a:pt x="204501" y="156990"/>
                </a:lnTo>
                <a:lnTo>
                  <a:pt x="304037" y="256526"/>
                </a:lnTo>
                <a:cubicBezTo>
                  <a:pt x="315753" y="268338"/>
                  <a:pt x="317182" y="286911"/>
                  <a:pt x="307276" y="300246"/>
                </a:cubicBezTo>
                <a:lnTo>
                  <a:pt x="304037" y="304056"/>
                </a:lnTo>
                <a:cubicBezTo>
                  <a:pt x="292226" y="315867"/>
                  <a:pt x="273652" y="317201"/>
                  <a:pt x="260222" y="307295"/>
                </a:cubicBezTo>
                <a:lnTo>
                  <a:pt x="256412" y="304056"/>
                </a:lnTo>
                <a:lnTo>
                  <a:pt x="156876" y="204520"/>
                </a:lnTo>
                <a:lnTo>
                  <a:pt x="57435" y="304056"/>
                </a:lnTo>
                <a:cubicBezTo>
                  <a:pt x="45624" y="315772"/>
                  <a:pt x="27050" y="317201"/>
                  <a:pt x="13715" y="307295"/>
                </a:cubicBezTo>
                <a:lnTo>
                  <a:pt x="9905" y="304056"/>
                </a:lnTo>
                <a:cubicBezTo>
                  <a:pt x="-1906" y="292245"/>
                  <a:pt x="-3239" y="273672"/>
                  <a:pt x="6667" y="260241"/>
                </a:cubicBezTo>
                <a:lnTo>
                  <a:pt x="9905" y="256431"/>
                </a:lnTo>
                <a:lnTo>
                  <a:pt x="109442" y="156895"/>
                </a:lnTo>
                <a:lnTo>
                  <a:pt x="10000" y="57454"/>
                </a:lnTo>
                <a:cubicBezTo>
                  <a:pt x="-1810" y="45643"/>
                  <a:pt x="-3144" y="27069"/>
                  <a:pt x="6762" y="13734"/>
                </a:cubicBezTo>
                <a:lnTo>
                  <a:pt x="10000" y="9924"/>
                </a:lnTo>
                <a:cubicBezTo>
                  <a:pt x="15906" y="4018"/>
                  <a:pt x="23502" y="732"/>
                  <a:pt x="31301" y="161"/>
                </a:cubicBezTo>
                <a:close/>
                <a:moveTo>
                  <a:pt x="620935" y="18"/>
                </a:moveTo>
                <a:lnTo>
                  <a:pt x="735140" y="18"/>
                </a:lnTo>
                <a:cubicBezTo>
                  <a:pt x="751904" y="18"/>
                  <a:pt x="765429" y="13639"/>
                  <a:pt x="765429" y="30308"/>
                </a:cubicBezTo>
                <a:lnTo>
                  <a:pt x="765429" y="144512"/>
                </a:lnTo>
                <a:cubicBezTo>
                  <a:pt x="765429" y="145179"/>
                  <a:pt x="765429" y="145941"/>
                  <a:pt x="765429" y="146608"/>
                </a:cubicBezTo>
                <a:cubicBezTo>
                  <a:pt x="764858" y="163277"/>
                  <a:pt x="750761" y="176326"/>
                  <a:pt x="734092" y="175754"/>
                </a:cubicBezTo>
                <a:cubicBezTo>
                  <a:pt x="717423" y="175183"/>
                  <a:pt x="704374" y="161086"/>
                  <a:pt x="704945" y="144417"/>
                </a:cubicBezTo>
                <a:lnTo>
                  <a:pt x="704945" y="103269"/>
                </a:lnTo>
                <a:lnTo>
                  <a:pt x="231802" y="576413"/>
                </a:lnTo>
                <a:lnTo>
                  <a:pt x="241498" y="590794"/>
                </a:lnTo>
                <a:cubicBezTo>
                  <a:pt x="247853" y="605827"/>
                  <a:pt x="251365" y="622359"/>
                  <a:pt x="251365" y="639718"/>
                </a:cubicBezTo>
                <a:cubicBezTo>
                  <a:pt x="251365" y="709155"/>
                  <a:pt x="195072" y="765448"/>
                  <a:pt x="125635" y="765448"/>
                </a:cubicBezTo>
                <a:cubicBezTo>
                  <a:pt x="56198" y="765448"/>
                  <a:pt x="0" y="709155"/>
                  <a:pt x="0" y="639718"/>
                </a:cubicBezTo>
                <a:cubicBezTo>
                  <a:pt x="0" y="570280"/>
                  <a:pt x="56293" y="514083"/>
                  <a:pt x="125635" y="514083"/>
                </a:cubicBezTo>
                <a:cubicBezTo>
                  <a:pt x="143018" y="514083"/>
                  <a:pt x="159567" y="517596"/>
                  <a:pt x="174614" y="523949"/>
                </a:cubicBezTo>
                <a:lnTo>
                  <a:pt x="188912" y="533578"/>
                </a:lnTo>
                <a:lnTo>
                  <a:pt x="661988" y="60502"/>
                </a:lnTo>
                <a:lnTo>
                  <a:pt x="620840" y="60502"/>
                </a:lnTo>
                <a:cubicBezTo>
                  <a:pt x="620173" y="60502"/>
                  <a:pt x="619411" y="60502"/>
                  <a:pt x="618744" y="60502"/>
                </a:cubicBezTo>
                <a:cubicBezTo>
                  <a:pt x="602076" y="59930"/>
                  <a:pt x="589026" y="45833"/>
                  <a:pt x="589598" y="29165"/>
                </a:cubicBezTo>
                <a:cubicBezTo>
                  <a:pt x="590169" y="12496"/>
                  <a:pt x="604266" y="-553"/>
                  <a:pt x="620935" y="18"/>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Tree>
    <p:extLst>
      <p:ext uri="{BB962C8B-B14F-4D97-AF65-F5344CB8AC3E}">
        <p14:creationId xmlns:p14="http://schemas.microsoft.com/office/powerpoint/2010/main" val="116452793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76609-623D-EF9C-7053-1329FE852768}"/>
              </a:ext>
            </a:extLst>
          </p:cNvPr>
          <p:cNvSpPr>
            <a:spLocks noGrp="1"/>
          </p:cNvSpPr>
          <p:nvPr>
            <p:ph type="title"/>
          </p:nvPr>
        </p:nvSpPr>
        <p:spPr>
          <a:xfrm>
            <a:off x="584200" y="2011362"/>
            <a:ext cx="6184900" cy="2462213"/>
          </a:xfrm>
        </p:spPr>
        <p:txBody>
          <a:bodyPr/>
          <a:lstStyle/>
          <a:p>
            <a:r>
              <a:rPr lang="en-US" dirty="0">
                <a:cs typeface="+mn-cs"/>
              </a:rPr>
              <a:t>AI-powered Use Cases and </a:t>
            </a:r>
            <a:br>
              <a:rPr lang="en-US" dirty="0">
                <a:cs typeface="+mn-cs"/>
              </a:rPr>
            </a:br>
            <a:r>
              <a:rPr lang="en-US" dirty="0">
                <a:cs typeface="+mn-cs"/>
              </a:rPr>
              <a:t>Technical Patterns</a:t>
            </a:r>
            <a:br>
              <a:rPr lang="en-US" dirty="0">
                <a:cs typeface="+mn-cs"/>
              </a:rPr>
            </a:br>
            <a:r>
              <a:rPr lang="en-US" dirty="0">
                <a:cs typeface="+mn-cs"/>
              </a:rPr>
              <a:t>for Key Organizational Functions</a:t>
            </a:r>
          </a:p>
        </p:txBody>
      </p:sp>
      <p:sp>
        <p:nvSpPr>
          <p:cNvPr id="3" name="Text Placeholder 2">
            <a:extLst>
              <a:ext uri="{FF2B5EF4-FFF2-40B4-BE49-F238E27FC236}">
                <a16:creationId xmlns:a16="http://schemas.microsoft.com/office/drawing/2014/main" id="{813E428F-8FA3-4384-BA07-6D4FE842D0EA}"/>
              </a:ext>
            </a:extLst>
          </p:cNvPr>
          <p:cNvSpPr>
            <a:spLocks noGrp="1"/>
          </p:cNvSpPr>
          <p:nvPr>
            <p:ph type="body" sz="quarter" idx="12"/>
          </p:nvPr>
        </p:nvSpPr>
        <p:spPr>
          <a:xfrm>
            <a:off x="584200" y="4737100"/>
            <a:ext cx="4978400" cy="246221"/>
          </a:xfrm>
        </p:spPr>
        <p:txBody>
          <a:bodyPr/>
          <a:lstStyle/>
          <a:p>
            <a:r>
              <a:rPr lang="en-US" dirty="0">
                <a:cs typeface="+mn-cs"/>
              </a:rPr>
              <a:t>Guide for Azure sellers</a:t>
            </a:r>
          </a:p>
        </p:txBody>
      </p:sp>
    </p:spTree>
    <p:extLst>
      <p:ext uri="{BB962C8B-B14F-4D97-AF65-F5344CB8AC3E}">
        <p14:creationId xmlns:p14="http://schemas.microsoft.com/office/powerpoint/2010/main" val="134804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1DC20A5-A433-FF3A-A597-6C6840222273}"/>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4583306"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Recruitment / Talent Acquisition</a:t>
            </a:r>
          </a:p>
        </p:txBody>
      </p:sp>
      <p:sp>
        <p:nvSpPr>
          <p:cNvPr id="3" name="Title 1">
            <a:extLst>
              <a:ext uri="{FF2B5EF4-FFF2-40B4-BE49-F238E27FC236}">
                <a16:creationId xmlns:a16="http://schemas.microsoft.com/office/drawing/2014/main" id="{9D58F521-DAEB-E2B7-8334-0A482E85C69B}"/>
              </a:ext>
            </a:extLst>
          </p:cNvPr>
          <p:cNvSpPr txBox="1">
            <a:spLocks/>
          </p:cNvSpPr>
          <p:nvPr/>
        </p:nvSpPr>
        <p:spPr>
          <a:xfrm>
            <a:off x="571499" y="1271828"/>
            <a:ext cx="5205186" cy="31700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Requisition generation and resume selection</a:t>
            </a:r>
          </a:p>
          <a:p>
            <a:pPr defTabSz="914400">
              <a:spcBef>
                <a:spcPts val="0"/>
              </a:spcBef>
              <a:spcAft>
                <a:spcPts val="1200"/>
              </a:spcAft>
              <a:defRPr/>
            </a:pPr>
            <a:r>
              <a:rPr lang="en-US" sz="1400" spc="0">
                <a:ln>
                  <a:noFill/>
                </a:ln>
                <a:solidFill>
                  <a:schemeClr val="bg1"/>
                </a:solidFill>
                <a:latin typeface="+mn-lt"/>
                <a:cs typeface="+mn-cs"/>
              </a:rPr>
              <a:t>Recruitment teams can use generative AI to assist in drafting job requisitions via natural language prompts and using existing data on business requirements.</a:t>
            </a:r>
          </a:p>
          <a:p>
            <a:pPr defTabSz="914400">
              <a:spcBef>
                <a:spcPts val="0"/>
              </a:spcBef>
              <a:spcAft>
                <a:spcPts val="1200"/>
              </a:spcAft>
              <a:defRPr/>
            </a:pPr>
            <a:r>
              <a:rPr lang="en-US" sz="1400" spc="0">
                <a:ln>
                  <a:noFill/>
                </a:ln>
                <a:solidFill>
                  <a:schemeClr val="bg1"/>
                </a:solidFill>
                <a:latin typeface="+mn-lt"/>
                <a:cs typeface="+mn-cs"/>
              </a:rPr>
              <a:t>Recruitment teams can also accelerate the resume screening process by integrating AI with the applicant tracking system, instantly scanning thousands of resumes to identify top candidates based on skills match and past job successes, significantly decreasing the time to hire, while managing potential human biases.</a:t>
            </a:r>
          </a:p>
        </p:txBody>
      </p:sp>
      <p:graphicFrame>
        <p:nvGraphicFramePr>
          <p:cNvPr id="6" name="Table 5">
            <a:extLst>
              <a:ext uri="{FF2B5EF4-FFF2-40B4-BE49-F238E27FC236}">
                <a16:creationId xmlns:a16="http://schemas.microsoft.com/office/drawing/2014/main" id="{615A8D0F-20B7-77D8-D134-86AE08FEA961}"/>
              </a:ext>
            </a:extLst>
          </p:cNvPr>
          <p:cNvGraphicFramePr>
            <a:graphicFrameLocks noGrp="1"/>
          </p:cNvGraphicFramePr>
          <p:nvPr>
            <p:extLst>
              <p:ext uri="{D42A27DB-BD31-4B8C-83A1-F6EECF244321}">
                <p14:modId xmlns:p14="http://schemas.microsoft.com/office/powerpoint/2010/main" val="863216985"/>
              </p:ext>
            </p:extLst>
          </p:nvPr>
        </p:nvGraphicFramePr>
        <p:xfrm>
          <a:off x="6207915" y="745582"/>
          <a:ext cx="1825523" cy="1206756"/>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456948">
                <a:tc>
                  <a:txBody>
                    <a:bodyPr/>
                    <a:lstStyle/>
                    <a:p>
                      <a:pPr algn="ctr"/>
                      <a:r>
                        <a:rPr lang="en-US" sz="1200"/>
                        <a:t>Speed to hire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56948">
                <a:tc>
                  <a:txBody>
                    <a:bodyPr/>
                    <a:lstStyle/>
                    <a:p>
                      <a:pPr algn="ctr"/>
                      <a:r>
                        <a:rPr lang="en-US" sz="1200"/>
                        <a:t>Improved tenure metrics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3781812"/>
                  </a:ext>
                </a:extLst>
              </a:tr>
            </a:tbl>
          </a:graphicData>
        </a:graphic>
      </p:graphicFrame>
      <p:sp>
        <p:nvSpPr>
          <p:cNvPr id="33" name="TextBox 32">
            <a:extLst>
              <a:ext uri="{FF2B5EF4-FFF2-40B4-BE49-F238E27FC236}">
                <a16:creationId xmlns:a16="http://schemas.microsoft.com/office/drawing/2014/main" id="{BF16A5EC-45FD-1B18-3404-C80DA13F5390}"/>
              </a:ext>
            </a:extLst>
          </p:cNvPr>
          <p:cNvSpPr txBox="1">
            <a:spLocks/>
          </p:cNvSpPr>
          <p:nvPr/>
        </p:nvSpPr>
        <p:spPr>
          <a:xfrm>
            <a:off x="6240457" y="2356699"/>
            <a:ext cx="5630357" cy="572464"/>
          </a:xfrm>
          <a:prstGeom prst="rect">
            <a:avLst/>
          </a:prstGeom>
          <a:noFill/>
        </p:spPr>
        <p:txBody>
          <a:bodyPr vert="horz" wrap="square" lIns="0" tIns="0" rIns="0" bIns="0" rtlCol="0">
            <a:spAutoFit/>
          </a:bodyPr>
          <a:lstStyle>
            <a:defPPr>
              <a:defRPr lang="en-US"/>
            </a:defPPr>
            <a:lvl1pPr>
              <a:defRPr>
                <a:latin typeface="+mj-lt"/>
              </a:defRPr>
            </a:lvl1pPr>
          </a:lstStyle>
          <a:p>
            <a:r>
              <a:rPr lang="en-US" dirty="0">
                <a:ea typeface="+mj-ea"/>
                <a:cs typeface="+mj-cs"/>
              </a:rPr>
              <a:t>Technical Patterns and Sample Architectures</a:t>
            </a:r>
          </a:p>
          <a:p>
            <a:pPr marR="0" lvl="0" algn="l" defTabSz="932742" rtl="0" eaLnBrk="1" fontAlgn="auto" latinLnBrk="0" hangingPunct="1">
              <a:lnSpc>
                <a:spcPct val="100000"/>
              </a:lnSpc>
              <a:spcBef>
                <a:spcPct val="20000"/>
              </a:spcBef>
              <a:spcAft>
                <a:spcPts val="0"/>
              </a:spcAft>
              <a:buClrTx/>
              <a:buSzPct val="100000"/>
              <a:tabLst/>
              <a:defRPr/>
            </a:pPr>
            <a:r>
              <a:rPr lang="en-US" sz="1600" dirty="0">
                <a:solidFill>
                  <a:srgbClr val="000000"/>
                </a:solidFill>
                <a:latin typeface="+mn-lt"/>
                <a:hlinkClick r:id="rId3" action="ppaction://hlinksldjump"/>
              </a:rPr>
              <a:t>Build your own c</a:t>
            </a:r>
            <a:r>
              <a:rPr kumimoji="0" lang="en-US" sz="1600" b="0" i="0" u="none" strike="noStrike" kern="1200" cap="none" spc="0" normalizeH="0" baseline="0" noProof="0" dirty="0" err="1">
                <a:ln>
                  <a:noFill/>
                </a:ln>
                <a:solidFill>
                  <a:srgbClr val="000000"/>
                </a:solidFill>
                <a:effectLst/>
                <a:uLnTx/>
                <a:uFillTx/>
                <a:latin typeface="+mn-lt"/>
                <a:cs typeface="+mn-cs"/>
                <a:hlinkClick r:id="rId3" action="ppaction://hlinksldjump"/>
              </a:rPr>
              <a:t>ustom</a:t>
            </a:r>
            <a:r>
              <a:rPr kumimoji="0" lang="en-US" sz="1600" b="0" i="0" u="none" strike="noStrike" kern="1200" cap="none" spc="0" normalizeH="0" baseline="0" noProof="0" dirty="0">
                <a:ln>
                  <a:noFill/>
                </a:ln>
                <a:solidFill>
                  <a:srgbClr val="000000"/>
                </a:solidFill>
                <a:effectLst/>
                <a:uLnTx/>
                <a:uFillTx/>
                <a:latin typeface="+mn-lt"/>
                <a:cs typeface="+mn-cs"/>
                <a:hlinkClick r:id="rId3" action="ppaction://hlinksldjump"/>
              </a:rPr>
              <a:t> copilot</a:t>
            </a:r>
            <a:endParaRPr kumimoji="0" lang="en-US" sz="1600" b="0" i="0" u="none" strike="noStrike" kern="1200" cap="none" spc="0" normalizeH="0" baseline="0" noProof="0" dirty="0">
              <a:ln>
                <a:noFill/>
              </a:ln>
              <a:solidFill>
                <a:srgbClr val="000000"/>
              </a:solidFill>
              <a:effectLst/>
              <a:uLnTx/>
              <a:uFillTx/>
              <a:latin typeface="+mn-lt"/>
              <a:cs typeface="+mn-cs"/>
            </a:endParaRPr>
          </a:p>
        </p:txBody>
      </p:sp>
      <p:sp>
        <p:nvSpPr>
          <p:cNvPr id="5" name="TextBox 4">
            <a:extLst>
              <a:ext uri="{FF2B5EF4-FFF2-40B4-BE49-F238E27FC236}">
                <a16:creationId xmlns:a16="http://schemas.microsoft.com/office/drawing/2014/main" id="{BC177A00-859C-9AC3-A37B-2D8DF77A543B}"/>
              </a:ext>
            </a:extLst>
          </p:cNvPr>
          <p:cNvSpPr txBox="1"/>
          <p:nvPr/>
        </p:nvSpPr>
        <p:spPr>
          <a:xfrm>
            <a:off x="6138208" y="3212105"/>
            <a:ext cx="3973206" cy="636072"/>
          </a:xfrm>
          <a:prstGeom prst="rect">
            <a:avLst/>
          </a:prstGeom>
          <a:noFill/>
        </p:spPr>
        <p:txBody>
          <a:bodyPr wrap="square">
            <a:spAutoFit/>
          </a:bodyPr>
          <a:lstStyle/>
          <a:p>
            <a:pPr algn="l"/>
            <a:r>
              <a:rPr lang="en-US">
                <a:latin typeface="+mj-lt"/>
                <a:ea typeface="+mj-ea"/>
                <a:cs typeface="+mj-cs"/>
              </a:rPr>
              <a:t>Technical Capabilities and Products* </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7" name="TextBox 6">
            <a:extLst>
              <a:ext uri="{FF2B5EF4-FFF2-40B4-BE49-F238E27FC236}">
                <a16:creationId xmlns:a16="http://schemas.microsoft.com/office/drawing/2014/main" id="{225AECCA-700B-8271-DD46-21DACBD520CD}"/>
              </a:ext>
            </a:extLst>
          </p:cNvPr>
          <p:cNvSpPr txBox="1"/>
          <p:nvPr/>
        </p:nvSpPr>
        <p:spPr>
          <a:xfrm>
            <a:off x="9236537" y="3582213"/>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Microsoft Fabric</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Machine Learning</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Semantic Kernel / </a:t>
            </a:r>
            <a:r>
              <a:rPr kumimoji="0" lang="en-US" sz="1050" b="0" i="0" u="none" strike="noStrike" kern="1200" cap="none" spc="0" normalizeH="0" baseline="0" noProof="0" err="1">
                <a:ln>
                  <a:noFill/>
                </a:ln>
                <a:effectLst/>
                <a:uLnTx/>
                <a:uFillTx/>
              </a:rPr>
              <a:t>Langchain</a:t>
            </a:r>
            <a:endParaRPr lang="en-US" sz="1050"/>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p:txBody>
      </p:sp>
      <p:sp>
        <p:nvSpPr>
          <p:cNvPr id="8" name="TextBox 7">
            <a:extLst>
              <a:ext uri="{FF2B5EF4-FFF2-40B4-BE49-F238E27FC236}">
                <a16:creationId xmlns:a16="http://schemas.microsoft.com/office/drawing/2014/main" id="{769AFF97-84F3-F93C-FCE0-8F6D1111AAF4}"/>
              </a:ext>
            </a:extLst>
          </p:cNvPr>
          <p:cNvSpPr txBox="1"/>
          <p:nvPr/>
        </p:nvSpPr>
        <p:spPr>
          <a:xfrm>
            <a:off x="6128542" y="3589737"/>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9" name="TextBox 8">
            <a:extLst>
              <a:ext uri="{FF2B5EF4-FFF2-40B4-BE49-F238E27FC236}">
                <a16:creationId xmlns:a16="http://schemas.microsoft.com/office/drawing/2014/main" id="{393E3373-854F-803E-B18E-54A7948FBBD1}"/>
              </a:ext>
            </a:extLst>
          </p:cNvPr>
          <p:cNvSpPr txBox="1"/>
          <p:nvPr/>
        </p:nvSpPr>
        <p:spPr>
          <a:xfrm>
            <a:off x="10990325" y="6549022"/>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10" name="Table 9">
            <a:extLst>
              <a:ext uri="{FF2B5EF4-FFF2-40B4-BE49-F238E27FC236}">
                <a16:creationId xmlns:a16="http://schemas.microsoft.com/office/drawing/2014/main" id="{471DFC55-28B6-C77F-D6EB-056468BA3C2A}"/>
              </a:ext>
            </a:extLst>
          </p:cNvPr>
          <p:cNvGraphicFramePr>
            <a:graphicFrameLocks noGrp="1"/>
          </p:cNvGraphicFramePr>
          <p:nvPr>
            <p:extLst>
              <p:ext uri="{D42A27DB-BD31-4B8C-83A1-F6EECF244321}">
                <p14:modId xmlns:p14="http://schemas.microsoft.com/office/powerpoint/2010/main" val="549926684"/>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180190462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B88C1A6-825C-AA24-F528-292E8E6CC901}"/>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57790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Employee Engagement</a:t>
            </a:r>
          </a:p>
        </p:txBody>
      </p:sp>
      <p:sp>
        <p:nvSpPr>
          <p:cNvPr id="3" name="Title 1">
            <a:extLst>
              <a:ext uri="{FF2B5EF4-FFF2-40B4-BE49-F238E27FC236}">
                <a16:creationId xmlns:a16="http://schemas.microsoft.com/office/drawing/2014/main" id="{7381A433-C9A4-F090-F25B-2D72C6410294}"/>
              </a:ext>
            </a:extLst>
          </p:cNvPr>
          <p:cNvSpPr txBox="1">
            <a:spLocks/>
          </p:cNvSpPr>
          <p:nvPr/>
        </p:nvSpPr>
        <p:spPr>
          <a:xfrm>
            <a:off x="571499" y="1271828"/>
            <a:ext cx="5205186" cy="36933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Employee self-service and knowledge management</a:t>
            </a:r>
          </a:p>
          <a:p>
            <a:pPr defTabSz="914400">
              <a:spcBef>
                <a:spcPts val="0"/>
              </a:spcBef>
              <a:spcAft>
                <a:spcPts val="1200"/>
              </a:spcAft>
              <a:defRPr/>
            </a:pPr>
            <a:r>
              <a:rPr lang="en-US" sz="1400" spc="0">
                <a:ln>
                  <a:noFill/>
                </a:ln>
                <a:solidFill>
                  <a:schemeClr val="bg1"/>
                </a:solidFill>
                <a:latin typeface="+mn-lt"/>
                <a:cs typeface="+mn-cs"/>
              </a:rPr>
              <a:t>With generative AI, HR teams can provide employees with a conversational chatbot or digital assistant surfacing relevant knowledge articles, insights, or tools they need in their line of work.</a:t>
            </a:r>
          </a:p>
          <a:p>
            <a:pPr defTabSz="914400">
              <a:spcBef>
                <a:spcPts val="0"/>
              </a:spcBef>
              <a:spcAft>
                <a:spcPts val="1200"/>
              </a:spcAft>
              <a:defRPr/>
            </a:pPr>
            <a:r>
              <a:rPr lang="en-US" sz="1400" spc="0">
                <a:ln>
                  <a:noFill/>
                </a:ln>
                <a:solidFill>
                  <a:schemeClr val="bg1"/>
                </a:solidFill>
                <a:latin typeface="+mn-lt"/>
                <a:cs typeface="+mn-cs"/>
              </a:rPr>
              <a:t>In addition, such a system can suggest new knowledge articles from responses, identify knowledge gaps, and create articles to fill those gaps. </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Improved employee productivity</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Faster internal knowledge transfer</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Reduced task repetition and optimized task-time spend</a:t>
            </a:r>
          </a:p>
        </p:txBody>
      </p:sp>
      <p:graphicFrame>
        <p:nvGraphicFramePr>
          <p:cNvPr id="7" name="Table 6">
            <a:extLst>
              <a:ext uri="{FF2B5EF4-FFF2-40B4-BE49-F238E27FC236}">
                <a16:creationId xmlns:a16="http://schemas.microsoft.com/office/drawing/2014/main" id="{30681228-D495-BD7F-0C92-304856F145D3}"/>
              </a:ext>
            </a:extLst>
          </p:cNvPr>
          <p:cNvGraphicFramePr>
            <a:graphicFrameLocks noGrp="1"/>
          </p:cNvGraphicFramePr>
          <p:nvPr>
            <p:extLst>
              <p:ext uri="{D42A27DB-BD31-4B8C-83A1-F6EECF244321}">
                <p14:modId xmlns:p14="http://schemas.microsoft.com/office/powerpoint/2010/main" val="4006374647"/>
              </p:ext>
            </p:extLst>
          </p:nvPr>
        </p:nvGraphicFramePr>
        <p:xfrm>
          <a:off x="6207915" y="745582"/>
          <a:ext cx="1825523" cy="1206504"/>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456948">
                <a:tc>
                  <a:txBody>
                    <a:bodyPr/>
                    <a:lstStyle/>
                    <a:p>
                      <a:pPr algn="ctr"/>
                      <a:r>
                        <a:rPr lang="en-US" sz="1200">
                          <a:latin typeface="+mn-lt"/>
                          <a:ea typeface="+mn-ea"/>
                          <a:cs typeface="+mn-cs"/>
                        </a:rPr>
                        <a:t>Employee productivity</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56948">
                <a:tc>
                  <a:txBody>
                    <a:bodyPr/>
                    <a:lstStyle/>
                    <a:p>
                      <a:pPr algn="ctr"/>
                      <a:r>
                        <a:rPr lang="en-US" sz="1200">
                          <a:latin typeface="+mn-lt"/>
                          <a:ea typeface="+mn-ea"/>
                          <a:cs typeface="+mn-cs"/>
                        </a:rPr>
                        <a:t>Employee satisfaction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3781812"/>
                  </a:ext>
                </a:extLst>
              </a:tr>
            </a:tbl>
          </a:graphicData>
        </a:graphic>
      </p:graphicFrame>
      <p:cxnSp>
        <p:nvCxnSpPr>
          <p:cNvPr id="6" name="Straight Connector 5">
            <a:extLst>
              <a:ext uri="{FF2B5EF4-FFF2-40B4-BE49-F238E27FC236}">
                <a16:creationId xmlns:a16="http://schemas.microsoft.com/office/drawing/2014/main" id="{670D7868-C6E6-E0FB-4DC0-54C7A7A7E27F}"/>
              </a:ext>
            </a:extLst>
          </p:cNvPr>
          <p:cNvCxnSpPr/>
          <p:nvPr/>
        </p:nvCxnSpPr>
        <p:spPr>
          <a:xfrm>
            <a:off x="6207915" y="470746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F16A5EC-45FD-1B18-3404-C80DA13F5390}"/>
              </a:ext>
            </a:extLst>
          </p:cNvPr>
          <p:cNvSpPr txBox="1">
            <a:spLocks/>
          </p:cNvSpPr>
          <p:nvPr/>
        </p:nvSpPr>
        <p:spPr>
          <a:xfrm>
            <a:off x="6240457" y="2150533"/>
            <a:ext cx="5630357" cy="572464"/>
          </a:xfrm>
          <a:prstGeom prst="rect">
            <a:avLst/>
          </a:prstGeom>
          <a:noFill/>
        </p:spPr>
        <p:txBody>
          <a:bodyPr vert="horz" wrap="square" lIns="0" tIns="0" rIns="0" bIns="0" rtlCol="0">
            <a:spAutoFit/>
          </a:bodyPr>
          <a:lstStyle>
            <a:defPPr>
              <a:defRPr lang="en-US"/>
            </a:defPPr>
            <a:lvl1pPr>
              <a:defRPr>
                <a:latin typeface="+mj-lt"/>
              </a:defRPr>
            </a:lvl1pPr>
          </a:lstStyle>
          <a:p>
            <a:r>
              <a:rPr lang="en-US" dirty="0">
                <a:ea typeface="+mj-ea"/>
                <a:cs typeface="+mj-cs"/>
              </a:rPr>
              <a:t>Technical Patterns and Sample Architectures</a:t>
            </a:r>
          </a:p>
          <a:p>
            <a:pPr marR="0" lvl="0" algn="l" defTabSz="932742" rtl="0" eaLnBrk="1" fontAlgn="auto" latinLnBrk="0" hangingPunct="1">
              <a:lnSpc>
                <a:spcPct val="100000"/>
              </a:lnSpc>
              <a:spcBef>
                <a:spcPct val="20000"/>
              </a:spcBef>
              <a:spcAft>
                <a:spcPts val="0"/>
              </a:spcAft>
              <a:buClrTx/>
              <a:buSzPct val="100000"/>
              <a:tabLst/>
              <a:defRPr/>
            </a:pPr>
            <a:r>
              <a:rPr lang="en-US" sz="1600" dirty="0">
                <a:solidFill>
                  <a:srgbClr val="000000"/>
                </a:solidFill>
                <a:latin typeface="+mn-lt"/>
                <a:hlinkClick r:id="rId3" action="ppaction://hlinksldjump"/>
              </a:rPr>
              <a:t>Build your own c</a:t>
            </a:r>
            <a:r>
              <a:rPr lang="en-US" sz="1600" dirty="0">
                <a:solidFill>
                  <a:srgbClr val="000000"/>
                </a:solidFill>
                <a:latin typeface="+mn-lt"/>
                <a:cs typeface="+mn-cs"/>
                <a:hlinkClick r:id="rId3" action="ppaction://hlinksldjump"/>
              </a:rPr>
              <a:t>ustom copilot</a:t>
            </a:r>
            <a:endParaRPr kumimoji="0" lang="en-US" sz="1600" b="0" i="0" u="none" strike="noStrike" kern="1200" cap="none" spc="0" normalizeH="0" baseline="0" noProof="0" dirty="0">
              <a:ln>
                <a:noFill/>
              </a:ln>
              <a:solidFill>
                <a:srgbClr val="000000"/>
              </a:solidFill>
              <a:effectLst/>
              <a:uLnTx/>
              <a:uFillTx/>
              <a:latin typeface="+mn-lt"/>
              <a:cs typeface="+mn-cs"/>
            </a:endParaRPr>
          </a:p>
        </p:txBody>
      </p:sp>
      <p:sp>
        <p:nvSpPr>
          <p:cNvPr id="27" name="TextBox 26">
            <a:extLst>
              <a:ext uri="{FF2B5EF4-FFF2-40B4-BE49-F238E27FC236}">
                <a16:creationId xmlns:a16="http://schemas.microsoft.com/office/drawing/2014/main" id="{A4E5277D-635E-250B-C2D7-033EFB2D84A8}"/>
              </a:ext>
            </a:extLst>
          </p:cNvPr>
          <p:cNvSpPr txBox="1">
            <a:spLocks/>
          </p:cNvSpPr>
          <p:nvPr/>
        </p:nvSpPr>
        <p:spPr>
          <a:xfrm>
            <a:off x="6207915" y="4770629"/>
            <a:ext cx="3669278" cy="1831271"/>
          </a:xfrm>
          <a:prstGeom prst="rect">
            <a:avLst/>
          </a:prstGeom>
          <a:noFill/>
        </p:spPr>
        <p:txBody>
          <a:bodyPr vert="horz" wrap="square" lIns="0" tIns="0" rIns="0" bIns="0" rtlCol="0">
            <a:spAutoFit/>
          </a:bodyPr>
          <a:lstStyle/>
          <a:p>
            <a:pPr>
              <a:spcAft>
                <a:spcPts val="600"/>
              </a:spcAft>
            </a:pPr>
            <a:r>
              <a:rPr lang="en-US" dirty="0">
                <a:latin typeface="+mj-lt"/>
                <a:ea typeface="+mj-ea"/>
                <a:cs typeface="+mj-cs"/>
              </a:rPr>
              <a:t>Customer examples</a:t>
            </a:r>
          </a:p>
          <a:p>
            <a:pPr>
              <a:spcAft>
                <a:spcPts val="600"/>
              </a:spcAft>
            </a:pPr>
            <a:r>
              <a:rPr lang="en-US" sz="1600" dirty="0">
                <a:solidFill>
                  <a:prstClr val="black"/>
                </a:solidFill>
                <a:hlinkClick r:id="rId4"/>
              </a:rPr>
              <a:t>Sweco</a:t>
            </a:r>
            <a:r>
              <a:rPr lang="en-US" sz="1600" dirty="0">
                <a:solidFill>
                  <a:prstClr val="black"/>
                </a:solidFill>
              </a:rPr>
              <a:t> </a:t>
            </a:r>
            <a:r>
              <a:rPr lang="en-US" sz="1600" dirty="0"/>
              <a:t>developed </a:t>
            </a:r>
            <a:r>
              <a:rPr lang="en-US" sz="1600" dirty="0" err="1"/>
              <a:t>SwecoGPT</a:t>
            </a:r>
            <a:r>
              <a:rPr lang="en-US" sz="1600" dirty="0"/>
              <a:t>, a digital assistant to help its 22,000 consultants find critical project information quickly, create and analyze documents easily, and deliver more personalized service to customers around the world.</a:t>
            </a:r>
            <a:endParaRPr kumimoji="0" lang="en-US" sz="1600" b="0" i="0" u="none" strike="noStrike" kern="1200" cap="none" spc="0" normalizeH="0" baseline="0" noProof="0" dirty="0">
              <a:ln>
                <a:noFill/>
              </a:ln>
              <a:effectLst/>
              <a:uLnTx/>
              <a:uFillTx/>
            </a:endParaRPr>
          </a:p>
        </p:txBody>
      </p:sp>
      <p:sp>
        <p:nvSpPr>
          <p:cNvPr id="36" name="TextBox 35">
            <a:extLst>
              <a:ext uri="{FF2B5EF4-FFF2-40B4-BE49-F238E27FC236}">
                <a16:creationId xmlns:a16="http://schemas.microsoft.com/office/drawing/2014/main" id="{A294A0C2-7E34-ADF8-6F7C-EA16B5B6A5C8}"/>
              </a:ext>
            </a:extLst>
          </p:cNvPr>
          <p:cNvSpPr txBox="1">
            <a:spLocks/>
          </p:cNvSpPr>
          <p:nvPr/>
        </p:nvSpPr>
        <p:spPr>
          <a:xfrm>
            <a:off x="10073668" y="4911886"/>
            <a:ext cx="1983072" cy="1585049"/>
          </a:xfrm>
          <a:prstGeom prst="rect">
            <a:avLst/>
          </a:prstGeom>
          <a:noFill/>
        </p:spPr>
        <p:txBody>
          <a:bodyPr wrap="square" lIns="0" tIns="0" rIns="0" bIns="0">
            <a:spAutoFit/>
          </a:bodyPr>
          <a:lstStyle/>
          <a:p>
            <a:pPr marL="171450" indent="-171450">
              <a:spcAft>
                <a:spcPts val="100"/>
              </a:spcAft>
              <a:buFont typeface="Arial" panose="020B0604020202020204" pitchFamily="34" charset="0"/>
              <a:buChar char="•"/>
            </a:pPr>
            <a:r>
              <a:rPr lang="en-US" sz="1400" dirty="0">
                <a:hlinkClick r:id="rId5"/>
              </a:rPr>
              <a:t>Fraport</a:t>
            </a:r>
            <a:endParaRPr lang="en-US" sz="1400" dirty="0">
              <a:hlinkClick r:id="rId6"/>
            </a:endParaRPr>
          </a:p>
          <a:p>
            <a:pPr marL="171450" indent="-171450">
              <a:spcAft>
                <a:spcPts val="100"/>
              </a:spcAft>
              <a:buFont typeface="Arial" panose="020B0604020202020204" pitchFamily="34" charset="0"/>
              <a:buChar char="•"/>
            </a:pPr>
            <a:r>
              <a:rPr lang="en-US" sz="1400" dirty="0">
                <a:hlinkClick r:id="rId7"/>
              </a:rPr>
              <a:t>Alpitour</a:t>
            </a:r>
            <a:endParaRPr lang="en-US" sz="1400" dirty="0">
              <a:hlinkClick r:id="rId6"/>
            </a:endParaRPr>
          </a:p>
          <a:p>
            <a:pPr marL="171450" indent="-171450">
              <a:spcAft>
                <a:spcPts val="100"/>
              </a:spcAft>
              <a:buFont typeface="Arial" panose="020B0604020202020204" pitchFamily="34" charset="0"/>
              <a:buChar char="•"/>
            </a:pPr>
            <a:r>
              <a:rPr lang="en-US" sz="1400" dirty="0">
                <a:hlinkClick r:id="rId6"/>
              </a:rPr>
              <a:t>Windstream</a:t>
            </a:r>
            <a:endParaRPr lang="en-US" sz="1400" dirty="0"/>
          </a:p>
          <a:p>
            <a:pPr marL="171450" indent="-171450">
              <a:spcAft>
                <a:spcPts val="100"/>
              </a:spcAft>
              <a:buFont typeface="Arial" panose="020B0604020202020204" pitchFamily="34" charset="0"/>
              <a:buChar char="•"/>
            </a:pPr>
            <a:r>
              <a:rPr lang="en-US" sz="1400" dirty="0">
                <a:hlinkClick r:id="rId8"/>
              </a:rPr>
              <a:t>Airbus</a:t>
            </a:r>
            <a:endParaRPr lang="en-US" sz="1400" dirty="0"/>
          </a:p>
          <a:p>
            <a:pPr marL="171450" indent="-171450">
              <a:spcAft>
                <a:spcPts val="100"/>
              </a:spcAft>
              <a:buFont typeface="Arial" panose="020B0604020202020204" pitchFamily="34" charset="0"/>
              <a:buChar char="•"/>
            </a:pPr>
            <a:r>
              <a:rPr lang="en-US" sz="1400" dirty="0" err="1">
                <a:hlinkClick r:id="rId9"/>
              </a:rPr>
              <a:t>Moveworks</a:t>
            </a:r>
            <a:endParaRPr lang="en-US" sz="1400" dirty="0"/>
          </a:p>
          <a:p>
            <a:pPr marL="171450" indent="-171450">
              <a:spcAft>
                <a:spcPts val="100"/>
              </a:spcAft>
              <a:buFont typeface="Arial" panose="020B0604020202020204" pitchFamily="34" charset="0"/>
              <a:buChar char="•"/>
            </a:pPr>
            <a:r>
              <a:rPr lang="en-US" sz="1400" dirty="0">
                <a:hlinkClick r:id="rId10"/>
              </a:rPr>
              <a:t>Arthur D. Little</a:t>
            </a:r>
            <a:r>
              <a:rPr lang="en-US" sz="1400" dirty="0"/>
              <a:t> </a:t>
            </a:r>
          </a:p>
          <a:p>
            <a:pPr marL="171450" indent="-171450">
              <a:spcAft>
                <a:spcPts val="100"/>
              </a:spcAft>
              <a:buFont typeface="Arial" panose="020B0604020202020204" pitchFamily="34" charset="0"/>
              <a:buChar char="•"/>
            </a:pPr>
            <a:r>
              <a:rPr lang="en-US" sz="1400" dirty="0">
                <a:hlinkClick r:id="rId11"/>
              </a:rPr>
              <a:t>Heineken</a:t>
            </a:r>
            <a:endParaRPr lang="en-US" sz="1400" dirty="0"/>
          </a:p>
        </p:txBody>
      </p:sp>
      <p:sp>
        <p:nvSpPr>
          <p:cNvPr id="8" name="TextBox 7">
            <a:extLst>
              <a:ext uri="{FF2B5EF4-FFF2-40B4-BE49-F238E27FC236}">
                <a16:creationId xmlns:a16="http://schemas.microsoft.com/office/drawing/2014/main" id="{A53053D2-EFFC-226C-D893-EF3A30B1AE48}"/>
              </a:ext>
            </a:extLst>
          </p:cNvPr>
          <p:cNvSpPr txBox="1"/>
          <p:nvPr/>
        </p:nvSpPr>
        <p:spPr>
          <a:xfrm>
            <a:off x="6142622" y="2930429"/>
            <a:ext cx="3973206" cy="636072"/>
          </a:xfrm>
          <a:prstGeom prst="rect">
            <a:avLst/>
          </a:prstGeom>
          <a:noFill/>
        </p:spPr>
        <p:txBody>
          <a:bodyPr wrap="square">
            <a:spAutoFit/>
          </a:bodyPr>
          <a:lstStyle/>
          <a:p>
            <a:pPr algn="l"/>
            <a:r>
              <a:rPr lang="en-US">
                <a:latin typeface="+mj-lt"/>
                <a:ea typeface="+mj-ea"/>
                <a:cs typeface="+mj-cs"/>
              </a:rPr>
              <a:t>Technical Capabilities and Products* </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9" name="TextBox 8">
            <a:extLst>
              <a:ext uri="{FF2B5EF4-FFF2-40B4-BE49-F238E27FC236}">
                <a16:creationId xmlns:a16="http://schemas.microsoft.com/office/drawing/2014/main" id="{4F8CDC3A-3070-6D86-36E0-4CB9F9266502}"/>
              </a:ext>
            </a:extLst>
          </p:cNvPr>
          <p:cNvSpPr txBox="1"/>
          <p:nvPr/>
        </p:nvSpPr>
        <p:spPr>
          <a:xfrm>
            <a:off x="9240951" y="3300537"/>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Microsoft Fabric</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Machine Learning</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Semantic Kernel / </a:t>
            </a:r>
            <a:r>
              <a:rPr kumimoji="0" lang="en-US" sz="1050" b="0" i="0" u="none" strike="noStrike" kern="1200" cap="none" spc="0" normalizeH="0" baseline="0" noProof="0" err="1">
                <a:ln>
                  <a:noFill/>
                </a:ln>
                <a:effectLst/>
                <a:uLnTx/>
                <a:uFillTx/>
              </a:rPr>
              <a:t>Langchain</a:t>
            </a:r>
            <a:endParaRPr lang="en-US" sz="1050"/>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p:txBody>
      </p:sp>
      <p:sp>
        <p:nvSpPr>
          <p:cNvPr id="10" name="TextBox 9">
            <a:extLst>
              <a:ext uri="{FF2B5EF4-FFF2-40B4-BE49-F238E27FC236}">
                <a16:creationId xmlns:a16="http://schemas.microsoft.com/office/drawing/2014/main" id="{DF2E8A13-D274-DA01-571D-F70146EA6A2E}"/>
              </a:ext>
            </a:extLst>
          </p:cNvPr>
          <p:cNvSpPr txBox="1"/>
          <p:nvPr/>
        </p:nvSpPr>
        <p:spPr>
          <a:xfrm>
            <a:off x="6132956" y="3308061"/>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11" name="TextBox 10">
            <a:extLst>
              <a:ext uri="{FF2B5EF4-FFF2-40B4-BE49-F238E27FC236}">
                <a16:creationId xmlns:a16="http://schemas.microsoft.com/office/drawing/2014/main" id="{13927FF1-0CD0-72BC-B59D-E42FA6926A7A}"/>
              </a:ext>
            </a:extLst>
          </p:cNvPr>
          <p:cNvSpPr txBox="1"/>
          <p:nvPr/>
        </p:nvSpPr>
        <p:spPr>
          <a:xfrm>
            <a:off x="11009979" y="6473086"/>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12" name="Table 11">
            <a:extLst>
              <a:ext uri="{FF2B5EF4-FFF2-40B4-BE49-F238E27FC236}">
                <a16:creationId xmlns:a16="http://schemas.microsoft.com/office/drawing/2014/main" id="{3A32F43C-9BAB-A798-FDA6-9948BE0D8153}"/>
              </a:ext>
            </a:extLst>
          </p:cNvPr>
          <p:cNvGraphicFramePr>
            <a:graphicFrameLocks noGrp="1"/>
          </p:cNvGraphicFramePr>
          <p:nvPr>
            <p:extLst>
              <p:ext uri="{D42A27DB-BD31-4B8C-83A1-F6EECF244321}">
                <p14:modId xmlns:p14="http://schemas.microsoft.com/office/powerpoint/2010/main" val="3322763124"/>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254263314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9D6CF89-0BBB-EC65-BBE8-E7C4F09777F4}"/>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sp>
        <p:nvSpPr>
          <p:cNvPr id="24" name="TextBox 23">
            <a:extLst>
              <a:ext uri="{FF2B5EF4-FFF2-40B4-BE49-F238E27FC236}">
                <a16:creationId xmlns:a16="http://schemas.microsoft.com/office/drawing/2014/main" id="{6B9714FF-57DB-6FC5-3BE4-7048A3664D13}"/>
              </a:ext>
            </a:extLst>
          </p:cNvPr>
          <p:cNvSpPr txBox="1"/>
          <p:nvPr/>
        </p:nvSpPr>
        <p:spPr>
          <a:xfrm>
            <a:off x="588963" y="446095"/>
            <a:ext cx="3577903"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Head of Employee Engagement</a:t>
            </a:r>
          </a:p>
        </p:txBody>
      </p:sp>
      <p:sp>
        <p:nvSpPr>
          <p:cNvPr id="3" name="Title 1">
            <a:extLst>
              <a:ext uri="{FF2B5EF4-FFF2-40B4-BE49-F238E27FC236}">
                <a16:creationId xmlns:a16="http://schemas.microsoft.com/office/drawing/2014/main" id="{B9C25FAC-4354-46F5-12F2-B679CCB4A832}"/>
              </a:ext>
            </a:extLst>
          </p:cNvPr>
          <p:cNvSpPr txBox="1">
            <a:spLocks/>
          </p:cNvSpPr>
          <p:nvPr/>
        </p:nvSpPr>
        <p:spPr>
          <a:xfrm>
            <a:off x="571499" y="1271828"/>
            <a:ext cx="4798787" cy="273921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Personalized career planning</a:t>
            </a:r>
          </a:p>
          <a:p>
            <a:pPr defTabSz="914400">
              <a:spcBef>
                <a:spcPts val="0"/>
              </a:spcBef>
              <a:spcAft>
                <a:spcPts val="1200"/>
              </a:spcAft>
              <a:defRPr/>
            </a:pPr>
            <a:r>
              <a:rPr lang="en-US" sz="1400" spc="0">
                <a:ln>
                  <a:noFill/>
                </a:ln>
                <a:solidFill>
                  <a:schemeClr val="bg1"/>
                </a:solidFill>
                <a:latin typeface="+mn-lt"/>
                <a:cs typeface="+mn-cs"/>
              </a:rPr>
              <a:t>With generative AI, HR teams can auto-generate interactive career development pathways based on existing and prospective job requisitions, reconciled against employee development needs and goals.</a:t>
            </a:r>
          </a:p>
          <a:p>
            <a:pPr defTabSz="914400">
              <a:spcBef>
                <a:spcPts val="0"/>
              </a:spcBef>
              <a:spcAft>
                <a:spcPts val="1200"/>
              </a:spcAft>
              <a:defRPr/>
            </a:pPr>
            <a:r>
              <a:rPr lang="en-US" sz="1400" spc="0">
                <a:ln>
                  <a:noFill/>
                </a:ln>
                <a:solidFill>
                  <a:schemeClr val="bg1"/>
                </a:solidFill>
                <a:latin typeface="+mn-lt"/>
                <a:cs typeface="+mn-cs"/>
              </a:rPr>
              <a:t>This enables the organization to retain valuable talent, improve skills alignment to jobs, increase employee satisfaction, and reduce overall hiring costs.</a:t>
            </a:r>
          </a:p>
        </p:txBody>
      </p:sp>
      <p:graphicFrame>
        <p:nvGraphicFramePr>
          <p:cNvPr id="7" name="Table 6">
            <a:extLst>
              <a:ext uri="{FF2B5EF4-FFF2-40B4-BE49-F238E27FC236}">
                <a16:creationId xmlns:a16="http://schemas.microsoft.com/office/drawing/2014/main" id="{263D74EF-D44F-F57F-D023-401F3E31E78D}"/>
              </a:ext>
            </a:extLst>
          </p:cNvPr>
          <p:cNvGraphicFramePr>
            <a:graphicFrameLocks noGrp="1"/>
          </p:cNvGraphicFramePr>
          <p:nvPr>
            <p:extLst>
              <p:ext uri="{D42A27DB-BD31-4B8C-83A1-F6EECF244321}">
                <p14:modId xmlns:p14="http://schemas.microsoft.com/office/powerpoint/2010/main" val="4134278030"/>
              </p:ext>
            </p:extLst>
          </p:nvPr>
        </p:nvGraphicFramePr>
        <p:xfrm>
          <a:off x="6207915" y="745582"/>
          <a:ext cx="1825523" cy="1206504"/>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456948">
                <a:tc>
                  <a:txBody>
                    <a:bodyPr/>
                    <a:lstStyle/>
                    <a:p>
                      <a:pPr algn="ctr"/>
                      <a:r>
                        <a:rPr lang="en-US" sz="1200">
                          <a:solidFill>
                            <a:schemeClr val="tx1"/>
                          </a:solidFill>
                          <a:latin typeface="+mn-lt"/>
                          <a:ea typeface="+mn-ea"/>
                          <a:cs typeface="+mn-cs"/>
                        </a:rPr>
                        <a:t>Employee satisfaction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56948">
                <a:tc>
                  <a:txBody>
                    <a:bodyPr/>
                    <a:lstStyle/>
                    <a:p>
                      <a:pPr algn="ctr"/>
                      <a:r>
                        <a:rPr lang="en-US" sz="1200">
                          <a:solidFill>
                            <a:schemeClr val="tx1"/>
                          </a:solidFill>
                          <a:latin typeface="+mn-lt"/>
                          <a:ea typeface="+mn-ea"/>
                          <a:cs typeface="+mn-cs"/>
                        </a:rPr>
                        <a:t>Employee retention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53781812"/>
                  </a:ext>
                </a:extLst>
              </a:tr>
            </a:tbl>
          </a:graphicData>
        </a:graphic>
      </p:graphicFrame>
      <p:sp>
        <p:nvSpPr>
          <p:cNvPr id="33" name="TextBox 32">
            <a:extLst>
              <a:ext uri="{FF2B5EF4-FFF2-40B4-BE49-F238E27FC236}">
                <a16:creationId xmlns:a16="http://schemas.microsoft.com/office/drawing/2014/main" id="{BF16A5EC-45FD-1B18-3404-C80DA13F5390}"/>
              </a:ext>
            </a:extLst>
          </p:cNvPr>
          <p:cNvSpPr txBox="1">
            <a:spLocks/>
          </p:cNvSpPr>
          <p:nvPr/>
        </p:nvSpPr>
        <p:spPr>
          <a:xfrm>
            <a:off x="6207915" y="2150533"/>
            <a:ext cx="5630357" cy="572464"/>
          </a:xfrm>
          <a:prstGeom prst="rect">
            <a:avLst/>
          </a:prstGeom>
          <a:noFill/>
        </p:spPr>
        <p:txBody>
          <a:bodyPr vert="horz" wrap="square" lIns="0" tIns="0" rIns="0" bIns="0" rtlCol="0">
            <a:spAutoFit/>
          </a:bodyPr>
          <a:lstStyle>
            <a:defPPr>
              <a:defRPr lang="en-US"/>
            </a:defPPr>
            <a:lvl1pPr>
              <a:defRPr>
                <a:latin typeface="+mj-lt"/>
              </a:defRPr>
            </a:lvl1pPr>
          </a:lstStyle>
          <a:p>
            <a:r>
              <a:rPr lang="en-US" dirty="0">
                <a:ea typeface="+mj-ea"/>
                <a:cs typeface="+mj-cs"/>
              </a:rPr>
              <a:t>Technical Patterns and Sample Architectures</a:t>
            </a:r>
          </a:p>
          <a:p>
            <a:pPr marR="0" lvl="0" algn="l" defTabSz="932742" rtl="0" eaLnBrk="1" fontAlgn="auto" latinLnBrk="0" hangingPunct="1">
              <a:lnSpc>
                <a:spcPct val="100000"/>
              </a:lnSpc>
              <a:spcBef>
                <a:spcPct val="20000"/>
              </a:spcBef>
              <a:spcAft>
                <a:spcPts val="0"/>
              </a:spcAft>
              <a:buClrTx/>
              <a:buSzPct val="100000"/>
              <a:tabLst/>
              <a:defRPr/>
            </a:pPr>
            <a:r>
              <a:rPr lang="en-US" sz="1600" dirty="0">
                <a:solidFill>
                  <a:srgbClr val="000000"/>
                </a:solidFill>
                <a:latin typeface="+mn-lt"/>
                <a:hlinkClick r:id="rId3" action="ppaction://hlinksldjump"/>
              </a:rPr>
              <a:t>Build your own c</a:t>
            </a:r>
            <a:r>
              <a:rPr lang="en-US" sz="1600" dirty="0">
                <a:solidFill>
                  <a:srgbClr val="000000"/>
                </a:solidFill>
                <a:latin typeface="+mn-lt"/>
                <a:cs typeface="+mn-cs"/>
                <a:hlinkClick r:id="rId3" action="ppaction://hlinksldjump"/>
              </a:rPr>
              <a:t>ustom copilot</a:t>
            </a:r>
            <a:endParaRPr kumimoji="0" lang="en-US" sz="1600" b="0" i="0" u="none" strike="noStrike" kern="1200" cap="none" spc="0" normalizeH="0" baseline="0" noProof="0" dirty="0">
              <a:ln>
                <a:noFill/>
              </a:ln>
              <a:solidFill>
                <a:srgbClr val="000000"/>
              </a:solidFill>
              <a:effectLst/>
              <a:uLnTx/>
              <a:uFillTx/>
              <a:latin typeface="+mn-lt"/>
              <a:cs typeface="+mn-cs"/>
            </a:endParaRPr>
          </a:p>
        </p:txBody>
      </p:sp>
      <p:sp>
        <p:nvSpPr>
          <p:cNvPr id="8" name="TextBox 7">
            <a:extLst>
              <a:ext uri="{FF2B5EF4-FFF2-40B4-BE49-F238E27FC236}">
                <a16:creationId xmlns:a16="http://schemas.microsoft.com/office/drawing/2014/main" id="{D3C940C0-F1C8-22E8-8B24-631B647DC380}"/>
              </a:ext>
            </a:extLst>
          </p:cNvPr>
          <p:cNvSpPr txBox="1"/>
          <p:nvPr/>
        </p:nvSpPr>
        <p:spPr>
          <a:xfrm>
            <a:off x="6142622" y="2930429"/>
            <a:ext cx="3973206" cy="636072"/>
          </a:xfrm>
          <a:prstGeom prst="rect">
            <a:avLst/>
          </a:prstGeom>
          <a:noFill/>
        </p:spPr>
        <p:txBody>
          <a:bodyPr wrap="square">
            <a:spAutoFit/>
          </a:bodyPr>
          <a:lstStyle/>
          <a:p>
            <a:pPr algn="l"/>
            <a:r>
              <a:rPr lang="en-US">
                <a:latin typeface="+mj-lt"/>
                <a:ea typeface="+mj-ea"/>
                <a:cs typeface="+mj-cs"/>
              </a:rPr>
              <a:t>Technical Capabilities and Products* </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9" name="TextBox 8">
            <a:extLst>
              <a:ext uri="{FF2B5EF4-FFF2-40B4-BE49-F238E27FC236}">
                <a16:creationId xmlns:a16="http://schemas.microsoft.com/office/drawing/2014/main" id="{4F29A227-B79C-DAA7-973A-BEEC614CF6D3}"/>
              </a:ext>
            </a:extLst>
          </p:cNvPr>
          <p:cNvSpPr txBox="1"/>
          <p:nvPr/>
        </p:nvSpPr>
        <p:spPr>
          <a:xfrm>
            <a:off x="9240951" y="3300537"/>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Microsoft Fabric</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Machine Learning</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Semantic Kernel / </a:t>
            </a:r>
            <a:r>
              <a:rPr kumimoji="0" lang="en-US" sz="1050" b="0" i="0" u="none" strike="noStrike" kern="1200" cap="none" spc="0" normalizeH="0" baseline="0" noProof="0" err="1">
                <a:ln>
                  <a:noFill/>
                </a:ln>
                <a:effectLst/>
                <a:uLnTx/>
                <a:uFillTx/>
              </a:rPr>
              <a:t>Langchain</a:t>
            </a:r>
            <a:endParaRPr lang="en-US" sz="1050"/>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p:txBody>
      </p:sp>
      <p:sp>
        <p:nvSpPr>
          <p:cNvPr id="10" name="TextBox 9">
            <a:extLst>
              <a:ext uri="{FF2B5EF4-FFF2-40B4-BE49-F238E27FC236}">
                <a16:creationId xmlns:a16="http://schemas.microsoft.com/office/drawing/2014/main" id="{99998D04-87EC-D1F5-9674-0143EAAFD283}"/>
              </a:ext>
            </a:extLst>
          </p:cNvPr>
          <p:cNvSpPr txBox="1"/>
          <p:nvPr/>
        </p:nvSpPr>
        <p:spPr>
          <a:xfrm>
            <a:off x="6132956" y="3308061"/>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11" name="TextBox 10">
            <a:extLst>
              <a:ext uri="{FF2B5EF4-FFF2-40B4-BE49-F238E27FC236}">
                <a16:creationId xmlns:a16="http://schemas.microsoft.com/office/drawing/2014/main" id="{4DFB69F8-223A-88D7-D538-924F6F30FB0B}"/>
              </a:ext>
            </a:extLst>
          </p:cNvPr>
          <p:cNvSpPr txBox="1"/>
          <p:nvPr/>
        </p:nvSpPr>
        <p:spPr>
          <a:xfrm>
            <a:off x="11009979" y="6473086"/>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12" name="Table 11">
            <a:extLst>
              <a:ext uri="{FF2B5EF4-FFF2-40B4-BE49-F238E27FC236}">
                <a16:creationId xmlns:a16="http://schemas.microsoft.com/office/drawing/2014/main" id="{5DA8CBF0-43BE-DAD8-77E5-762367D84151}"/>
              </a:ext>
            </a:extLst>
          </p:cNvPr>
          <p:cNvGraphicFramePr>
            <a:graphicFrameLocks noGrp="1"/>
          </p:cNvGraphicFramePr>
          <p:nvPr>
            <p:extLst>
              <p:ext uri="{D42A27DB-BD31-4B8C-83A1-F6EECF244321}">
                <p14:modId xmlns:p14="http://schemas.microsoft.com/office/powerpoint/2010/main" val="2585942071"/>
              </p:ext>
            </p:extLst>
          </p:nvPr>
        </p:nvGraphicFramePr>
        <p:xfrm>
          <a:off x="8290305" y="670892"/>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33157840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DA92-E8FE-7683-7C8A-7707C88C96AD}"/>
              </a:ext>
            </a:extLst>
          </p:cNvPr>
          <p:cNvSpPr>
            <a:spLocks noGrp="1"/>
          </p:cNvSpPr>
          <p:nvPr>
            <p:ph type="title"/>
          </p:nvPr>
        </p:nvSpPr>
        <p:spPr>
          <a:xfrm>
            <a:off x="585216" y="2309811"/>
            <a:ext cx="3182027" cy="1661993"/>
          </a:xfrm>
        </p:spPr>
        <p:txBody>
          <a:bodyPr/>
          <a:lstStyle/>
          <a:p>
            <a:r>
              <a:rPr lang="en-US" dirty="0">
                <a:ea typeface="+mj-ea"/>
                <a:cs typeface="+mj-cs"/>
              </a:rPr>
              <a:t>Build your own custom copilot</a:t>
            </a:r>
            <a:br>
              <a:rPr lang="en-US" dirty="0">
                <a:latin typeface="+mn-lt"/>
                <a:cs typeface="+mn-cs"/>
              </a:rPr>
            </a:br>
            <a:endParaRPr lang="en-US" dirty="0">
              <a:latin typeface="+mn-lt"/>
              <a:cs typeface="+mn-cs"/>
            </a:endParaRPr>
          </a:p>
        </p:txBody>
      </p:sp>
      <p:sp>
        <p:nvSpPr>
          <p:cNvPr id="3" name="Text Placeholder 2">
            <a:extLst>
              <a:ext uri="{FF2B5EF4-FFF2-40B4-BE49-F238E27FC236}">
                <a16:creationId xmlns:a16="http://schemas.microsoft.com/office/drawing/2014/main" id="{B435EB9D-B181-60BE-26BF-6FE84FFDBC08}"/>
              </a:ext>
            </a:extLst>
          </p:cNvPr>
          <p:cNvSpPr>
            <a:spLocks noGrp="1"/>
          </p:cNvSpPr>
          <p:nvPr>
            <p:ph type="body" sz="quarter" idx="11"/>
          </p:nvPr>
        </p:nvSpPr>
        <p:spPr>
          <a:xfrm>
            <a:off x="4356100" y="2309812"/>
            <a:ext cx="7253288" cy="1603516"/>
          </a:xfrm>
        </p:spPr>
        <p:txBody>
          <a:bodyPr/>
          <a:lstStyle/>
          <a:p>
            <a:pPr>
              <a:buFont typeface="Arial" panose="020B0604020202020204" pitchFamily="34" charset="0"/>
              <a:buChar char="•"/>
            </a:pPr>
            <a:r>
              <a:rPr lang="en-US" sz="1600" dirty="0">
                <a:cs typeface="+mn-cs"/>
              </a:rPr>
              <a:t>A custom copilot for enterprise applications performs two things: 1) search/summarize data through a chat UI and/or 2) task completion within the enterprise app using private or public data. </a:t>
            </a:r>
          </a:p>
          <a:p>
            <a:pPr>
              <a:buFont typeface="Arial" panose="020B0604020202020204" pitchFamily="34" charset="0"/>
              <a:buChar char="•"/>
            </a:pPr>
            <a:r>
              <a:rPr lang="en-US" sz="1600" dirty="0">
                <a:cs typeface="+mn-cs"/>
              </a:rPr>
              <a:t>The primary technical capabilities are generative AI, cognitive search, ML, orchestration and app dev. This pattern leverages the Microsoft Copilot Stack framework.</a:t>
            </a:r>
          </a:p>
        </p:txBody>
      </p:sp>
    </p:spTree>
    <p:extLst>
      <p:ext uri="{BB962C8B-B14F-4D97-AF65-F5344CB8AC3E}">
        <p14:creationId xmlns:p14="http://schemas.microsoft.com/office/powerpoint/2010/main" val="1328779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0" name="Rectangle 2079">
            <a:extLst>
              <a:ext uri="{FF2B5EF4-FFF2-40B4-BE49-F238E27FC236}">
                <a16:creationId xmlns:a16="http://schemas.microsoft.com/office/drawing/2014/main" id="{FC541465-2B7A-B6EB-3ACE-000367A63F21}"/>
              </a:ext>
            </a:extLst>
          </p:cNvPr>
          <p:cNvSpPr/>
          <p:nvPr/>
        </p:nvSpPr>
        <p:spPr bwMode="auto">
          <a:xfrm>
            <a:off x="585218" y="1574276"/>
            <a:ext cx="11018519" cy="355195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 name="Title 1">
            <a:extLst>
              <a:ext uri="{FF2B5EF4-FFF2-40B4-BE49-F238E27FC236}">
                <a16:creationId xmlns:a16="http://schemas.microsoft.com/office/drawing/2014/main" id="{24BEDDD5-B603-5007-7C28-C2D8E9024B63}"/>
              </a:ext>
            </a:extLst>
          </p:cNvPr>
          <p:cNvSpPr>
            <a:spLocks noGrp="1"/>
          </p:cNvSpPr>
          <p:nvPr>
            <p:ph type="title"/>
          </p:nvPr>
        </p:nvSpPr>
        <p:spPr>
          <a:xfrm>
            <a:off x="588963" y="457200"/>
            <a:ext cx="11017250" cy="923330"/>
          </a:xfrm>
        </p:spPr>
        <p:txBody>
          <a:bodyPr/>
          <a:lstStyle/>
          <a:p>
            <a:pPr algn="ctr"/>
            <a:r>
              <a:rPr lang="en-US" sz="3000" dirty="0"/>
              <a:t>Reference Architecture:</a:t>
            </a:r>
            <a:br>
              <a:rPr lang="en-US" sz="3000" dirty="0"/>
            </a:br>
            <a:r>
              <a:rPr lang="en-US" sz="3000" dirty="0"/>
              <a:t>Custom copilot</a:t>
            </a:r>
          </a:p>
        </p:txBody>
      </p:sp>
      <p:sp>
        <p:nvSpPr>
          <p:cNvPr id="116" name="Rectangle 115">
            <a:extLst>
              <a:ext uri="{FF2B5EF4-FFF2-40B4-BE49-F238E27FC236}">
                <a16:creationId xmlns:a16="http://schemas.microsoft.com/office/drawing/2014/main" id="{63575A83-80F3-DCA9-D488-4F9518180013}"/>
              </a:ext>
            </a:extLst>
          </p:cNvPr>
          <p:cNvSpPr/>
          <p:nvPr/>
        </p:nvSpPr>
        <p:spPr bwMode="auto">
          <a:xfrm>
            <a:off x="9130943" y="1716734"/>
            <a:ext cx="2257703" cy="1272525"/>
          </a:xfrm>
          <a:prstGeom prst="rect">
            <a:avLst/>
          </a:prstGeom>
          <a:solidFill>
            <a:schemeClr val="tx2"/>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4008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a:ea typeface="+mn-ea"/>
                <a:cs typeface="+mn-cs"/>
              </a:rPr>
              <a:t>Web Front-end to explore documents from different sources, and generate content</a:t>
            </a:r>
          </a:p>
        </p:txBody>
      </p:sp>
      <p:sp>
        <p:nvSpPr>
          <p:cNvPr id="117" name="Rectangle 116">
            <a:extLst>
              <a:ext uri="{FF2B5EF4-FFF2-40B4-BE49-F238E27FC236}">
                <a16:creationId xmlns:a16="http://schemas.microsoft.com/office/drawing/2014/main" id="{C97451DC-1F25-00CB-1310-085160CABAA3}"/>
              </a:ext>
            </a:extLst>
          </p:cNvPr>
          <p:cNvSpPr/>
          <p:nvPr/>
        </p:nvSpPr>
        <p:spPr bwMode="auto">
          <a:xfrm>
            <a:off x="3638894" y="2565112"/>
            <a:ext cx="2497836" cy="55168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Microsoft Fabric</a:t>
            </a:r>
            <a:br>
              <a:rPr kumimoji="0" lang="en-US" sz="800" b="0" i="0" u="none" strike="noStrike" kern="1200" cap="none" spc="0" normalizeH="0" baseline="0" noProof="0" dirty="0">
                <a:ln>
                  <a:noFill/>
                </a:ln>
                <a:solidFill>
                  <a:srgbClr val="000000"/>
                </a:solidFill>
                <a:effectLst/>
                <a:uLnTx/>
                <a:uFillTx/>
                <a:latin typeface="Segoe Sans Text"/>
                <a:ea typeface="+mn-ea"/>
                <a:cs typeface="+mn-cs"/>
              </a:rPr>
            </a:br>
            <a:r>
              <a:rPr kumimoji="0" lang="en-US" sz="800" b="0" i="0" u="none" strike="noStrike" kern="1200" cap="none" spc="0" normalizeH="0" baseline="0" noProof="0" dirty="0">
                <a:ln>
                  <a:noFill/>
                </a:ln>
                <a:solidFill>
                  <a:srgbClr val="000000"/>
                </a:solidFill>
                <a:effectLst/>
                <a:uLnTx/>
                <a:uFillTx/>
                <a:latin typeface="Segoe Sans Text"/>
                <a:ea typeface="+mn-ea"/>
                <a:cs typeface="+mn-cs"/>
              </a:rPr>
              <a:t>Synapse Data Engineering Pipeline</a:t>
            </a:r>
          </a:p>
        </p:txBody>
      </p:sp>
      <p:sp>
        <p:nvSpPr>
          <p:cNvPr id="118" name="Rectangle 117">
            <a:extLst>
              <a:ext uri="{FF2B5EF4-FFF2-40B4-BE49-F238E27FC236}">
                <a16:creationId xmlns:a16="http://schemas.microsoft.com/office/drawing/2014/main" id="{0C2880DE-03CD-097F-346F-F8BB2022468B}"/>
              </a:ext>
            </a:extLst>
          </p:cNvPr>
          <p:cNvSpPr/>
          <p:nvPr/>
        </p:nvSpPr>
        <p:spPr bwMode="auto">
          <a:xfrm>
            <a:off x="6346033" y="1716735"/>
            <a:ext cx="1185000" cy="47561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Container Registry</a:t>
            </a:r>
          </a:p>
        </p:txBody>
      </p:sp>
      <p:sp>
        <p:nvSpPr>
          <p:cNvPr id="119" name="Rectangle 118">
            <a:extLst>
              <a:ext uri="{FF2B5EF4-FFF2-40B4-BE49-F238E27FC236}">
                <a16:creationId xmlns:a16="http://schemas.microsoft.com/office/drawing/2014/main" id="{817E6C4B-7EB7-1D68-4858-190282D9538D}"/>
              </a:ext>
            </a:extLst>
          </p:cNvPr>
          <p:cNvSpPr/>
          <p:nvPr/>
        </p:nvSpPr>
        <p:spPr bwMode="auto">
          <a:xfrm>
            <a:off x="7768914" y="1716735"/>
            <a:ext cx="1124147" cy="47561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App Service</a:t>
            </a:r>
          </a:p>
        </p:txBody>
      </p:sp>
      <p:sp>
        <p:nvSpPr>
          <p:cNvPr id="120" name="Rectangle 119">
            <a:extLst>
              <a:ext uri="{FF2B5EF4-FFF2-40B4-BE49-F238E27FC236}">
                <a16:creationId xmlns:a16="http://schemas.microsoft.com/office/drawing/2014/main" id="{5B1483C4-3D74-AFC3-56CD-5448D5F67B7B}"/>
              </a:ext>
            </a:extLst>
          </p:cNvPr>
          <p:cNvSpPr/>
          <p:nvPr/>
        </p:nvSpPr>
        <p:spPr bwMode="auto">
          <a:xfrm>
            <a:off x="4267996" y="4355097"/>
            <a:ext cx="2601910" cy="480545"/>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121" name="Rectangle: Rounded Corners 120">
            <a:extLst>
              <a:ext uri="{FF2B5EF4-FFF2-40B4-BE49-F238E27FC236}">
                <a16:creationId xmlns:a16="http://schemas.microsoft.com/office/drawing/2014/main" id="{E8722AEC-2166-A85B-6A42-88A3C6EBB337}"/>
              </a:ext>
            </a:extLst>
          </p:cNvPr>
          <p:cNvSpPr/>
          <p:nvPr/>
        </p:nvSpPr>
        <p:spPr bwMode="auto">
          <a:xfrm>
            <a:off x="4317301" y="4403725"/>
            <a:ext cx="1124147" cy="378424"/>
          </a:xfrm>
          <a:prstGeom prst="roundRect">
            <a:avLst>
              <a:gd name="adj" fmla="val 5938"/>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a:t>
            </a:r>
            <a:r>
              <a:rPr kumimoji="0" lang="en-US" sz="900" b="0" i="0" u="none" strike="noStrike" kern="1200" cap="none" spc="0" normalizeH="0" baseline="0" noProof="0" dirty="0" err="1">
                <a:ln>
                  <a:noFill/>
                </a:ln>
                <a:solidFill>
                  <a:srgbClr val="000000"/>
                </a:solidFill>
                <a:effectLst/>
                <a:uLnTx/>
                <a:uFillTx/>
                <a:latin typeface="Segoe Sans Text Semibold"/>
                <a:ea typeface="+mn-ea"/>
                <a:cs typeface="+mn-cs"/>
              </a:rPr>
              <a:t>OpenAl</a:t>
            </a: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 Service</a:t>
            </a:r>
          </a:p>
        </p:txBody>
      </p:sp>
      <p:sp>
        <p:nvSpPr>
          <p:cNvPr id="122" name="Rectangle: Rounded Corners 121">
            <a:extLst>
              <a:ext uri="{FF2B5EF4-FFF2-40B4-BE49-F238E27FC236}">
                <a16:creationId xmlns:a16="http://schemas.microsoft.com/office/drawing/2014/main" id="{C5FF621A-1E06-B956-6481-27FD450B9A76}"/>
              </a:ext>
            </a:extLst>
          </p:cNvPr>
          <p:cNvSpPr/>
          <p:nvPr/>
        </p:nvSpPr>
        <p:spPr bwMode="auto">
          <a:xfrm>
            <a:off x="5690989" y="4403725"/>
            <a:ext cx="1124147" cy="378424"/>
          </a:xfrm>
          <a:prstGeom prst="roundRect">
            <a:avLst>
              <a:gd name="adj" fmla="val 5938"/>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Al Services</a:t>
            </a:r>
          </a:p>
        </p:txBody>
      </p:sp>
      <p:sp>
        <p:nvSpPr>
          <p:cNvPr id="123" name="Left Brace 122">
            <a:extLst>
              <a:ext uri="{FF2B5EF4-FFF2-40B4-BE49-F238E27FC236}">
                <a16:creationId xmlns:a16="http://schemas.microsoft.com/office/drawing/2014/main" id="{131DFFD4-2580-B2BF-A23A-79CB26E23957}"/>
              </a:ext>
            </a:extLst>
          </p:cNvPr>
          <p:cNvSpPr/>
          <p:nvPr/>
        </p:nvSpPr>
        <p:spPr>
          <a:xfrm rot="5400000">
            <a:off x="4777445" y="588957"/>
            <a:ext cx="183239" cy="5323927"/>
          </a:xfrm>
          <a:prstGeom prst="leftBrace">
            <a:avLst>
              <a:gd name="adj1" fmla="val 0"/>
              <a:gd name="adj2" fmla="val 49880"/>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cxnSp>
        <p:nvCxnSpPr>
          <p:cNvPr id="124" name="Straight Arrow Connector 123">
            <a:extLst>
              <a:ext uri="{FF2B5EF4-FFF2-40B4-BE49-F238E27FC236}">
                <a16:creationId xmlns:a16="http://schemas.microsoft.com/office/drawing/2014/main" id="{5D4881F4-757A-105A-3F36-CA50AF916802}"/>
              </a:ext>
            </a:extLst>
          </p:cNvPr>
          <p:cNvCxnSpPr/>
          <p:nvPr/>
        </p:nvCxnSpPr>
        <p:spPr>
          <a:xfrm>
            <a:off x="7531032" y="1954542"/>
            <a:ext cx="237882"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DDCD0538-4A66-79F6-20A2-714ACAB0A4F1}"/>
              </a:ext>
            </a:extLst>
          </p:cNvPr>
          <p:cNvCxnSpPr>
            <a:cxnSpLocks/>
          </p:cNvCxnSpPr>
          <p:nvPr/>
        </p:nvCxnSpPr>
        <p:spPr>
          <a:xfrm>
            <a:off x="5566221" y="4110492"/>
            <a:ext cx="2730" cy="244605"/>
          </a:xfrm>
          <a:prstGeom prst="straightConnector1">
            <a:avLst/>
          </a:prstGeom>
          <a:ln w="6350">
            <a:solidFill>
              <a:schemeClr val="bg1">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90D14F5A-7394-C5AA-14FE-23CDB3F4556D}"/>
              </a:ext>
            </a:extLst>
          </p:cNvPr>
          <p:cNvSpPr/>
          <p:nvPr/>
        </p:nvSpPr>
        <p:spPr bwMode="auto">
          <a:xfrm>
            <a:off x="812801" y="3361357"/>
            <a:ext cx="1141017" cy="47561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Source</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Knowledge Repository</a:t>
            </a:r>
          </a:p>
        </p:txBody>
      </p:sp>
      <p:sp>
        <p:nvSpPr>
          <p:cNvPr id="2048" name="Rectangle 2047">
            <a:extLst>
              <a:ext uri="{FF2B5EF4-FFF2-40B4-BE49-F238E27FC236}">
                <a16:creationId xmlns:a16="http://schemas.microsoft.com/office/drawing/2014/main" id="{20519C3A-FEFD-B875-3112-990061AD7826}"/>
              </a:ext>
            </a:extLst>
          </p:cNvPr>
          <p:cNvSpPr/>
          <p:nvPr/>
        </p:nvSpPr>
        <p:spPr bwMode="auto">
          <a:xfrm>
            <a:off x="3601409" y="3361357"/>
            <a:ext cx="1141017" cy="47561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err="1">
                <a:ln>
                  <a:noFill/>
                </a:ln>
                <a:solidFill>
                  <a:srgbClr val="000000"/>
                </a:solidFill>
                <a:effectLst/>
                <a:uLnTx/>
                <a:uFillTx/>
                <a:latin typeface="Segoe Sans Text Semibold"/>
                <a:ea typeface="+mn-ea"/>
                <a:cs typeface="+mn-cs"/>
              </a:rPr>
              <a:t>OneLake</a:t>
            </a:r>
            <a:endParaRPr kumimoji="0" lang="en-US" sz="900" b="0" i="0" u="none" strike="noStrike" kern="1200" cap="none" spc="0" normalizeH="0" baseline="0" noProof="0" dirty="0">
              <a:ln>
                <a:noFill/>
              </a:ln>
              <a:solidFill>
                <a:srgbClr val="000000"/>
              </a:solidFill>
              <a:effectLst/>
              <a:uLnTx/>
              <a:uFillTx/>
              <a:latin typeface="Segoe Sans Text Semibold"/>
              <a:ea typeface="+mn-ea"/>
              <a:cs typeface="+mn-cs"/>
            </a:endParaRPr>
          </a:p>
        </p:txBody>
      </p:sp>
      <p:sp>
        <p:nvSpPr>
          <p:cNvPr id="2049" name="Rectangle 2048">
            <a:extLst>
              <a:ext uri="{FF2B5EF4-FFF2-40B4-BE49-F238E27FC236}">
                <a16:creationId xmlns:a16="http://schemas.microsoft.com/office/drawing/2014/main" id="{2BB6DFB5-5706-25CF-489F-1CDCBB02B269}"/>
              </a:ext>
            </a:extLst>
          </p:cNvPr>
          <p:cNvSpPr/>
          <p:nvPr/>
        </p:nvSpPr>
        <p:spPr bwMode="auto">
          <a:xfrm>
            <a:off x="4995713" y="3361357"/>
            <a:ext cx="1141017" cy="47561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Notebook</a:t>
            </a:r>
          </a:p>
        </p:txBody>
      </p:sp>
      <p:sp>
        <p:nvSpPr>
          <p:cNvPr id="2051" name="Rectangle 2050">
            <a:extLst>
              <a:ext uri="{FF2B5EF4-FFF2-40B4-BE49-F238E27FC236}">
                <a16:creationId xmlns:a16="http://schemas.microsoft.com/office/drawing/2014/main" id="{C3EF0484-A3A2-5D28-651E-58DEAE7EA950}"/>
              </a:ext>
            </a:extLst>
          </p:cNvPr>
          <p:cNvSpPr/>
          <p:nvPr/>
        </p:nvSpPr>
        <p:spPr bwMode="auto">
          <a:xfrm>
            <a:off x="6390015" y="3361357"/>
            <a:ext cx="1141017" cy="47561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9144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Azure Al Search</a:t>
            </a:r>
          </a:p>
        </p:txBody>
      </p:sp>
      <p:cxnSp>
        <p:nvCxnSpPr>
          <p:cNvPr id="2053" name="Straight Arrow Connector 2052">
            <a:extLst>
              <a:ext uri="{FF2B5EF4-FFF2-40B4-BE49-F238E27FC236}">
                <a16:creationId xmlns:a16="http://schemas.microsoft.com/office/drawing/2014/main" id="{CE2BBEED-036F-3837-DD5A-A18A0A74D5FD}"/>
              </a:ext>
            </a:extLst>
          </p:cNvPr>
          <p:cNvCxnSpPr>
            <a:cxnSpLocks/>
          </p:cNvCxnSpPr>
          <p:nvPr/>
        </p:nvCxnSpPr>
        <p:spPr>
          <a:xfrm>
            <a:off x="1953818" y="3599164"/>
            <a:ext cx="253287"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5" name="Straight Arrow Connector 2054">
            <a:extLst>
              <a:ext uri="{FF2B5EF4-FFF2-40B4-BE49-F238E27FC236}">
                <a16:creationId xmlns:a16="http://schemas.microsoft.com/office/drawing/2014/main" id="{316DE267-4C35-1A0E-9222-02BD6D96AC44}"/>
              </a:ext>
            </a:extLst>
          </p:cNvPr>
          <p:cNvCxnSpPr>
            <a:cxnSpLocks/>
          </p:cNvCxnSpPr>
          <p:nvPr/>
        </p:nvCxnSpPr>
        <p:spPr>
          <a:xfrm>
            <a:off x="3348122" y="3599164"/>
            <a:ext cx="253287"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7" name="Straight Arrow Connector 2056">
            <a:extLst>
              <a:ext uri="{FF2B5EF4-FFF2-40B4-BE49-F238E27FC236}">
                <a16:creationId xmlns:a16="http://schemas.microsoft.com/office/drawing/2014/main" id="{B5177779-F927-F29B-0013-2EFD94E510C5}"/>
              </a:ext>
            </a:extLst>
          </p:cNvPr>
          <p:cNvCxnSpPr>
            <a:cxnSpLocks/>
          </p:cNvCxnSpPr>
          <p:nvPr/>
        </p:nvCxnSpPr>
        <p:spPr>
          <a:xfrm>
            <a:off x="4742426" y="3599164"/>
            <a:ext cx="253287"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8" name="Straight Arrow Connector 2057">
            <a:extLst>
              <a:ext uri="{FF2B5EF4-FFF2-40B4-BE49-F238E27FC236}">
                <a16:creationId xmlns:a16="http://schemas.microsoft.com/office/drawing/2014/main" id="{5F7D629A-7804-F9CB-813D-B8C48FF34A06}"/>
              </a:ext>
            </a:extLst>
          </p:cNvPr>
          <p:cNvCxnSpPr>
            <a:cxnSpLocks/>
          </p:cNvCxnSpPr>
          <p:nvPr/>
        </p:nvCxnSpPr>
        <p:spPr>
          <a:xfrm>
            <a:off x="6136730" y="3599164"/>
            <a:ext cx="253285"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9" name="Straight Arrow Connector 78">
            <a:extLst>
              <a:ext uri="{FF2B5EF4-FFF2-40B4-BE49-F238E27FC236}">
                <a16:creationId xmlns:a16="http://schemas.microsoft.com/office/drawing/2014/main" id="{59AB0A31-9291-AC13-AA6C-2D7AA6F27FA7}"/>
              </a:ext>
            </a:extLst>
          </p:cNvPr>
          <p:cNvCxnSpPr>
            <a:cxnSpLocks/>
          </p:cNvCxnSpPr>
          <p:nvPr/>
        </p:nvCxnSpPr>
        <p:spPr>
          <a:xfrm flipV="1">
            <a:off x="7531032" y="3188406"/>
            <a:ext cx="142387" cy="410758"/>
          </a:xfrm>
          <a:prstGeom prst="bentConnector2">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60" name="Rectangle 2059">
            <a:extLst>
              <a:ext uri="{FF2B5EF4-FFF2-40B4-BE49-F238E27FC236}">
                <a16:creationId xmlns:a16="http://schemas.microsoft.com/office/drawing/2014/main" id="{9D0B41A4-49F9-5784-C638-A2822054AFF0}"/>
              </a:ext>
            </a:extLst>
          </p:cNvPr>
          <p:cNvSpPr/>
          <p:nvPr/>
        </p:nvSpPr>
        <p:spPr bwMode="auto">
          <a:xfrm>
            <a:off x="6406885" y="2417259"/>
            <a:ext cx="1124147" cy="47561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AML Prompt Flow</a:t>
            </a:r>
          </a:p>
        </p:txBody>
      </p:sp>
      <p:sp>
        <p:nvSpPr>
          <p:cNvPr id="2061" name="Rectangle 2060">
            <a:extLst>
              <a:ext uri="{FF2B5EF4-FFF2-40B4-BE49-F238E27FC236}">
                <a16:creationId xmlns:a16="http://schemas.microsoft.com/office/drawing/2014/main" id="{314F0B90-B699-43B0-DB63-373C3613705E}"/>
              </a:ext>
            </a:extLst>
          </p:cNvPr>
          <p:cNvSpPr/>
          <p:nvPr/>
        </p:nvSpPr>
        <p:spPr bwMode="auto">
          <a:xfrm>
            <a:off x="7768914" y="2417259"/>
            <a:ext cx="1124147" cy="47561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OpenAI Service</a:t>
            </a:r>
          </a:p>
        </p:txBody>
      </p:sp>
      <p:sp>
        <p:nvSpPr>
          <p:cNvPr id="2062" name="Rectangle 2061">
            <a:extLst>
              <a:ext uri="{FF2B5EF4-FFF2-40B4-BE49-F238E27FC236}">
                <a16:creationId xmlns:a16="http://schemas.microsoft.com/office/drawing/2014/main" id="{A3EB3815-BFBB-9096-AF4A-6CE5E39C5D61}"/>
              </a:ext>
            </a:extLst>
          </p:cNvPr>
          <p:cNvSpPr/>
          <p:nvPr/>
        </p:nvSpPr>
        <p:spPr bwMode="auto">
          <a:xfrm>
            <a:off x="6349018" y="2371725"/>
            <a:ext cx="2601910" cy="574089"/>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2063" name="TextBox 2062">
            <a:extLst>
              <a:ext uri="{FF2B5EF4-FFF2-40B4-BE49-F238E27FC236}">
                <a16:creationId xmlns:a16="http://schemas.microsoft.com/office/drawing/2014/main" id="{4176CB59-C2C3-40C0-EB00-DB82FBF971AC}"/>
              </a:ext>
            </a:extLst>
          </p:cNvPr>
          <p:cNvSpPr txBox="1"/>
          <p:nvPr/>
        </p:nvSpPr>
        <p:spPr>
          <a:xfrm>
            <a:off x="6261100" y="2996642"/>
            <a:ext cx="2777746"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Orchestration and Evaluation in Azure Al Studio</a:t>
            </a:r>
          </a:p>
        </p:txBody>
      </p:sp>
      <p:sp>
        <p:nvSpPr>
          <p:cNvPr id="2064" name="TextBox 2063">
            <a:extLst>
              <a:ext uri="{FF2B5EF4-FFF2-40B4-BE49-F238E27FC236}">
                <a16:creationId xmlns:a16="http://schemas.microsoft.com/office/drawing/2014/main" id="{5DCD418C-7BA8-8BFA-AD19-9A978F0C3AEC}"/>
              </a:ext>
            </a:extLst>
          </p:cNvPr>
          <p:cNvSpPr txBox="1"/>
          <p:nvPr/>
        </p:nvSpPr>
        <p:spPr>
          <a:xfrm>
            <a:off x="6457616" y="3878307"/>
            <a:ext cx="102268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Indexed Knowledge Articles</a:t>
            </a:r>
          </a:p>
        </p:txBody>
      </p:sp>
      <p:sp>
        <p:nvSpPr>
          <p:cNvPr id="2065" name="TextBox 2064">
            <a:extLst>
              <a:ext uri="{FF2B5EF4-FFF2-40B4-BE49-F238E27FC236}">
                <a16:creationId xmlns:a16="http://schemas.microsoft.com/office/drawing/2014/main" id="{0C4606E2-FCC5-5407-1DDA-41A8E048CC64}"/>
              </a:ext>
            </a:extLst>
          </p:cNvPr>
          <p:cNvSpPr txBox="1"/>
          <p:nvPr/>
        </p:nvSpPr>
        <p:spPr>
          <a:xfrm>
            <a:off x="5054879" y="3878307"/>
            <a:ext cx="102268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Process, Enrich, Vectorize and Index</a:t>
            </a:r>
          </a:p>
        </p:txBody>
      </p:sp>
      <p:sp>
        <p:nvSpPr>
          <p:cNvPr id="2066" name="TextBox 2065">
            <a:extLst>
              <a:ext uri="{FF2B5EF4-FFF2-40B4-BE49-F238E27FC236}">
                <a16:creationId xmlns:a16="http://schemas.microsoft.com/office/drawing/2014/main" id="{A4AC0947-AD50-913D-3034-1BF363C927A6}"/>
              </a:ext>
            </a:extLst>
          </p:cNvPr>
          <p:cNvSpPr txBox="1"/>
          <p:nvPr/>
        </p:nvSpPr>
        <p:spPr>
          <a:xfrm>
            <a:off x="3645178" y="3878307"/>
            <a:ext cx="1097243"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Storage Account Mounted to </a:t>
            </a:r>
            <a:r>
              <a:rPr kumimoji="0" lang="en-US" sz="800" b="0" i="0" u="none" strike="noStrike" kern="1200" cap="none" spc="0" normalizeH="0" baseline="0" noProof="0" dirty="0" err="1">
                <a:ln>
                  <a:noFill/>
                </a:ln>
                <a:solidFill>
                  <a:srgbClr val="000000"/>
                </a:solidFill>
                <a:effectLst/>
                <a:uLnTx/>
                <a:uFillTx/>
                <a:latin typeface="Segoe Sans Text"/>
                <a:ea typeface="+mn-ea"/>
                <a:cs typeface="+mn-cs"/>
              </a:rPr>
              <a:t>OneLake</a:t>
            </a:r>
            <a:endParaRPr kumimoji="0" lang="en-US" sz="8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2067" name="TextBox 2066">
            <a:extLst>
              <a:ext uri="{FF2B5EF4-FFF2-40B4-BE49-F238E27FC236}">
                <a16:creationId xmlns:a16="http://schemas.microsoft.com/office/drawing/2014/main" id="{1FEDB843-2DF9-C6D4-8FDA-89C09EE37C37}"/>
              </a:ext>
            </a:extLst>
          </p:cNvPr>
          <p:cNvSpPr txBox="1"/>
          <p:nvPr/>
        </p:nvSpPr>
        <p:spPr>
          <a:xfrm>
            <a:off x="2261510" y="4520298"/>
            <a:ext cx="1022684"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Load Documents</a:t>
            </a:r>
            <a:br>
              <a:rPr kumimoji="0" lang="en-US" sz="800" b="0" i="0" u="none" strike="noStrike" kern="1200" cap="none" spc="0" normalizeH="0" baseline="0" noProof="0" dirty="0">
                <a:ln>
                  <a:noFill/>
                </a:ln>
                <a:solidFill>
                  <a:srgbClr val="000000"/>
                </a:solidFill>
                <a:effectLst/>
                <a:uLnTx/>
                <a:uFillTx/>
                <a:latin typeface="Segoe Sans Text"/>
                <a:ea typeface="+mn-ea"/>
                <a:cs typeface="+mn-cs"/>
              </a:rPr>
            </a:br>
            <a:r>
              <a:rPr kumimoji="0" lang="en-US" sz="800" b="0" i="0" u="none" strike="noStrike" kern="1200" cap="none" spc="0" normalizeH="0" baseline="0" noProof="0" dirty="0">
                <a:ln>
                  <a:noFill/>
                </a:ln>
                <a:solidFill>
                  <a:srgbClr val="000000"/>
                </a:solidFill>
                <a:effectLst/>
                <a:uLnTx/>
                <a:uFillTx/>
                <a:latin typeface="Segoe Sans Text"/>
                <a:ea typeface="+mn-ea"/>
                <a:cs typeface="+mn-cs"/>
              </a:rPr>
              <a:t>for a Topic</a:t>
            </a:r>
          </a:p>
        </p:txBody>
      </p:sp>
      <p:cxnSp>
        <p:nvCxnSpPr>
          <p:cNvPr id="2068" name="Straight Arrow Connector 2067">
            <a:extLst>
              <a:ext uri="{FF2B5EF4-FFF2-40B4-BE49-F238E27FC236}">
                <a16:creationId xmlns:a16="http://schemas.microsoft.com/office/drawing/2014/main" id="{9245BD38-20C1-1D42-1397-3DBA83993E60}"/>
              </a:ext>
            </a:extLst>
          </p:cNvPr>
          <p:cNvCxnSpPr>
            <a:cxnSpLocks/>
          </p:cNvCxnSpPr>
          <p:nvPr/>
        </p:nvCxnSpPr>
        <p:spPr>
          <a:xfrm flipV="1">
            <a:off x="7649973" y="2192349"/>
            <a:ext cx="0" cy="179376"/>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69" name="Straight Arrow Connector 2068">
            <a:extLst>
              <a:ext uri="{FF2B5EF4-FFF2-40B4-BE49-F238E27FC236}">
                <a16:creationId xmlns:a16="http://schemas.microsoft.com/office/drawing/2014/main" id="{EAD363EA-385A-473B-DE4A-637E3DBDF1C1}"/>
              </a:ext>
            </a:extLst>
          </p:cNvPr>
          <p:cNvCxnSpPr/>
          <p:nvPr/>
        </p:nvCxnSpPr>
        <p:spPr>
          <a:xfrm>
            <a:off x="8887392" y="1954541"/>
            <a:ext cx="237882"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2070" name="Graphic 2069">
            <a:extLst>
              <a:ext uri="{FF2B5EF4-FFF2-40B4-BE49-F238E27FC236}">
                <a16:creationId xmlns:a16="http://schemas.microsoft.com/office/drawing/2014/main" id="{F0E719D7-5485-79FF-01B5-2FBDA58766E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32456" y="1776521"/>
            <a:ext cx="197062" cy="195736"/>
          </a:xfrm>
          <a:prstGeom prst="rect">
            <a:avLst/>
          </a:prstGeom>
        </p:spPr>
      </p:pic>
      <p:pic>
        <p:nvPicPr>
          <p:cNvPr id="2071" name="Graphic 2070">
            <a:extLst>
              <a:ext uri="{FF2B5EF4-FFF2-40B4-BE49-F238E27FC236}">
                <a16:creationId xmlns:a16="http://schemas.microsoft.com/office/drawing/2014/main" id="{0F6BFB8D-3BFA-2212-F068-3EF81005938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47312" y="4405334"/>
            <a:ext cx="198720" cy="198850"/>
          </a:xfrm>
          <a:prstGeom prst="rect">
            <a:avLst/>
          </a:prstGeom>
        </p:spPr>
      </p:pic>
      <p:pic>
        <p:nvPicPr>
          <p:cNvPr id="2072" name="Graphic 2071">
            <a:extLst>
              <a:ext uri="{FF2B5EF4-FFF2-40B4-BE49-F238E27FC236}">
                <a16:creationId xmlns:a16="http://schemas.microsoft.com/office/drawing/2014/main" id="{B956B752-E79B-F7E2-69E2-9BE0F75DB7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3697" y="1755704"/>
            <a:ext cx="230522" cy="232524"/>
          </a:xfrm>
          <a:prstGeom prst="rect">
            <a:avLst/>
          </a:prstGeom>
        </p:spPr>
      </p:pic>
      <p:pic>
        <p:nvPicPr>
          <p:cNvPr id="2073" name="Picture 2" descr="Azure Machine Learning Service Logo PNG Vector (AI, PDF, SVG) Free Download">
            <a:extLst>
              <a:ext uri="{FF2B5EF4-FFF2-40B4-BE49-F238E27FC236}">
                <a16:creationId xmlns:a16="http://schemas.microsoft.com/office/drawing/2014/main" id="{FF0365D6-D79B-F6AB-515C-E39F3D1A4A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89616" y="2505933"/>
            <a:ext cx="152907" cy="173062"/>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4" descr="Microsoft Fabric Logo - David Alzamendi">
            <a:extLst>
              <a:ext uri="{FF2B5EF4-FFF2-40B4-BE49-F238E27FC236}">
                <a16:creationId xmlns:a16="http://schemas.microsoft.com/office/drawing/2014/main" id="{446AFFC9-AF5B-3E20-8685-72EBF19C1E3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1081" y="2625119"/>
            <a:ext cx="173463" cy="183241"/>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075">
            <a:extLst>
              <a:ext uri="{FF2B5EF4-FFF2-40B4-BE49-F238E27FC236}">
                <a16:creationId xmlns:a16="http://schemas.microsoft.com/office/drawing/2014/main" id="{E9B89892-6059-85B7-9970-F94961C02B49}"/>
              </a:ext>
            </a:extLst>
          </p:cNvPr>
          <p:cNvPicPr>
            <a:picLocks noChangeAspect="1"/>
          </p:cNvPicPr>
          <p:nvPr/>
        </p:nvPicPr>
        <p:blipFill>
          <a:blip r:embed="rId11"/>
          <a:stretch>
            <a:fillRect/>
          </a:stretch>
        </p:blipFill>
        <p:spPr>
          <a:xfrm>
            <a:off x="4086159" y="3412262"/>
            <a:ext cx="171516" cy="185398"/>
          </a:xfrm>
          <a:prstGeom prst="rect">
            <a:avLst/>
          </a:prstGeom>
        </p:spPr>
      </p:pic>
      <p:pic>
        <p:nvPicPr>
          <p:cNvPr id="2077" name="Picture 2076">
            <a:extLst>
              <a:ext uri="{FF2B5EF4-FFF2-40B4-BE49-F238E27FC236}">
                <a16:creationId xmlns:a16="http://schemas.microsoft.com/office/drawing/2014/main" id="{8CE0390E-2761-0237-0DCE-8C1289CAE7D7}"/>
              </a:ext>
            </a:extLst>
          </p:cNvPr>
          <p:cNvPicPr>
            <a:picLocks noChangeAspect="1"/>
          </p:cNvPicPr>
          <p:nvPr/>
        </p:nvPicPr>
        <p:blipFill>
          <a:blip r:embed="rId12"/>
          <a:stretch>
            <a:fillRect/>
          </a:stretch>
        </p:blipFill>
        <p:spPr>
          <a:xfrm>
            <a:off x="5482052" y="3414499"/>
            <a:ext cx="173417" cy="184665"/>
          </a:xfrm>
          <a:prstGeom prst="rect">
            <a:avLst/>
          </a:prstGeom>
        </p:spPr>
      </p:pic>
      <p:pic>
        <p:nvPicPr>
          <p:cNvPr id="2078" name="Graphic 2077">
            <a:extLst>
              <a:ext uri="{FF2B5EF4-FFF2-40B4-BE49-F238E27FC236}">
                <a16:creationId xmlns:a16="http://schemas.microsoft.com/office/drawing/2014/main" id="{F62A1A2F-F849-35EC-3B29-C7F724296AB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55618" y="3388859"/>
            <a:ext cx="221457" cy="218659"/>
          </a:xfrm>
          <a:prstGeom prst="rect">
            <a:avLst/>
          </a:prstGeom>
        </p:spPr>
      </p:pic>
      <p:pic>
        <p:nvPicPr>
          <p:cNvPr id="2079" name="Picture 2078" descr="Laptop and mobile device in purple and blue color">
            <a:extLst>
              <a:ext uri="{FF2B5EF4-FFF2-40B4-BE49-F238E27FC236}">
                <a16:creationId xmlns:a16="http://schemas.microsoft.com/office/drawing/2014/main" id="{A934A416-03C0-16DF-9A06-4B4C68115804}"/>
              </a:ext>
            </a:extLst>
          </p:cNvPr>
          <p:cNvPicPr>
            <a:picLocks noChangeAspect="1"/>
          </p:cNvPicPr>
          <p:nvPr/>
        </p:nvPicPr>
        <p:blipFill>
          <a:blip r:embed="rId15"/>
          <a:stretch>
            <a:fillRect/>
          </a:stretch>
        </p:blipFill>
        <p:spPr>
          <a:xfrm>
            <a:off x="9972154" y="1820399"/>
            <a:ext cx="575280" cy="532597"/>
          </a:xfrm>
          <a:prstGeom prst="rect">
            <a:avLst/>
          </a:prstGeom>
          <a:effectLst>
            <a:outerShdw blurRad="38100" algn="ctr" rotWithShape="0">
              <a:prstClr val="black">
                <a:alpha val="24000"/>
              </a:prstClr>
            </a:outerShdw>
          </a:effectLst>
        </p:spPr>
      </p:pic>
      <p:sp>
        <p:nvSpPr>
          <p:cNvPr id="2081" name="TextBox 2080">
            <a:extLst>
              <a:ext uri="{FF2B5EF4-FFF2-40B4-BE49-F238E27FC236}">
                <a16:creationId xmlns:a16="http://schemas.microsoft.com/office/drawing/2014/main" id="{4B807E2A-41E4-0D92-947C-6B0CDEAB2291}"/>
              </a:ext>
              <a:ext uri="{C183D7F6-B498-43B3-948B-1728B52AA6E4}">
                <adec:decorative xmlns:adec="http://schemas.microsoft.com/office/drawing/2017/decorative" val="1"/>
              </a:ext>
            </a:extLst>
          </p:cNvPr>
          <p:cNvSpPr txBox="1"/>
          <p:nvPr/>
        </p:nvSpPr>
        <p:spPr>
          <a:xfrm>
            <a:off x="1939522" y="4992624"/>
            <a:ext cx="2985154" cy="271356"/>
          </a:xfrm>
          <a:prstGeom prst="roundRect">
            <a:avLst>
              <a:gd name="adj" fmla="val 50000"/>
            </a:avLst>
          </a:prstGeom>
          <a:solidFill>
            <a:schemeClr val="tx2"/>
          </a:solidFill>
          <a:ln>
            <a:noFill/>
          </a:ln>
          <a:effectLst/>
        </p:spPr>
        <p:txBody>
          <a:bodyPr wrap="square" lIns="91440" tIns="91440" rIns="91440" bIns="91440" rtlCol="0" anchor="ctr" anchorCtr="0">
            <a:noAutofit/>
          </a:bodyPr>
          <a:lstStyle>
            <a:defPPr>
              <a:defRPr lang="en-US"/>
            </a:defPPr>
            <a:lvl1pPr>
              <a:defRPr sz="16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Semibold"/>
                <a:ea typeface="+mn-ea"/>
                <a:cs typeface="+mn-cs"/>
                <a:hlinkClick r:id="rId16">
                  <a:extLst>
                    <a:ext uri="{A12FA001-AC4F-418D-AE19-62706E023703}">
                      <ahyp:hlinkClr xmlns:ahyp="http://schemas.microsoft.com/office/drawing/2018/hyperlinkcolor" val="tx"/>
                    </a:ext>
                  </a:extLst>
                </a:hlinkClick>
              </a:rPr>
              <a:t>BYOAIA Solution Accelerator GitHub</a:t>
            </a:r>
            <a:endParaRPr kumimoji="0" lang="en-US" sz="11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28" name="Rectangle 27">
            <a:extLst>
              <a:ext uri="{FF2B5EF4-FFF2-40B4-BE49-F238E27FC236}">
                <a16:creationId xmlns:a16="http://schemas.microsoft.com/office/drawing/2014/main" id="{40D093F8-E91A-67E8-193A-FA27D95E1E70}"/>
              </a:ext>
            </a:extLst>
          </p:cNvPr>
          <p:cNvSpPr/>
          <p:nvPr/>
        </p:nvSpPr>
        <p:spPr bwMode="auto">
          <a:xfrm>
            <a:off x="0" y="5400335"/>
            <a:ext cx="12191350" cy="1457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cxnSp>
        <p:nvCxnSpPr>
          <p:cNvPr id="29" name="Straight Connector 28">
            <a:extLst>
              <a:ext uri="{FF2B5EF4-FFF2-40B4-BE49-F238E27FC236}">
                <a16:creationId xmlns:a16="http://schemas.microsoft.com/office/drawing/2014/main" id="{6D84BBAB-A233-95AA-B273-091DD1B3223F}"/>
              </a:ext>
            </a:extLst>
          </p:cNvPr>
          <p:cNvCxnSpPr>
            <a:cxnSpLocks/>
          </p:cNvCxnSpPr>
          <p:nvPr/>
        </p:nvCxnSpPr>
        <p:spPr>
          <a:xfrm>
            <a:off x="0" y="5398844"/>
            <a:ext cx="12192000" cy="0"/>
          </a:xfrm>
          <a:prstGeom prst="line">
            <a:avLst/>
          </a:prstGeom>
          <a:noFill/>
          <a:ln w="190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4" name="Title 1">
            <a:extLst>
              <a:ext uri="{FF2B5EF4-FFF2-40B4-BE49-F238E27FC236}">
                <a16:creationId xmlns:a16="http://schemas.microsoft.com/office/drawing/2014/main" id="{D1EDD7CE-0011-8C3B-0044-77D11B8683C6}"/>
              </a:ext>
            </a:extLst>
          </p:cNvPr>
          <p:cNvSpPr>
            <a:spLocks noGrp="1"/>
          </p:cNvSpPr>
          <p:nvPr/>
        </p:nvSpPr>
        <p:spPr>
          <a:xfrm>
            <a:off x="588263" y="5505546"/>
            <a:ext cx="1751618" cy="24622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Sans Text Semibold"/>
                <a:ea typeface="+mn-ea"/>
                <a:cs typeface="Segoe UI" pitchFamily="34" charset="0"/>
              </a:rPr>
              <a:t>Custom copilot</a:t>
            </a:r>
          </a:p>
        </p:txBody>
      </p:sp>
      <p:cxnSp>
        <p:nvCxnSpPr>
          <p:cNvPr id="9" name="Straight Connector 8">
            <a:extLst>
              <a:ext uri="{FF2B5EF4-FFF2-40B4-BE49-F238E27FC236}">
                <a16:creationId xmlns:a16="http://schemas.microsoft.com/office/drawing/2014/main" id="{01C05CE0-7D6F-F1A4-13EE-600551860623}"/>
              </a:ext>
            </a:extLst>
          </p:cNvPr>
          <p:cNvCxnSpPr>
            <a:cxnSpLocks/>
          </p:cNvCxnSpPr>
          <p:nvPr/>
        </p:nvCxnSpPr>
        <p:spPr>
          <a:xfrm>
            <a:off x="2474865" y="5505546"/>
            <a:ext cx="0" cy="815608"/>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D105E0D-0CA4-7C0A-9892-7C18E0096809}"/>
              </a:ext>
            </a:extLst>
          </p:cNvPr>
          <p:cNvGrpSpPr/>
          <p:nvPr/>
        </p:nvGrpSpPr>
        <p:grpSpPr>
          <a:xfrm>
            <a:off x="2182966" y="1762105"/>
            <a:ext cx="1271571" cy="2681416"/>
            <a:chOff x="871985" y="2068509"/>
            <a:chExt cx="1271571" cy="2681416"/>
          </a:xfrm>
        </p:grpSpPr>
        <p:grpSp>
          <p:nvGrpSpPr>
            <p:cNvPr id="10" name="Group 9">
              <a:extLst>
                <a:ext uri="{FF2B5EF4-FFF2-40B4-BE49-F238E27FC236}">
                  <a16:creationId xmlns:a16="http://schemas.microsoft.com/office/drawing/2014/main" id="{48D40079-5537-8DB0-D36A-771EBE36BB85}"/>
                </a:ext>
              </a:extLst>
            </p:cNvPr>
            <p:cNvGrpSpPr/>
            <p:nvPr/>
          </p:nvGrpSpPr>
          <p:grpSpPr>
            <a:xfrm>
              <a:off x="871985" y="2068509"/>
              <a:ext cx="1271571" cy="2681416"/>
              <a:chOff x="871985" y="2068509"/>
              <a:chExt cx="1271571" cy="2681416"/>
            </a:xfrm>
          </p:grpSpPr>
          <p:grpSp>
            <p:nvGrpSpPr>
              <p:cNvPr id="12" name="Group 11">
                <a:extLst>
                  <a:ext uri="{FF2B5EF4-FFF2-40B4-BE49-F238E27FC236}">
                    <a16:creationId xmlns:a16="http://schemas.microsoft.com/office/drawing/2014/main" id="{D821BDF6-C9BF-5556-1125-5C2ACDDA7DF1}"/>
                  </a:ext>
                </a:extLst>
              </p:cNvPr>
              <p:cNvGrpSpPr/>
              <p:nvPr/>
            </p:nvGrpSpPr>
            <p:grpSpPr>
              <a:xfrm>
                <a:off x="871985" y="2068509"/>
                <a:ext cx="1271571" cy="2681416"/>
                <a:chOff x="871985" y="2916065"/>
                <a:chExt cx="1361318" cy="2202809"/>
              </a:xfrm>
            </p:grpSpPr>
            <p:sp>
              <p:nvSpPr>
                <p:cNvPr id="20" name="Rectangle 19">
                  <a:extLst>
                    <a:ext uri="{FF2B5EF4-FFF2-40B4-BE49-F238E27FC236}">
                      <a16:creationId xmlns:a16="http://schemas.microsoft.com/office/drawing/2014/main" id="{20C1BE18-AD1F-8505-07D7-27355059C064}"/>
                    </a:ext>
                  </a:extLst>
                </p:cNvPr>
                <p:cNvSpPr/>
                <p:nvPr/>
              </p:nvSpPr>
              <p:spPr bwMode="auto">
                <a:xfrm>
                  <a:off x="871985" y="2916065"/>
                  <a:ext cx="1361318" cy="220280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Segoe Sans Text"/>
                    <a:ea typeface="+mn-ea"/>
                    <a:cs typeface="+mn-cs"/>
                  </a:endParaRPr>
                </a:p>
              </p:txBody>
            </p:sp>
            <p:pic>
              <p:nvPicPr>
                <p:cNvPr id="21" name="Graphic 20">
                  <a:extLst>
                    <a:ext uri="{FF2B5EF4-FFF2-40B4-BE49-F238E27FC236}">
                      <a16:creationId xmlns:a16="http://schemas.microsoft.com/office/drawing/2014/main" id="{9E994708-38EE-84FE-FC92-9DEED965CF52}"/>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374922" y="2947473"/>
                  <a:ext cx="261879" cy="256971"/>
                </a:xfrm>
                <a:prstGeom prst="rect">
                  <a:avLst/>
                </a:prstGeom>
              </p:spPr>
            </p:pic>
            <p:pic>
              <p:nvPicPr>
                <p:cNvPr id="22" name="Graphic 21">
                  <a:extLst>
                    <a:ext uri="{FF2B5EF4-FFF2-40B4-BE49-F238E27FC236}">
                      <a16:creationId xmlns:a16="http://schemas.microsoft.com/office/drawing/2014/main" id="{319F58B4-269F-1956-4E15-05E6FBC14CD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96252" y="4654233"/>
                  <a:ext cx="222367" cy="222367"/>
                </a:xfrm>
                <a:prstGeom prst="rect">
                  <a:avLst/>
                </a:prstGeom>
              </p:spPr>
            </p:pic>
            <p:sp>
              <p:nvSpPr>
                <p:cNvPr id="23" name="TextBox 22">
                  <a:extLst>
                    <a:ext uri="{FF2B5EF4-FFF2-40B4-BE49-F238E27FC236}">
                      <a16:creationId xmlns:a16="http://schemas.microsoft.com/office/drawing/2014/main" id="{0D1E21D1-4174-C2F2-76AC-8CA29E6FD9BC}"/>
                    </a:ext>
                  </a:extLst>
                </p:cNvPr>
                <p:cNvSpPr txBox="1"/>
                <p:nvPr/>
              </p:nvSpPr>
              <p:spPr>
                <a:xfrm>
                  <a:off x="994519" y="4528743"/>
                  <a:ext cx="1022684"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sp>
            <p:nvSpPr>
              <p:cNvPr id="13" name="TextBox 12">
                <a:extLst>
                  <a:ext uri="{FF2B5EF4-FFF2-40B4-BE49-F238E27FC236}">
                    <a16:creationId xmlns:a16="http://schemas.microsoft.com/office/drawing/2014/main" id="{70ADF620-A029-8574-529D-37B945F7A3FC}"/>
                  </a:ext>
                </a:extLst>
              </p:cNvPr>
              <p:cNvSpPr txBox="1"/>
              <p:nvPr/>
            </p:nvSpPr>
            <p:spPr>
              <a:xfrm>
                <a:off x="1030139" y="243570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Storage Accounts</a:t>
                </a:r>
              </a:p>
            </p:txBody>
          </p:sp>
          <p:sp>
            <p:nvSpPr>
              <p:cNvPr id="14" name="TextBox 13">
                <a:extLst>
                  <a:ext uri="{FF2B5EF4-FFF2-40B4-BE49-F238E27FC236}">
                    <a16:creationId xmlns:a16="http://schemas.microsoft.com/office/drawing/2014/main" id="{D01510F6-853A-E17D-FF3D-5A2DCB93B4DC}"/>
                  </a:ext>
                </a:extLst>
              </p:cNvPr>
              <p:cNvSpPr txBox="1"/>
              <p:nvPr/>
            </p:nvSpPr>
            <p:spPr>
              <a:xfrm>
                <a:off x="1030139" y="453323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Cosmos DB</a:t>
                </a:r>
              </a:p>
            </p:txBody>
          </p:sp>
          <p:pic>
            <p:nvPicPr>
              <p:cNvPr id="15" name="Picture 2">
                <a:extLst>
                  <a:ext uri="{FF2B5EF4-FFF2-40B4-BE49-F238E27FC236}">
                    <a16:creationId xmlns:a16="http://schemas.microsoft.com/office/drawing/2014/main" id="{DBBF32EC-E2AA-A2D1-0316-11CE54A85CB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322022" y="2720376"/>
                <a:ext cx="284100" cy="2841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86DA54C9-C2EF-D33A-A0D5-EE0FD57B848A}"/>
                  </a:ext>
                </a:extLst>
              </p:cNvPr>
              <p:cNvSpPr txBox="1"/>
              <p:nvPr/>
            </p:nvSpPr>
            <p:spPr>
              <a:xfrm>
                <a:off x="982632" y="2593216"/>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sp>
            <p:nvSpPr>
              <p:cNvPr id="17" name="TextBox 16">
                <a:extLst>
                  <a:ext uri="{FF2B5EF4-FFF2-40B4-BE49-F238E27FC236}">
                    <a16:creationId xmlns:a16="http://schemas.microsoft.com/office/drawing/2014/main" id="{87AB29CE-BF16-3527-9E17-8A32ABDC6AD1}"/>
                  </a:ext>
                </a:extLst>
              </p:cNvPr>
              <p:cNvSpPr txBox="1"/>
              <p:nvPr/>
            </p:nvSpPr>
            <p:spPr>
              <a:xfrm>
                <a:off x="977071" y="3041750"/>
                <a:ext cx="955262"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Database for PostgreSQL</a:t>
                </a:r>
              </a:p>
            </p:txBody>
          </p:sp>
          <p:pic>
            <p:nvPicPr>
              <p:cNvPr id="18" name="Picture 4" descr="Azure SQL Database Logo PNG vector in SVG, PDF, AI, CDR format">
                <a:extLst>
                  <a:ext uri="{FF2B5EF4-FFF2-40B4-BE49-F238E27FC236}">
                    <a16:creationId xmlns:a16="http://schemas.microsoft.com/office/drawing/2014/main" id="{57BC3C43-E87A-EC1B-1C7D-F64AC08D105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359007" y="3544959"/>
                <a:ext cx="226178" cy="28272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FDA17A12-2641-BA92-F321-E64AB9647C16}"/>
                  </a:ext>
                </a:extLst>
              </p:cNvPr>
              <p:cNvSpPr txBox="1"/>
              <p:nvPr/>
            </p:nvSpPr>
            <p:spPr>
              <a:xfrm>
                <a:off x="900520" y="3824174"/>
                <a:ext cx="122059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SQL Database</a:t>
                </a:r>
              </a:p>
            </p:txBody>
          </p:sp>
        </p:grpSp>
        <p:sp>
          <p:nvSpPr>
            <p:cNvPr id="11" name="TextBox 10">
              <a:extLst>
                <a:ext uri="{FF2B5EF4-FFF2-40B4-BE49-F238E27FC236}">
                  <a16:creationId xmlns:a16="http://schemas.microsoft.com/office/drawing/2014/main" id="{B7E4C7AF-7643-BD83-208D-F2A0A348EFC1}"/>
                </a:ext>
              </a:extLst>
            </p:cNvPr>
            <p:cNvSpPr txBox="1"/>
            <p:nvPr/>
          </p:nvSpPr>
          <p:spPr>
            <a:xfrm>
              <a:off x="986441" y="3393863"/>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sp>
        <p:nvSpPr>
          <p:cNvPr id="6" name="TextBox 5">
            <a:extLst>
              <a:ext uri="{FF2B5EF4-FFF2-40B4-BE49-F238E27FC236}">
                <a16:creationId xmlns:a16="http://schemas.microsoft.com/office/drawing/2014/main" id="{B6D02C88-44F7-CCA2-53A0-5F384138B08C}"/>
              </a:ext>
              <a:ext uri="{C183D7F6-B498-43B3-948B-1728B52AA6E4}">
                <adec:decorative xmlns:adec="http://schemas.microsoft.com/office/drawing/2017/decorative" val="1"/>
              </a:ext>
            </a:extLst>
          </p:cNvPr>
          <p:cNvSpPr txBox="1"/>
          <p:nvPr/>
        </p:nvSpPr>
        <p:spPr>
          <a:xfrm>
            <a:off x="6278980" y="4992624"/>
            <a:ext cx="4118265" cy="274320"/>
          </a:xfrm>
          <a:prstGeom prst="roundRect">
            <a:avLst>
              <a:gd name="adj" fmla="val 50000"/>
            </a:avLst>
          </a:prstGeom>
          <a:solidFill>
            <a:schemeClr val="tx2"/>
          </a:solidFill>
          <a:ln>
            <a:noFill/>
          </a:ln>
          <a:effectLst/>
        </p:spPr>
        <p:txBody>
          <a:bodyPr wrap="square" lIns="91440" tIns="91440" rIns="91440" bIns="91440" rtlCol="0" anchor="ctr" anchorCtr="0">
            <a:noAutofit/>
          </a:bodyPr>
          <a:lstStyle>
            <a:defPPr>
              <a:defRPr lang="en-US"/>
            </a:defPPr>
            <a:lvl1pPr>
              <a:defRPr sz="16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Sans Text Semibold"/>
                <a:ea typeface="+mn-ea"/>
                <a:cs typeface="+mn-cs"/>
                <a:hlinkClick r:id="rId23">
                  <a:extLst>
                    <a:ext uri="{A12FA001-AC4F-418D-AE19-62706E023703}">
                      <ahyp:hlinkClr xmlns:ahyp="http://schemas.microsoft.com/office/drawing/2018/hyperlinkcolor" val="tx"/>
                    </a:ext>
                  </a:extLst>
                </a:hlinkClick>
              </a:rPr>
              <a:t>Vector Search AI Assistant Solution Accelerator GitHub</a:t>
            </a:r>
            <a:endParaRPr kumimoji="0" lang="en-US" sz="1100" b="0" i="0" u="none" strike="noStrike" kern="1200" cap="none" spc="0" normalizeH="0" baseline="0" noProof="0" dirty="0">
              <a:ln>
                <a:noFill/>
              </a:ln>
              <a:solidFill>
                <a:srgbClr val="FFFFFF"/>
              </a:solidFill>
              <a:effectLst/>
              <a:uLnTx/>
              <a:uFillTx/>
              <a:latin typeface="Segoe Sans Text Semibold"/>
              <a:ea typeface="+mn-ea"/>
              <a:cs typeface="+mn-cs"/>
            </a:endParaRPr>
          </a:p>
        </p:txBody>
      </p:sp>
      <p:sp>
        <p:nvSpPr>
          <p:cNvPr id="5" name="Text Placeholder 2">
            <a:extLst>
              <a:ext uri="{FF2B5EF4-FFF2-40B4-BE49-F238E27FC236}">
                <a16:creationId xmlns:a16="http://schemas.microsoft.com/office/drawing/2014/main" id="{26AD6DB9-C5FC-921C-58B4-CD1A94CA53A0}"/>
              </a:ext>
            </a:extLst>
          </p:cNvPr>
          <p:cNvSpPr>
            <a:spLocks noGrp="1"/>
          </p:cNvSpPr>
          <p:nvPr/>
        </p:nvSpPr>
        <p:spPr>
          <a:xfrm>
            <a:off x="2609850" y="5505546"/>
            <a:ext cx="8996363" cy="1400383"/>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Also known as a “custom copilot”. A custom copilot for enterprise applications performs two things:</a:t>
            </a:r>
          </a:p>
          <a:p>
            <a:pPr marL="342900" marR="0" lvl="0" indent="-228600" algn="l" defTabSz="932742" rtl="0" eaLnBrk="1" fontAlgn="auto" latinLnBrk="0" hangingPunct="1">
              <a:lnSpc>
                <a:spcPct val="100000"/>
              </a:lnSpc>
              <a:spcBef>
                <a:spcPts val="0"/>
              </a:spcBef>
              <a:spcAft>
                <a:spcPts val="300"/>
              </a:spcAft>
              <a:buClrTx/>
              <a:buSzPct val="90000"/>
              <a:buFont typeface="+mj-lt"/>
              <a:buAutoNum type="arabicPeriod"/>
              <a:tabLst/>
              <a:defRPr/>
            </a:pPr>
            <a:r>
              <a:rPr kumimoji="0" lang="en-US" sz="15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Search/summarize data through a chat UI and/or</a:t>
            </a:r>
          </a:p>
          <a:p>
            <a:pPr marL="342900" marR="0" lvl="0" indent="-228600" algn="l" defTabSz="932742" rtl="0" eaLnBrk="1" fontAlgn="auto" latinLnBrk="0" hangingPunct="1">
              <a:lnSpc>
                <a:spcPct val="100000"/>
              </a:lnSpc>
              <a:spcBef>
                <a:spcPts val="0"/>
              </a:spcBef>
              <a:spcAft>
                <a:spcPts val="300"/>
              </a:spcAft>
              <a:buClrTx/>
              <a:buSzPct val="90000"/>
              <a:buFont typeface="+mj-lt"/>
              <a:buAutoNum type="arabicPeriod"/>
              <a:tabLst/>
              <a:defRPr/>
            </a:pPr>
            <a:r>
              <a:rPr kumimoji="0" lang="en-US" sz="15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Task completion within the enterprise app using private or public data. </a:t>
            </a: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Data may be read from a variety of data sources, including S</a:t>
            </a:r>
            <a:r>
              <a:rPr kumimoji="0" lang="en-US" sz="1100" b="0" i="0" u="none" strike="noStrike" kern="1200" cap="none" spc="0" normalizeH="0" baseline="0" noProof="0" dirty="0" err="1">
                <a:ln>
                  <a:noFill/>
                </a:ln>
                <a:solidFill>
                  <a:srgbClr val="000000"/>
                </a:solidFill>
                <a:effectLst/>
                <a:uLnTx/>
                <a:uFillTx/>
                <a:latin typeface="Segoe Sans Text"/>
                <a:ea typeface="+mn-ea"/>
                <a:cs typeface="Segoe UI" panose="020B0502040204020203" pitchFamily="34" charset="0"/>
              </a:rPr>
              <a:t>torage</a:t>
            </a: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 Account, </a:t>
            </a:r>
            <a:r>
              <a:rPr kumimoji="0" lang="en-US" sz="1100" b="0" i="0" u="none" strike="noStrike" kern="1200" cap="none" spc="0" normalizeH="0" baseline="0" noProof="0" dirty="0" err="1">
                <a:ln>
                  <a:noFill/>
                </a:ln>
                <a:solidFill>
                  <a:srgbClr val="000000"/>
                </a:solidFill>
                <a:effectLst/>
                <a:uLnTx/>
                <a:uFillTx/>
                <a:latin typeface="Segoe Sans Text"/>
                <a:ea typeface="+mn-ea"/>
                <a:cs typeface="Segoe UI" panose="020B0502040204020203" pitchFamily="34" charset="0"/>
              </a:rPr>
              <a:t>CosmosDB</a:t>
            </a: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 Azure Database for PostgreSQL, or Azure SQL. An additional reference architecture can be found in the appendix. </a:t>
            </a:r>
          </a:p>
        </p:txBody>
      </p:sp>
    </p:spTree>
    <p:extLst>
      <p:ext uri="{BB962C8B-B14F-4D97-AF65-F5344CB8AC3E}">
        <p14:creationId xmlns:p14="http://schemas.microsoft.com/office/powerpoint/2010/main" val="39915459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DA92-E8FE-7683-7C8A-7707C88C96AD}"/>
              </a:ext>
            </a:extLst>
          </p:cNvPr>
          <p:cNvSpPr>
            <a:spLocks noGrp="1"/>
          </p:cNvSpPr>
          <p:nvPr>
            <p:ph type="title"/>
          </p:nvPr>
        </p:nvSpPr>
        <p:spPr>
          <a:xfrm>
            <a:off x="585216" y="2309811"/>
            <a:ext cx="3182027" cy="1661993"/>
          </a:xfrm>
        </p:spPr>
        <p:txBody>
          <a:bodyPr/>
          <a:lstStyle/>
          <a:p>
            <a:r>
              <a:rPr lang="en-US" dirty="0">
                <a:ea typeface="+mj-ea"/>
                <a:cs typeface="+mj-cs"/>
              </a:rPr>
              <a:t>Document Processing &amp; Summarization</a:t>
            </a:r>
            <a:endParaRPr lang="en-US" dirty="0">
              <a:latin typeface="+mn-lt"/>
              <a:cs typeface="+mn-cs"/>
            </a:endParaRPr>
          </a:p>
        </p:txBody>
      </p:sp>
      <p:sp>
        <p:nvSpPr>
          <p:cNvPr id="3" name="Text Placeholder 2">
            <a:extLst>
              <a:ext uri="{FF2B5EF4-FFF2-40B4-BE49-F238E27FC236}">
                <a16:creationId xmlns:a16="http://schemas.microsoft.com/office/drawing/2014/main" id="{B435EB9D-B181-60BE-26BF-6FE84FFDBC08}"/>
              </a:ext>
            </a:extLst>
          </p:cNvPr>
          <p:cNvSpPr>
            <a:spLocks noGrp="1"/>
          </p:cNvSpPr>
          <p:nvPr>
            <p:ph type="body" sz="quarter" idx="11"/>
          </p:nvPr>
        </p:nvSpPr>
        <p:spPr>
          <a:xfrm>
            <a:off x="4356100" y="2309812"/>
            <a:ext cx="7253288" cy="1231106"/>
          </a:xfrm>
        </p:spPr>
        <p:txBody>
          <a:bodyPr/>
          <a:lstStyle/>
          <a:p>
            <a:pPr marL="0" indent="0">
              <a:buNone/>
            </a:pPr>
            <a:r>
              <a:rPr lang="en-US" sz="1600">
                <a:cs typeface="+mn-cs"/>
              </a:rPr>
              <a:t>This technical pattern enables users to classify, extract, summarize, and gain deeper insights from documents using natural language prompts with high accuracy and limited-to-no machine learning (ML) training. It combines the capabilities of Azure Form Recognizer, AKS/App Service, CosmosDB/PostgreSQL/SQL Hyperscale, Azure ML. </a:t>
            </a:r>
          </a:p>
        </p:txBody>
      </p:sp>
    </p:spTree>
    <p:extLst>
      <p:ext uri="{BB962C8B-B14F-4D97-AF65-F5344CB8AC3E}">
        <p14:creationId xmlns:p14="http://schemas.microsoft.com/office/powerpoint/2010/main" val="354883073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202174-F1F3-2AF6-CC22-3EB5696549FD}"/>
              </a:ext>
            </a:extLst>
          </p:cNvPr>
          <p:cNvSpPr/>
          <p:nvPr/>
        </p:nvSpPr>
        <p:spPr bwMode="auto">
          <a:xfrm>
            <a:off x="1538451" y="1593915"/>
            <a:ext cx="9622565" cy="3651104"/>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Text Semibold"/>
                <a:ea typeface="+mn-ea"/>
                <a:cs typeface="Segoe UI" pitchFamily="34" charset="0"/>
              </a:rPr>
              <a:t>Azure</a:t>
            </a:r>
          </a:p>
        </p:txBody>
      </p:sp>
      <p:sp>
        <p:nvSpPr>
          <p:cNvPr id="15" name="TextBox 14">
            <a:extLst>
              <a:ext uri="{FF2B5EF4-FFF2-40B4-BE49-F238E27FC236}">
                <a16:creationId xmlns:a16="http://schemas.microsoft.com/office/drawing/2014/main" id="{3CEF81B5-FF2E-BFC0-EF65-19C8257C6406}"/>
              </a:ext>
            </a:extLst>
          </p:cNvPr>
          <p:cNvSpPr txBox="1"/>
          <p:nvPr/>
        </p:nvSpPr>
        <p:spPr>
          <a:xfrm>
            <a:off x="6679830" y="3096759"/>
            <a:ext cx="84" cy="26448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A912337B-9472-B1F5-7491-6698D5D508D3}"/>
              </a:ext>
            </a:extLst>
          </p:cNvPr>
          <p:cNvSpPr txBox="1"/>
          <p:nvPr/>
        </p:nvSpPr>
        <p:spPr>
          <a:xfrm>
            <a:off x="9806190" y="3884993"/>
            <a:ext cx="926247"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Text"/>
                <a:ea typeface="+mn-ea"/>
                <a:cs typeface="Segoe UI" pitchFamily="34" charset="0"/>
              </a:rPr>
              <a:t>Upload triggers workflow</a:t>
            </a:r>
          </a:p>
        </p:txBody>
      </p:sp>
      <p:cxnSp>
        <p:nvCxnSpPr>
          <p:cNvPr id="38" name="Straight Arrow Connector 37">
            <a:extLst>
              <a:ext uri="{FF2B5EF4-FFF2-40B4-BE49-F238E27FC236}">
                <a16:creationId xmlns:a16="http://schemas.microsoft.com/office/drawing/2014/main" id="{0B445CC4-9B8E-AB58-BBD4-0A6BF7AD9594}"/>
              </a:ext>
            </a:extLst>
          </p:cNvPr>
          <p:cNvCxnSpPr>
            <a:cxnSpLocks/>
            <a:stCxn id="42" idx="1"/>
            <a:endCxn id="6" idx="3"/>
          </p:cNvCxnSpPr>
          <p:nvPr/>
        </p:nvCxnSpPr>
        <p:spPr>
          <a:xfrm rot="10800000" flipV="1">
            <a:off x="9464002" y="3511276"/>
            <a:ext cx="214963" cy="3119"/>
          </a:xfrm>
          <a:prstGeom prst="bentConnector3">
            <a:avLst>
              <a:gd name="adj1" fmla="val 50000"/>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4B8A3D2-FE34-6AA7-C34A-273BCCF39E68}"/>
              </a:ext>
            </a:extLst>
          </p:cNvPr>
          <p:cNvSpPr txBox="1"/>
          <p:nvPr/>
        </p:nvSpPr>
        <p:spPr>
          <a:xfrm>
            <a:off x="399595" y="3834804"/>
            <a:ext cx="995701" cy="615553"/>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Text"/>
                <a:ea typeface="+mn-ea"/>
                <a:cs typeface="Segoe UI" pitchFamily="34" charset="0"/>
              </a:rPr>
              <a:t>User can see summaries of large documents in PowerApps application</a:t>
            </a:r>
          </a:p>
        </p:txBody>
      </p:sp>
      <p:pic>
        <p:nvPicPr>
          <p:cNvPr id="60" name="Picture 59" descr="Icon&#10;&#10;Description automatically generated">
            <a:extLst>
              <a:ext uri="{FF2B5EF4-FFF2-40B4-BE49-F238E27FC236}">
                <a16:creationId xmlns:a16="http://schemas.microsoft.com/office/drawing/2014/main" id="{D98092A6-2600-C2F1-4890-C5E4C4104AF8}"/>
              </a:ext>
            </a:extLst>
          </p:cNvPr>
          <p:cNvPicPr>
            <a:picLocks noChangeAspect="1"/>
          </p:cNvPicPr>
          <p:nvPr/>
        </p:nvPicPr>
        <p:blipFill>
          <a:blip r:embed="rId3"/>
          <a:stretch>
            <a:fillRect/>
          </a:stretch>
        </p:blipFill>
        <p:spPr>
          <a:xfrm>
            <a:off x="159863" y="3095494"/>
            <a:ext cx="752780" cy="742505"/>
          </a:xfrm>
          <a:prstGeom prst="rect">
            <a:avLst/>
          </a:prstGeom>
        </p:spPr>
      </p:pic>
      <p:pic>
        <p:nvPicPr>
          <p:cNvPr id="61" name="Graphic 60">
            <a:extLst>
              <a:ext uri="{FF2B5EF4-FFF2-40B4-BE49-F238E27FC236}">
                <a16:creationId xmlns:a16="http://schemas.microsoft.com/office/drawing/2014/main" id="{06799283-0A19-5F17-1733-494A4D148A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895" y="3664488"/>
            <a:ext cx="305436" cy="301267"/>
          </a:xfrm>
          <a:prstGeom prst="rect">
            <a:avLst/>
          </a:prstGeom>
        </p:spPr>
      </p:pic>
      <p:pic>
        <p:nvPicPr>
          <p:cNvPr id="66" name="Picture 6">
            <a:extLst>
              <a:ext uri="{FF2B5EF4-FFF2-40B4-BE49-F238E27FC236}">
                <a16:creationId xmlns:a16="http://schemas.microsoft.com/office/drawing/2014/main" id="{E52F2468-66E5-57FD-0CDC-A2EB68142EFB}"/>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47853" y="1952368"/>
            <a:ext cx="633618" cy="621986"/>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a:extLst>
              <a:ext uri="{FF2B5EF4-FFF2-40B4-BE49-F238E27FC236}">
                <a16:creationId xmlns:a16="http://schemas.microsoft.com/office/drawing/2014/main" id="{15E0F2B9-29F9-A9AE-8D70-F6E33BDD09CE}"/>
              </a:ext>
            </a:extLst>
          </p:cNvPr>
          <p:cNvSpPr txBox="1"/>
          <p:nvPr/>
        </p:nvSpPr>
        <p:spPr>
          <a:xfrm>
            <a:off x="2862209" y="4683614"/>
            <a:ext cx="825122" cy="492443"/>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0078D4"/>
                </a:solidFill>
                <a:effectLst/>
                <a:uLnTx/>
                <a:uFillTx/>
                <a:latin typeface="Segoe Sans Text"/>
                <a:ea typeface="+mn-ea"/>
                <a:cs typeface="Segoe UI" pitchFamily="34" charset="0"/>
              </a:rPr>
              <a:t>The API returns the requested summaries of the large documents</a:t>
            </a:r>
          </a:p>
        </p:txBody>
      </p:sp>
      <p:cxnSp>
        <p:nvCxnSpPr>
          <p:cNvPr id="10" name="Straight Arrow Connector 9">
            <a:extLst>
              <a:ext uri="{FF2B5EF4-FFF2-40B4-BE49-F238E27FC236}">
                <a16:creationId xmlns:a16="http://schemas.microsoft.com/office/drawing/2014/main" id="{04E56D31-22A4-E2D3-04C2-66EFD74933CB}"/>
              </a:ext>
            </a:extLst>
          </p:cNvPr>
          <p:cNvCxnSpPr>
            <a:cxnSpLocks/>
            <a:endCxn id="52" idx="3"/>
          </p:cNvCxnSpPr>
          <p:nvPr/>
        </p:nvCxnSpPr>
        <p:spPr>
          <a:xfrm flipH="1">
            <a:off x="6597004" y="3607979"/>
            <a:ext cx="392577" cy="0"/>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551D1A7F-06AF-9262-1A79-C9FF6827AE1D}"/>
              </a:ext>
            </a:extLst>
          </p:cNvPr>
          <p:cNvCxnSpPr>
            <a:cxnSpLocks/>
            <a:stCxn id="74" idx="1"/>
          </p:cNvCxnSpPr>
          <p:nvPr/>
        </p:nvCxnSpPr>
        <p:spPr>
          <a:xfrm flipH="1" flipV="1">
            <a:off x="7364928" y="3604139"/>
            <a:ext cx="393082" cy="0"/>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61D27489-7394-C785-4135-9689C60CB2B9}"/>
              </a:ext>
            </a:extLst>
          </p:cNvPr>
          <p:cNvSpPr/>
          <p:nvPr/>
        </p:nvSpPr>
        <p:spPr bwMode="auto">
          <a:xfrm>
            <a:off x="4639421" y="2940760"/>
            <a:ext cx="4719314" cy="1415943"/>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pic>
        <p:nvPicPr>
          <p:cNvPr id="101" name="Picture 100" descr="A purple square with white letters&#10;&#10;Description automatically generated">
            <a:extLst>
              <a:ext uri="{FF2B5EF4-FFF2-40B4-BE49-F238E27FC236}">
                <a16:creationId xmlns:a16="http://schemas.microsoft.com/office/drawing/2014/main" id="{FA912D94-7F5F-1C93-42CC-F9978D375980}"/>
              </a:ext>
            </a:extLst>
          </p:cNvPr>
          <p:cNvPicPr>
            <a:picLocks noChangeAspect="1"/>
          </p:cNvPicPr>
          <p:nvPr/>
        </p:nvPicPr>
        <p:blipFill>
          <a:blip r:embed="rId7"/>
          <a:stretch>
            <a:fillRect/>
          </a:stretch>
        </p:blipFill>
        <p:spPr>
          <a:xfrm>
            <a:off x="4695698" y="2997165"/>
            <a:ext cx="304562" cy="294514"/>
          </a:xfrm>
          <a:prstGeom prst="rect">
            <a:avLst/>
          </a:prstGeom>
        </p:spPr>
      </p:pic>
      <p:sp>
        <p:nvSpPr>
          <p:cNvPr id="134" name="TextBox 133">
            <a:extLst>
              <a:ext uri="{FF2B5EF4-FFF2-40B4-BE49-F238E27FC236}">
                <a16:creationId xmlns:a16="http://schemas.microsoft.com/office/drawing/2014/main" id="{46074994-C001-9A91-7BDF-C80C2DA26915}"/>
              </a:ext>
            </a:extLst>
          </p:cNvPr>
          <p:cNvSpPr txBox="1"/>
          <p:nvPr/>
        </p:nvSpPr>
        <p:spPr>
          <a:xfrm>
            <a:off x="6104558" y="4008104"/>
            <a:ext cx="804473"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Sans Text"/>
                <a:ea typeface="+mn-ea"/>
                <a:cs typeface="Segoe UI" pitchFamily="34" charset="0"/>
              </a:rPr>
              <a:t>Document chunks</a:t>
            </a:r>
          </a:p>
        </p:txBody>
      </p:sp>
      <p:cxnSp>
        <p:nvCxnSpPr>
          <p:cNvPr id="7" name="Straight Arrow Connector 6">
            <a:extLst>
              <a:ext uri="{FF2B5EF4-FFF2-40B4-BE49-F238E27FC236}">
                <a16:creationId xmlns:a16="http://schemas.microsoft.com/office/drawing/2014/main" id="{D9EEAC36-6D91-5243-461E-4693B0183690}"/>
              </a:ext>
            </a:extLst>
          </p:cNvPr>
          <p:cNvCxnSpPr>
            <a:cxnSpLocks/>
            <a:stCxn id="13" idx="1"/>
            <a:endCxn id="42" idx="3"/>
          </p:cNvCxnSpPr>
          <p:nvPr/>
        </p:nvCxnSpPr>
        <p:spPr>
          <a:xfrm flipH="1">
            <a:off x="10950535" y="3504754"/>
            <a:ext cx="583048" cy="6523"/>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Elbow Connector 68">
            <a:extLst>
              <a:ext uri="{FF2B5EF4-FFF2-40B4-BE49-F238E27FC236}">
                <a16:creationId xmlns:a16="http://schemas.microsoft.com/office/drawing/2014/main" id="{80F14A91-0E60-682C-C262-1DE0B1FD1560}"/>
              </a:ext>
            </a:extLst>
          </p:cNvPr>
          <p:cNvCxnSpPr>
            <a:cxnSpLocks/>
            <a:stCxn id="14" idx="2"/>
            <a:endCxn id="13" idx="3"/>
          </p:cNvCxnSpPr>
          <p:nvPr/>
        </p:nvCxnSpPr>
        <p:spPr>
          <a:xfrm flipH="1">
            <a:off x="11912391" y="2841286"/>
            <a:ext cx="2343" cy="663468"/>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2" name="Picture 11" descr="Icon&#10;&#10;Description automatically generated">
            <a:extLst>
              <a:ext uri="{FF2B5EF4-FFF2-40B4-BE49-F238E27FC236}">
                <a16:creationId xmlns:a16="http://schemas.microsoft.com/office/drawing/2014/main" id="{AC400766-FAAD-4B7A-7E19-45A481EF09CC}"/>
              </a:ext>
            </a:extLst>
          </p:cNvPr>
          <p:cNvPicPr>
            <a:picLocks noChangeAspect="1"/>
          </p:cNvPicPr>
          <p:nvPr/>
        </p:nvPicPr>
        <p:blipFill>
          <a:blip r:embed="rId8"/>
          <a:stretch>
            <a:fillRect/>
          </a:stretch>
        </p:blipFill>
        <p:spPr>
          <a:xfrm>
            <a:off x="11229347" y="1820069"/>
            <a:ext cx="814568" cy="803448"/>
          </a:xfrm>
          <a:prstGeom prst="rect">
            <a:avLst/>
          </a:prstGeom>
        </p:spPr>
      </p:pic>
      <p:pic>
        <p:nvPicPr>
          <p:cNvPr id="13" name="Picture 12">
            <a:extLst>
              <a:ext uri="{FF2B5EF4-FFF2-40B4-BE49-F238E27FC236}">
                <a16:creationId xmlns:a16="http://schemas.microsoft.com/office/drawing/2014/main" id="{F32217A2-37C4-0190-16FD-3D624F848C93}"/>
              </a:ext>
            </a:extLst>
          </p:cNvPr>
          <p:cNvPicPr>
            <a:picLocks noChangeAspect="1"/>
          </p:cNvPicPr>
          <p:nvPr/>
        </p:nvPicPr>
        <p:blipFill>
          <a:blip r:embed="rId9"/>
          <a:stretch>
            <a:fillRect/>
          </a:stretch>
        </p:blipFill>
        <p:spPr>
          <a:xfrm>
            <a:off x="11533583" y="3278307"/>
            <a:ext cx="378808" cy="452894"/>
          </a:xfrm>
          <a:prstGeom prst="rect">
            <a:avLst/>
          </a:prstGeom>
        </p:spPr>
      </p:pic>
      <p:pic>
        <p:nvPicPr>
          <p:cNvPr id="14" name="Graphic 13">
            <a:extLst>
              <a:ext uri="{FF2B5EF4-FFF2-40B4-BE49-F238E27FC236}">
                <a16:creationId xmlns:a16="http://schemas.microsoft.com/office/drawing/2014/main" id="{37930ABF-B453-910A-4B9E-52CE8B08242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717223" y="2451655"/>
            <a:ext cx="395022" cy="389631"/>
          </a:xfrm>
          <a:prstGeom prst="rect">
            <a:avLst/>
          </a:prstGeom>
        </p:spPr>
      </p:pic>
      <p:sp>
        <p:nvSpPr>
          <p:cNvPr id="46" name="TextBox 45">
            <a:extLst>
              <a:ext uri="{FF2B5EF4-FFF2-40B4-BE49-F238E27FC236}">
                <a16:creationId xmlns:a16="http://schemas.microsoft.com/office/drawing/2014/main" id="{CFC3F17E-EF2C-73B1-52C5-967E620E6302}"/>
              </a:ext>
            </a:extLst>
          </p:cNvPr>
          <p:cNvSpPr txBox="1"/>
          <p:nvPr/>
        </p:nvSpPr>
        <p:spPr>
          <a:xfrm>
            <a:off x="5084484" y="4875211"/>
            <a:ext cx="1258386"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AI Document Intelligence</a:t>
            </a:r>
          </a:p>
        </p:txBody>
      </p:sp>
      <p:sp>
        <p:nvSpPr>
          <p:cNvPr id="47" name="Left Brace 46">
            <a:extLst>
              <a:ext uri="{FF2B5EF4-FFF2-40B4-BE49-F238E27FC236}">
                <a16:creationId xmlns:a16="http://schemas.microsoft.com/office/drawing/2014/main" id="{FFC68A57-F32C-7DED-67AD-03D32D4EFF0A}"/>
              </a:ext>
            </a:extLst>
          </p:cNvPr>
          <p:cNvSpPr/>
          <p:nvPr/>
        </p:nvSpPr>
        <p:spPr>
          <a:xfrm>
            <a:off x="6118424" y="3237071"/>
            <a:ext cx="239187" cy="739917"/>
          </a:xfrm>
          <a:prstGeom prst="leftBrace">
            <a:avLst>
              <a:gd name="adj1" fmla="val 0"/>
              <a:gd name="adj2" fmla="val 50000"/>
            </a:avLst>
          </a:prstGeom>
          <a:ln w="6350">
            <a:solidFill>
              <a:srgbClr val="C05D9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E28D1630-1987-0B7B-5CCB-3002A7612A66}"/>
              </a:ext>
            </a:extLst>
          </p:cNvPr>
          <p:cNvPicPr>
            <a:picLocks noChangeAspect="1"/>
          </p:cNvPicPr>
          <p:nvPr/>
        </p:nvPicPr>
        <p:blipFill>
          <a:blip r:embed="rId9"/>
          <a:stretch>
            <a:fillRect/>
          </a:stretch>
        </p:blipFill>
        <p:spPr>
          <a:xfrm>
            <a:off x="6411896" y="3258234"/>
            <a:ext cx="180418" cy="215703"/>
          </a:xfrm>
          <a:prstGeom prst="rect">
            <a:avLst/>
          </a:prstGeom>
        </p:spPr>
      </p:pic>
      <p:pic>
        <p:nvPicPr>
          <p:cNvPr id="52" name="Picture 51">
            <a:extLst>
              <a:ext uri="{FF2B5EF4-FFF2-40B4-BE49-F238E27FC236}">
                <a16:creationId xmlns:a16="http://schemas.microsoft.com/office/drawing/2014/main" id="{7DBB4629-6202-2BE5-3CBE-A6EEF7AF337A}"/>
              </a:ext>
            </a:extLst>
          </p:cNvPr>
          <p:cNvPicPr>
            <a:picLocks noChangeAspect="1"/>
          </p:cNvPicPr>
          <p:nvPr/>
        </p:nvPicPr>
        <p:blipFill>
          <a:blip r:embed="rId9"/>
          <a:stretch>
            <a:fillRect/>
          </a:stretch>
        </p:blipFill>
        <p:spPr>
          <a:xfrm>
            <a:off x="6416586" y="3500127"/>
            <a:ext cx="180418" cy="215703"/>
          </a:xfrm>
          <a:prstGeom prst="rect">
            <a:avLst/>
          </a:prstGeom>
        </p:spPr>
      </p:pic>
      <p:pic>
        <p:nvPicPr>
          <p:cNvPr id="54" name="Picture 53">
            <a:extLst>
              <a:ext uri="{FF2B5EF4-FFF2-40B4-BE49-F238E27FC236}">
                <a16:creationId xmlns:a16="http://schemas.microsoft.com/office/drawing/2014/main" id="{1021CD56-0B50-86B8-8D54-D550D9A36A7F}"/>
              </a:ext>
            </a:extLst>
          </p:cNvPr>
          <p:cNvPicPr>
            <a:picLocks noChangeAspect="1"/>
          </p:cNvPicPr>
          <p:nvPr/>
        </p:nvPicPr>
        <p:blipFill>
          <a:blip r:embed="rId9"/>
          <a:stretch>
            <a:fillRect/>
          </a:stretch>
        </p:blipFill>
        <p:spPr>
          <a:xfrm>
            <a:off x="6416586" y="3735772"/>
            <a:ext cx="180418" cy="215703"/>
          </a:xfrm>
          <a:prstGeom prst="rect">
            <a:avLst/>
          </a:prstGeom>
        </p:spPr>
      </p:pic>
      <p:sp>
        <p:nvSpPr>
          <p:cNvPr id="72" name="Right Brace 71">
            <a:extLst>
              <a:ext uri="{FF2B5EF4-FFF2-40B4-BE49-F238E27FC236}">
                <a16:creationId xmlns:a16="http://schemas.microsoft.com/office/drawing/2014/main" id="{8E015856-4EF7-3BA6-DA07-06BC5CAA06F5}"/>
              </a:ext>
            </a:extLst>
          </p:cNvPr>
          <p:cNvSpPr/>
          <p:nvPr/>
        </p:nvSpPr>
        <p:spPr>
          <a:xfrm>
            <a:off x="8005653" y="3231688"/>
            <a:ext cx="238933" cy="745300"/>
          </a:xfrm>
          <a:prstGeom prst="rightBrace">
            <a:avLst>
              <a:gd name="adj1" fmla="val 0"/>
              <a:gd name="adj2" fmla="val 50000"/>
            </a:avLst>
          </a:prstGeom>
          <a:ln w="6350">
            <a:solidFill>
              <a:srgbClr val="C05D9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73" name="Picture 72">
            <a:extLst>
              <a:ext uri="{FF2B5EF4-FFF2-40B4-BE49-F238E27FC236}">
                <a16:creationId xmlns:a16="http://schemas.microsoft.com/office/drawing/2014/main" id="{3B29DD37-7904-8EA0-29A6-8AD3454AAA78}"/>
              </a:ext>
            </a:extLst>
          </p:cNvPr>
          <p:cNvPicPr>
            <a:picLocks noChangeAspect="1"/>
          </p:cNvPicPr>
          <p:nvPr/>
        </p:nvPicPr>
        <p:blipFill>
          <a:blip r:embed="rId9"/>
          <a:stretch>
            <a:fillRect/>
          </a:stretch>
        </p:blipFill>
        <p:spPr>
          <a:xfrm>
            <a:off x="7753319" y="3254396"/>
            <a:ext cx="180418" cy="215703"/>
          </a:xfrm>
          <a:prstGeom prst="rect">
            <a:avLst/>
          </a:prstGeom>
        </p:spPr>
      </p:pic>
      <p:pic>
        <p:nvPicPr>
          <p:cNvPr id="74" name="Picture 73">
            <a:extLst>
              <a:ext uri="{FF2B5EF4-FFF2-40B4-BE49-F238E27FC236}">
                <a16:creationId xmlns:a16="http://schemas.microsoft.com/office/drawing/2014/main" id="{3E55E817-0630-4895-D75B-35ADF9B5F439}"/>
              </a:ext>
            </a:extLst>
          </p:cNvPr>
          <p:cNvPicPr>
            <a:picLocks noChangeAspect="1"/>
          </p:cNvPicPr>
          <p:nvPr/>
        </p:nvPicPr>
        <p:blipFill>
          <a:blip r:embed="rId9"/>
          <a:stretch>
            <a:fillRect/>
          </a:stretch>
        </p:blipFill>
        <p:spPr>
          <a:xfrm>
            <a:off x="7758010" y="3496289"/>
            <a:ext cx="180418" cy="215703"/>
          </a:xfrm>
          <a:prstGeom prst="rect">
            <a:avLst/>
          </a:prstGeom>
        </p:spPr>
      </p:pic>
      <p:pic>
        <p:nvPicPr>
          <p:cNvPr id="75" name="Picture 74">
            <a:extLst>
              <a:ext uri="{FF2B5EF4-FFF2-40B4-BE49-F238E27FC236}">
                <a16:creationId xmlns:a16="http://schemas.microsoft.com/office/drawing/2014/main" id="{09118FB6-5222-4FAD-7AE0-52D26548A94D}"/>
              </a:ext>
            </a:extLst>
          </p:cNvPr>
          <p:cNvPicPr>
            <a:picLocks noChangeAspect="1"/>
          </p:cNvPicPr>
          <p:nvPr/>
        </p:nvPicPr>
        <p:blipFill>
          <a:blip r:embed="rId9"/>
          <a:stretch>
            <a:fillRect/>
          </a:stretch>
        </p:blipFill>
        <p:spPr>
          <a:xfrm>
            <a:off x="7758010" y="3735772"/>
            <a:ext cx="180418" cy="215703"/>
          </a:xfrm>
          <a:prstGeom prst="rect">
            <a:avLst/>
          </a:prstGeom>
        </p:spPr>
      </p:pic>
      <p:sp>
        <p:nvSpPr>
          <p:cNvPr id="81" name="TextBox 80">
            <a:extLst>
              <a:ext uri="{FF2B5EF4-FFF2-40B4-BE49-F238E27FC236}">
                <a16:creationId xmlns:a16="http://schemas.microsoft.com/office/drawing/2014/main" id="{8F941E77-1A62-F8A0-7DB5-3C4905D1C845}"/>
              </a:ext>
            </a:extLst>
          </p:cNvPr>
          <p:cNvSpPr txBox="1"/>
          <p:nvPr/>
        </p:nvSpPr>
        <p:spPr>
          <a:xfrm>
            <a:off x="6670743" y="4853307"/>
            <a:ext cx="981952"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OpenAI Service</a:t>
            </a:r>
          </a:p>
        </p:txBody>
      </p:sp>
      <p:sp>
        <p:nvSpPr>
          <p:cNvPr id="95" name="TextBox 94">
            <a:extLst>
              <a:ext uri="{FF2B5EF4-FFF2-40B4-BE49-F238E27FC236}">
                <a16:creationId xmlns:a16="http://schemas.microsoft.com/office/drawing/2014/main" id="{41B75169-DF0A-A6F9-52A4-F587C56B337B}"/>
              </a:ext>
            </a:extLst>
          </p:cNvPr>
          <p:cNvSpPr txBox="1"/>
          <p:nvPr/>
        </p:nvSpPr>
        <p:spPr>
          <a:xfrm>
            <a:off x="7452872" y="3995266"/>
            <a:ext cx="804473"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Sans Text"/>
                <a:ea typeface="+mn-ea"/>
                <a:cs typeface="Segoe UI" pitchFamily="34" charset="0"/>
              </a:rPr>
              <a:t>Summarized chunks</a:t>
            </a:r>
          </a:p>
        </p:txBody>
      </p:sp>
      <p:pic>
        <p:nvPicPr>
          <p:cNvPr id="100" name="Graphic 99">
            <a:extLst>
              <a:ext uri="{FF2B5EF4-FFF2-40B4-BE49-F238E27FC236}">
                <a16:creationId xmlns:a16="http://schemas.microsoft.com/office/drawing/2014/main" id="{75FFF82A-DF29-1F03-5242-F957F93085FE}"/>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2486" y="2018130"/>
            <a:ext cx="500498" cy="493666"/>
          </a:xfrm>
          <a:prstGeom prst="rect">
            <a:avLst/>
          </a:prstGeom>
        </p:spPr>
      </p:pic>
      <p:pic>
        <p:nvPicPr>
          <p:cNvPr id="103" name="Picture 102">
            <a:extLst>
              <a:ext uri="{FF2B5EF4-FFF2-40B4-BE49-F238E27FC236}">
                <a16:creationId xmlns:a16="http://schemas.microsoft.com/office/drawing/2014/main" id="{455FF522-4D11-2499-758F-45838B285D37}"/>
              </a:ext>
            </a:extLst>
          </p:cNvPr>
          <p:cNvPicPr>
            <a:picLocks noChangeAspect="1"/>
          </p:cNvPicPr>
          <p:nvPr/>
        </p:nvPicPr>
        <p:blipFill>
          <a:blip r:embed="rId14"/>
          <a:stretch>
            <a:fillRect/>
          </a:stretch>
        </p:blipFill>
        <p:spPr>
          <a:xfrm>
            <a:off x="1142728" y="2351216"/>
            <a:ext cx="303424" cy="304533"/>
          </a:xfrm>
          <a:prstGeom prst="rect">
            <a:avLst/>
          </a:prstGeom>
        </p:spPr>
      </p:pic>
      <p:sp>
        <p:nvSpPr>
          <p:cNvPr id="110" name="TextBox 109">
            <a:extLst>
              <a:ext uri="{FF2B5EF4-FFF2-40B4-BE49-F238E27FC236}">
                <a16:creationId xmlns:a16="http://schemas.microsoft.com/office/drawing/2014/main" id="{AE6134F0-9953-65B4-921C-ABCEC07AB15B}"/>
              </a:ext>
            </a:extLst>
          </p:cNvPr>
          <p:cNvSpPr txBox="1"/>
          <p:nvPr/>
        </p:nvSpPr>
        <p:spPr>
          <a:xfrm>
            <a:off x="1615331" y="1779161"/>
            <a:ext cx="1060397"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API Management</a:t>
            </a:r>
          </a:p>
        </p:txBody>
      </p:sp>
      <p:cxnSp>
        <p:nvCxnSpPr>
          <p:cNvPr id="111" name="Straight Arrow Connector 110">
            <a:extLst>
              <a:ext uri="{FF2B5EF4-FFF2-40B4-BE49-F238E27FC236}">
                <a16:creationId xmlns:a16="http://schemas.microsoft.com/office/drawing/2014/main" id="{EF10F74B-599A-BC48-8AE2-77F18B8C98BB}"/>
              </a:ext>
            </a:extLst>
          </p:cNvPr>
          <p:cNvCxnSpPr>
            <a:cxnSpLocks/>
            <a:stCxn id="66" idx="2"/>
            <a:endCxn id="70" idx="1"/>
          </p:cNvCxnSpPr>
          <p:nvPr/>
        </p:nvCxnSpPr>
        <p:spPr>
          <a:xfrm rot="16200000" flipH="1">
            <a:off x="2024047" y="2614969"/>
            <a:ext cx="707098" cy="625868"/>
          </a:xfrm>
          <a:prstGeom prst="bentConnector2">
            <a:avLst/>
          </a:prstGeom>
          <a:ln w="63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Elbow Connector 68">
            <a:extLst>
              <a:ext uri="{FF2B5EF4-FFF2-40B4-BE49-F238E27FC236}">
                <a16:creationId xmlns:a16="http://schemas.microsoft.com/office/drawing/2014/main" id="{A4342129-D470-FFD2-3899-86BBFD9CEC60}"/>
              </a:ext>
            </a:extLst>
          </p:cNvPr>
          <p:cNvCxnSpPr>
            <a:cxnSpLocks/>
            <a:stCxn id="60" idx="0"/>
            <a:endCxn id="100" idx="1"/>
          </p:cNvCxnSpPr>
          <p:nvPr/>
        </p:nvCxnSpPr>
        <p:spPr>
          <a:xfrm flipV="1">
            <a:off x="536253" y="2264963"/>
            <a:ext cx="6233" cy="830531"/>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BEA68FF9-3027-AFD2-365E-AE4D89707D35}"/>
              </a:ext>
            </a:extLst>
          </p:cNvPr>
          <p:cNvCxnSpPr>
            <a:cxnSpLocks/>
            <a:stCxn id="66" idx="1"/>
            <a:endCxn id="100" idx="3"/>
          </p:cNvCxnSpPr>
          <p:nvPr/>
        </p:nvCxnSpPr>
        <p:spPr>
          <a:xfrm flipH="1">
            <a:off x="1042984" y="2263361"/>
            <a:ext cx="704869" cy="1602"/>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 name="Picture 12" descr="A picture containing text, clipart&#10;&#10;Description automatically generated">
            <a:extLst>
              <a:ext uri="{FF2B5EF4-FFF2-40B4-BE49-F238E27FC236}">
                <a16:creationId xmlns:a16="http://schemas.microsoft.com/office/drawing/2014/main" id="{39D3EAF6-ACE7-7C29-4A9E-C2E23538A398}"/>
              </a:ext>
            </a:extLst>
          </p:cNvPr>
          <p:cNvPicPr>
            <a:picLocks noChangeAspect="1"/>
          </p:cNvPicPr>
          <p:nvPr/>
        </p:nvPicPr>
        <p:blipFill>
          <a:blip r:embed="rId15"/>
          <a:stretch>
            <a:fillRect/>
          </a:stretch>
        </p:blipFill>
        <p:spPr>
          <a:xfrm>
            <a:off x="4242419" y="2682865"/>
            <a:ext cx="311702" cy="246845"/>
          </a:xfrm>
          <a:prstGeom prst="rect">
            <a:avLst/>
          </a:prstGeom>
        </p:spPr>
      </p:pic>
      <p:sp>
        <p:nvSpPr>
          <p:cNvPr id="6" name="Rectangle 5">
            <a:extLst>
              <a:ext uri="{FF2B5EF4-FFF2-40B4-BE49-F238E27FC236}">
                <a16:creationId xmlns:a16="http://schemas.microsoft.com/office/drawing/2014/main" id="{CD581AFF-8715-1F8C-1B46-239DEE5CEFB8}"/>
              </a:ext>
            </a:extLst>
          </p:cNvPr>
          <p:cNvSpPr/>
          <p:nvPr/>
        </p:nvSpPr>
        <p:spPr bwMode="auto">
          <a:xfrm>
            <a:off x="4147666" y="2590142"/>
            <a:ext cx="5316335" cy="1848508"/>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E8E6DF">
                  <a:lumMod val="40000"/>
                  <a:lumOff val="60000"/>
                </a:srgbClr>
              </a:solidFill>
              <a:effectLst/>
              <a:uLnTx/>
              <a:uFillTx/>
              <a:latin typeface="Segoe Sans Text"/>
              <a:ea typeface="+mn-ea"/>
              <a:cs typeface="Segoe UI" pitchFamily="34" charset="0"/>
            </a:endParaRPr>
          </a:p>
        </p:txBody>
      </p:sp>
      <p:sp>
        <p:nvSpPr>
          <p:cNvPr id="8" name="TextBox 7">
            <a:extLst>
              <a:ext uri="{FF2B5EF4-FFF2-40B4-BE49-F238E27FC236}">
                <a16:creationId xmlns:a16="http://schemas.microsoft.com/office/drawing/2014/main" id="{F3EFE783-AA9A-800F-90D5-42351152FB9F}"/>
              </a:ext>
            </a:extLst>
          </p:cNvPr>
          <p:cNvSpPr txBox="1"/>
          <p:nvPr/>
        </p:nvSpPr>
        <p:spPr>
          <a:xfrm>
            <a:off x="6403180" y="2758848"/>
            <a:ext cx="103861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Orchestration</a:t>
            </a:r>
          </a:p>
        </p:txBody>
      </p:sp>
      <p:sp>
        <p:nvSpPr>
          <p:cNvPr id="11" name="TextBox 10">
            <a:extLst>
              <a:ext uri="{FF2B5EF4-FFF2-40B4-BE49-F238E27FC236}">
                <a16:creationId xmlns:a16="http://schemas.microsoft.com/office/drawing/2014/main" id="{A8F78A12-B261-1EBB-7E4B-A33BA3947250}"/>
              </a:ext>
            </a:extLst>
          </p:cNvPr>
          <p:cNvSpPr txBox="1"/>
          <p:nvPr/>
        </p:nvSpPr>
        <p:spPr>
          <a:xfrm>
            <a:off x="5632128" y="2373488"/>
            <a:ext cx="103861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Function App</a:t>
            </a:r>
          </a:p>
        </p:txBody>
      </p:sp>
      <p:pic>
        <p:nvPicPr>
          <p:cNvPr id="16" name="Graphic 15">
            <a:extLst>
              <a:ext uri="{FF2B5EF4-FFF2-40B4-BE49-F238E27FC236}">
                <a16:creationId xmlns:a16="http://schemas.microsoft.com/office/drawing/2014/main" id="{6C462AD1-AC8D-E22F-729B-E5424FBFEE8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63063" y="4565436"/>
            <a:ext cx="301230" cy="281353"/>
          </a:xfrm>
          <a:prstGeom prst="rect">
            <a:avLst/>
          </a:prstGeom>
        </p:spPr>
      </p:pic>
      <p:sp>
        <p:nvSpPr>
          <p:cNvPr id="18" name="TextBox 17">
            <a:extLst>
              <a:ext uri="{FF2B5EF4-FFF2-40B4-BE49-F238E27FC236}">
                <a16:creationId xmlns:a16="http://schemas.microsoft.com/office/drawing/2014/main" id="{5C3016DB-7EE3-E51E-5038-E289EC706A27}"/>
              </a:ext>
            </a:extLst>
          </p:cNvPr>
          <p:cNvSpPr txBox="1"/>
          <p:nvPr/>
        </p:nvSpPr>
        <p:spPr>
          <a:xfrm>
            <a:off x="6800218" y="3178661"/>
            <a:ext cx="705134"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Sans Text"/>
                <a:ea typeface="+mn-ea"/>
                <a:cs typeface="Segoe UI" pitchFamily="34" charset="0"/>
              </a:rPr>
              <a:t>Summarize</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Sans Text"/>
                <a:ea typeface="+mn-ea"/>
                <a:cs typeface="Segoe UI" pitchFamily="34" charset="0"/>
              </a:rPr>
              <a:t>data</a:t>
            </a:r>
          </a:p>
        </p:txBody>
      </p:sp>
      <p:pic>
        <p:nvPicPr>
          <p:cNvPr id="43" name="Picture 42">
            <a:extLst>
              <a:ext uri="{FF2B5EF4-FFF2-40B4-BE49-F238E27FC236}">
                <a16:creationId xmlns:a16="http://schemas.microsoft.com/office/drawing/2014/main" id="{6C82CC1E-DA0D-669F-3F8F-CE86F3A7982E}"/>
              </a:ext>
            </a:extLst>
          </p:cNvPr>
          <p:cNvPicPr>
            <a:picLocks noChangeAspect="1"/>
          </p:cNvPicPr>
          <p:nvPr/>
        </p:nvPicPr>
        <p:blipFill>
          <a:blip r:embed="rId9"/>
          <a:stretch>
            <a:fillRect/>
          </a:stretch>
        </p:blipFill>
        <p:spPr>
          <a:xfrm>
            <a:off x="8544907" y="3502656"/>
            <a:ext cx="201440" cy="240837"/>
          </a:xfrm>
          <a:prstGeom prst="rect">
            <a:avLst/>
          </a:prstGeom>
        </p:spPr>
      </p:pic>
      <p:cxnSp>
        <p:nvCxnSpPr>
          <p:cNvPr id="56" name="Straight Arrow Connector 55">
            <a:extLst>
              <a:ext uri="{FF2B5EF4-FFF2-40B4-BE49-F238E27FC236}">
                <a16:creationId xmlns:a16="http://schemas.microsoft.com/office/drawing/2014/main" id="{BEC023BF-5502-34D1-D290-6B8FD93F220D}"/>
              </a:ext>
            </a:extLst>
          </p:cNvPr>
          <p:cNvCxnSpPr>
            <a:cxnSpLocks/>
            <a:stCxn id="47" idx="1"/>
            <a:endCxn id="104" idx="3"/>
          </p:cNvCxnSpPr>
          <p:nvPr/>
        </p:nvCxnSpPr>
        <p:spPr>
          <a:xfrm flipH="1">
            <a:off x="5838335" y="3607030"/>
            <a:ext cx="280089" cy="0"/>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0E0D865-6292-9A48-6A0E-4583616B67A4}"/>
              </a:ext>
            </a:extLst>
          </p:cNvPr>
          <p:cNvCxnSpPr>
            <a:cxnSpLocks/>
            <a:stCxn id="43" idx="1"/>
            <a:endCxn id="72" idx="1"/>
          </p:cNvCxnSpPr>
          <p:nvPr/>
        </p:nvCxnSpPr>
        <p:spPr>
          <a:xfrm flipH="1" flipV="1">
            <a:off x="8244586" y="3604338"/>
            <a:ext cx="300321" cy="0"/>
          </a:xfrm>
          <a:prstGeom prst="straightConnector1">
            <a:avLst/>
          </a:prstGeom>
          <a:ln w="6350">
            <a:solidFill>
              <a:srgbClr val="C05D96"/>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40B7514E-4EA2-8491-E39B-79793ACEBF28}"/>
              </a:ext>
            </a:extLst>
          </p:cNvPr>
          <p:cNvSpPr/>
          <p:nvPr/>
        </p:nvSpPr>
        <p:spPr bwMode="auto">
          <a:xfrm>
            <a:off x="5207845" y="3033549"/>
            <a:ext cx="4036751" cy="1249743"/>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pic>
        <p:nvPicPr>
          <p:cNvPr id="67" name="Graphic 66">
            <a:extLst>
              <a:ext uri="{FF2B5EF4-FFF2-40B4-BE49-F238E27FC236}">
                <a16:creationId xmlns:a16="http://schemas.microsoft.com/office/drawing/2014/main" id="{4EA50FC1-B1FD-F28F-7277-60355C18C59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78067" y="3067205"/>
            <a:ext cx="156294" cy="154160"/>
          </a:xfrm>
          <a:prstGeom prst="rect">
            <a:avLst/>
          </a:prstGeom>
        </p:spPr>
      </p:pic>
      <p:sp>
        <p:nvSpPr>
          <p:cNvPr id="68" name="TextBox 67">
            <a:extLst>
              <a:ext uri="{FF2B5EF4-FFF2-40B4-BE49-F238E27FC236}">
                <a16:creationId xmlns:a16="http://schemas.microsoft.com/office/drawing/2014/main" id="{659E96DE-8436-06BA-88D8-1501D9836F3E}"/>
              </a:ext>
            </a:extLst>
          </p:cNvPr>
          <p:cNvSpPr txBox="1"/>
          <p:nvPr/>
        </p:nvSpPr>
        <p:spPr>
          <a:xfrm>
            <a:off x="5459851" y="3328347"/>
            <a:ext cx="439989" cy="12311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Sans Text"/>
                <a:ea typeface="+mn-ea"/>
                <a:cs typeface="Segoe UI" pitchFamily="34" charset="0"/>
              </a:rPr>
              <a:t>Extract</a:t>
            </a:r>
          </a:p>
        </p:txBody>
      </p:sp>
      <p:sp>
        <p:nvSpPr>
          <p:cNvPr id="69" name="TextBox 68">
            <a:extLst>
              <a:ext uri="{FF2B5EF4-FFF2-40B4-BE49-F238E27FC236}">
                <a16:creationId xmlns:a16="http://schemas.microsoft.com/office/drawing/2014/main" id="{0F48036F-2884-8919-0524-0E126DE6EDCA}"/>
              </a:ext>
            </a:extLst>
          </p:cNvPr>
          <p:cNvSpPr txBox="1"/>
          <p:nvPr/>
        </p:nvSpPr>
        <p:spPr>
          <a:xfrm>
            <a:off x="8287118" y="3184819"/>
            <a:ext cx="661364"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8D4"/>
                </a:solidFill>
                <a:effectLst/>
                <a:uLnTx/>
                <a:uFillTx/>
                <a:latin typeface="Segoe Sans Text"/>
                <a:ea typeface="+mn-ea"/>
                <a:cs typeface="Segoe UI" pitchFamily="34" charset="0"/>
              </a:rPr>
              <a:t>Summarized Document</a:t>
            </a:r>
          </a:p>
        </p:txBody>
      </p:sp>
      <p:cxnSp>
        <p:nvCxnSpPr>
          <p:cNvPr id="78" name="Straight Arrow Connector 37">
            <a:extLst>
              <a:ext uri="{FF2B5EF4-FFF2-40B4-BE49-F238E27FC236}">
                <a16:creationId xmlns:a16="http://schemas.microsoft.com/office/drawing/2014/main" id="{B20D7EE1-8D4D-2A30-90CC-266ED2B2F785}"/>
              </a:ext>
            </a:extLst>
          </p:cNvPr>
          <p:cNvCxnSpPr>
            <a:cxnSpLocks/>
            <a:stCxn id="104" idx="2"/>
          </p:cNvCxnSpPr>
          <p:nvPr/>
        </p:nvCxnSpPr>
        <p:spPr>
          <a:xfrm>
            <a:off x="5678318" y="3780907"/>
            <a:ext cx="0" cy="762518"/>
          </a:xfrm>
          <a:prstGeom prst="straightConnector1">
            <a:avLst/>
          </a:prstGeom>
          <a:noFill/>
          <a:ln w="6350">
            <a:solidFill>
              <a:schemeClr val="tx2"/>
            </a:solidFill>
            <a:prstDash val="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cxnSp>
        <p:nvCxnSpPr>
          <p:cNvPr id="92" name="Straight Arrow Connector 37">
            <a:extLst>
              <a:ext uri="{FF2B5EF4-FFF2-40B4-BE49-F238E27FC236}">
                <a16:creationId xmlns:a16="http://schemas.microsoft.com/office/drawing/2014/main" id="{003DA44D-E436-3161-9DE7-1AA93AA00BBD}"/>
              </a:ext>
            </a:extLst>
          </p:cNvPr>
          <p:cNvCxnSpPr>
            <a:cxnSpLocks/>
          </p:cNvCxnSpPr>
          <p:nvPr/>
        </p:nvCxnSpPr>
        <p:spPr>
          <a:xfrm>
            <a:off x="7177254" y="3735877"/>
            <a:ext cx="0" cy="821836"/>
          </a:xfrm>
          <a:prstGeom prst="straightConnector1">
            <a:avLst/>
          </a:prstGeom>
          <a:noFill/>
          <a:ln w="6350">
            <a:solidFill>
              <a:schemeClr val="tx2"/>
            </a:solidFill>
            <a:prstDash val="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pic>
        <p:nvPicPr>
          <p:cNvPr id="104" name="Graphic 103">
            <a:extLst>
              <a:ext uri="{FF2B5EF4-FFF2-40B4-BE49-F238E27FC236}">
                <a16:creationId xmlns:a16="http://schemas.microsoft.com/office/drawing/2014/main" id="{C4B7D32C-6853-68D2-49DB-93F513C668E2}"/>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518301" y="3465242"/>
            <a:ext cx="320034" cy="315665"/>
          </a:xfrm>
          <a:prstGeom prst="rect">
            <a:avLst/>
          </a:prstGeom>
        </p:spPr>
      </p:pic>
      <p:pic>
        <p:nvPicPr>
          <p:cNvPr id="109" name="Graphic 108">
            <a:extLst>
              <a:ext uri="{FF2B5EF4-FFF2-40B4-BE49-F238E27FC236}">
                <a16:creationId xmlns:a16="http://schemas.microsoft.com/office/drawing/2014/main" id="{B691DC89-4989-C39A-D4FB-2A22B52379F4}"/>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992769" y="3436306"/>
            <a:ext cx="320034" cy="315665"/>
          </a:xfrm>
          <a:prstGeom prst="rect">
            <a:avLst/>
          </a:prstGeom>
        </p:spPr>
      </p:pic>
      <p:sp>
        <p:nvSpPr>
          <p:cNvPr id="121" name="TextBox 120">
            <a:extLst>
              <a:ext uri="{FF2B5EF4-FFF2-40B4-BE49-F238E27FC236}">
                <a16:creationId xmlns:a16="http://schemas.microsoft.com/office/drawing/2014/main" id="{E39B9492-3798-8E86-9AA7-5ECE48B6A4C6}"/>
              </a:ext>
            </a:extLst>
          </p:cNvPr>
          <p:cNvSpPr txBox="1"/>
          <p:nvPr/>
        </p:nvSpPr>
        <p:spPr>
          <a:xfrm>
            <a:off x="7196696" y="4856535"/>
            <a:ext cx="63" cy="28238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Title 21">
            <a:extLst>
              <a:ext uri="{FF2B5EF4-FFF2-40B4-BE49-F238E27FC236}">
                <a16:creationId xmlns:a16="http://schemas.microsoft.com/office/drawing/2014/main" id="{18FFE2C5-9B87-A519-039A-1EDABAFA3E7F}"/>
              </a:ext>
            </a:extLst>
          </p:cNvPr>
          <p:cNvSpPr>
            <a:spLocks noGrp="1"/>
          </p:cNvSpPr>
          <p:nvPr>
            <p:ph type="title"/>
          </p:nvPr>
        </p:nvSpPr>
        <p:spPr>
          <a:xfrm>
            <a:off x="588963" y="457200"/>
            <a:ext cx="11017250" cy="923330"/>
          </a:xfrm>
        </p:spPr>
        <p:txBody>
          <a:bodyPr/>
          <a:lstStyle/>
          <a:p>
            <a:pPr algn="ctr"/>
            <a:r>
              <a:rPr lang="en-IN" sz="3000" dirty="0"/>
              <a:t>Sample Architecture:</a:t>
            </a:r>
            <a:br>
              <a:rPr lang="en-IN" sz="3000" dirty="0"/>
            </a:br>
            <a:r>
              <a:rPr lang="en-US" sz="3000" dirty="0"/>
              <a:t>Large Document Summarization</a:t>
            </a:r>
            <a:endParaRPr lang="en-IN" sz="3000" dirty="0"/>
          </a:p>
        </p:txBody>
      </p:sp>
      <p:sp>
        <p:nvSpPr>
          <p:cNvPr id="2" name="Rectangle 1">
            <a:extLst>
              <a:ext uri="{FF2B5EF4-FFF2-40B4-BE49-F238E27FC236}">
                <a16:creationId xmlns:a16="http://schemas.microsoft.com/office/drawing/2014/main" id="{C0911E9D-9CA8-E40A-7332-C3C1DDCBDF3C}"/>
              </a:ext>
            </a:extLst>
          </p:cNvPr>
          <p:cNvSpPr/>
          <p:nvPr/>
        </p:nvSpPr>
        <p:spPr bwMode="auto">
          <a:xfrm>
            <a:off x="0" y="5398844"/>
            <a:ext cx="12191350" cy="1457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cxnSp>
        <p:nvCxnSpPr>
          <p:cNvPr id="21" name="Straight Connector 20">
            <a:extLst>
              <a:ext uri="{FF2B5EF4-FFF2-40B4-BE49-F238E27FC236}">
                <a16:creationId xmlns:a16="http://schemas.microsoft.com/office/drawing/2014/main" id="{AE2B605F-B6CF-C678-3829-D06E420BC2B0}"/>
              </a:ext>
            </a:extLst>
          </p:cNvPr>
          <p:cNvCxnSpPr>
            <a:cxnSpLocks/>
          </p:cNvCxnSpPr>
          <p:nvPr/>
        </p:nvCxnSpPr>
        <p:spPr>
          <a:xfrm>
            <a:off x="0" y="5398844"/>
            <a:ext cx="12192000" cy="0"/>
          </a:xfrm>
          <a:prstGeom prst="line">
            <a:avLst/>
          </a:prstGeom>
          <a:noFill/>
          <a:ln w="190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30" name="Group 29">
            <a:extLst>
              <a:ext uri="{FF2B5EF4-FFF2-40B4-BE49-F238E27FC236}">
                <a16:creationId xmlns:a16="http://schemas.microsoft.com/office/drawing/2014/main" id="{4D425CBF-6A29-A94C-7F62-F1567239CD52}"/>
              </a:ext>
            </a:extLst>
          </p:cNvPr>
          <p:cNvGrpSpPr/>
          <p:nvPr/>
        </p:nvGrpSpPr>
        <p:grpSpPr>
          <a:xfrm>
            <a:off x="9678964" y="3212460"/>
            <a:ext cx="1271571" cy="597634"/>
            <a:chOff x="871985" y="2068511"/>
            <a:chExt cx="1271571" cy="597634"/>
          </a:xfrm>
        </p:grpSpPr>
        <p:grpSp>
          <p:nvGrpSpPr>
            <p:cNvPr id="32" name="Group 31">
              <a:extLst>
                <a:ext uri="{FF2B5EF4-FFF2-40B4-BE49-F238E27FC236}">
                  <a16:creationId xmlns:a16="http://schemas.microsoft.com/office/drawing/2014/main" id="{46F5EBA4-BF85-1F3D-0009-2D2907F7C6F8}"/>
                </a:ext>
              </a:extLst>
            </p:cNvPr>
            <p:cNvGrpSpPr/>
            <p:nvPr/>
          </p:nvGrpSpPr>
          <p:grpSpPr>
            <a:xfrm>
              <a:off x="871985" y="2068511"/>
              <a:ext cx="1271571" cy="597634"/>
              <a:chOff x="871985" y="2916066"/>
              <a:chExt cx="1361318" cy="490962"/>
            </a:xfrm>
          </p:grpSpPr>
          <p:sp>
            <p:nvSpPr>
              <p:cNvPr id="42" name="Rectangle 41">
                <a:extLst>
                  <a:ext uri="{FF2B5EF4-FFF2-40B4-BE49-F238E27FC236}">
                    <a16:creationId xmlns:a16="http://schemas.microsoft.com/office/drawing/2014/main" id="{2900417E-8DB6-E177-BFA6-1E10F2C7823C}"/>
                  </a:ext>
                </a:extLst>
              </p:cNvPr>
              <p:cNvSpPr/>
              <p:nvPr/>
            </p:nvSpPr>
            <p:spPr bwMode="auto">
              <a:xfrm>
                <a:off x="871985" y="2916066"/>
                <a:ext cx="1361318" cy="49096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Segoe Sans Text"/>
                  <a:ea typeface="+mn-ea"/>
                  <a:cs typeface="+mn-cs"/>
                </a:endParaRPr>
              </a:p>
            </p:txBody>
          </p:sp>
          <p:pic>
            <p:nvPicPr>
              <p:cNvPr id="44" name="Graphic 43">
                <a:extLst>
                  <a:ext uri="{FF2B5EF4-FFF2-40B4-BE49-F238E27FC236}">
                    <a16:creationId xmlns:a16="http://schemas.microsoft.com/office/drawing/2014/main" id="{6683BD20-FB8E-F502-CF15-AA60979F95C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74922" y="2947473"/>
                <a:ext cx="261879" cy="256971"/>
              </a:xfrm>
              <a:prstGeom prst="rect">
                <a:avLst/>
              </a:prstGeom>
            </p:spPr>
          </p:pic>
        </p:grpSp>
        <p:sp>
          <p:nvSpPr>
            <p:cNvPr id="33" name="TextBox 32">
              <a:extLst>
                <a:ext uri="{FF2B5EF4-FFF2-40B4-BE49-F238E27FC236}">
                  <a16:creationId xmlns:a16="http://schemas.microsoft.com/office/drawing/2014/main" id="{30C13011-DF92-C79E-54E4-7BA9944C239D}"/>
                </a:ext>
              </a:extLst>
            </p:cNvPr>
            <p:cNvSpPr txBox="1"/>
            <p:nvPr/>
          </p:nvSpPr>
          <p:spPr>
            <a:xfrm>
              <a:off x="1030139" y="243570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Storage Accounts</a:t>
              </a:r>
            </a:p>
          </p:txBody>
        </p:sp>
      </p:grpSp>
      <p:sp>
        <p:nvSpPr>
          <p:cNvPr id="71" name="TextBox 70">
            <a:extLst>
              <a:ext uri="{FF2B5EF4-FFF2-40B4-BE49-F238E27FC236}">
                <a16:creationId xmlns:a16="http://schemas.microsoft.com/office/drawing/2014/main" id="{01B03EA5-5026-F6F5-7ABC-0A8EF2768420}"/>
              </a:ext>
            </a:extLst>
          </p:cNvPr>
          <p:cNvSpPr txBox="1"/>
          <p:nvPr/>
        </p:nvSpPr>
        <p:spPr>
          <a:xfrm>
            <a:off x="11320750" y="3771729"/>
            <a:ext cx="804473" cy="323165"/>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78D4"/>
                </a:solidFill>
                <a:effectLst/>
                <a:uLnTx/>
                <a:uFillTx/>
                <a:latin typeface="Segoe Sans Text"/>
                <a:ea typeface="+mn-ea"/>
                <a:cs typeface="Segoe UI" pitchFamily="34" charset="0"/>
              </a:rPr>
              <a:t>Large Document</a:t>
            </a:r>
          </a:p>
        </p:txBody>
      </p:sp>
      <p:sp>
        <p:nvSpPr>
          <p:cNvPr id="76" name="Title 1">
            <a:extLst>
              <a:ext uri="{FF2B5EF4-FFF2-40B4-BE49-F238E27FC236}">
                <a16:creationId xmlns:a16="http://schemas.microsoft.com/office/drawing/2014/main" id="{A304A46D-8AD1-33A9-8A49-B528F6595974}"/>
              </a:ext>
            </a:extLst>
          </p:cNvPr>
          <p:cNvSpPr>
            <a:spLocks noGrp="1"/>
          </p:cNvSpPr>
          <p:nvPr/>
        </p:nvSpPr>
        <p:spPr>
          <a:xfrm>
            <a:off x="588263" y="5751767"/>
            <a:ext cx="1751618" cy="24622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Sans Text Semibold"/>
                <a:ea typeface="+mn-ea"/>
                <a:cs typeface="Segoe UI" pitchFamily="34" charset="0"/>
              </a:rPr>
              <a:t>Knowledge Mining</a:t>
            </a:r>
          </a:p>
        </p:txBody>
      </p:sp>
      <p:cxnSp>
        <p:nvCxnSpPr>
          <p:cNvPr id="77" name="Straight Connector 76">
            <a:extLst>
              <a:ext uri="{FF2B5EF4-FFF2-40B4-BE49-F238E27FC236}">
                <a16:creationId xmlns:a16="http://schemas.microsoft.com/office/drawing/2014/main" id="{3E6AED83-DE7E-9EA5-5AF2-B95D3480166E}"/>
              </a:ext>
            </a:extLst>
          </p:cNvPr>
          <p:cNvCxnSpPr>
            <a:cxnSpLocks/>
          </p:cNvCxnSpPr>
          <p:nvPr/>
        </p:nvCxnSpPr>
        <p:spPr>
          <a:xfrm>
            <a:off x="2474865" y="5505546"/>
            <a:ext cx="0" cy="815608"/>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79" name="Text Placeholder 2">
            <a:extLst>
              <a:ext uri="{FF2B5EF4-FFF2-40B4-BE49-F238E27FC236}">
                <a16:creationId xmlns:a16="http://schemas.microsoft.com/office/drawing/2014/main" id="{A906C97A-80A3-A51D-287A-5958BBB852B5}"/>
              </a:ext>
            </a:extLst>
          </p:cNvPr>
          <p:cNvSpPr>
            <a:spLocks noGrp="1"/>
          </p:cNvSpPr>
          <p:nvPr/>
        </p:nvSpPr>
        <p:spPr>
          <a:xfrm>
            <a:off x="2609850" y="5505546"/>
            <a:ext cx="9103179" cy="984885"/>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This technical pattern enables customers to conduct knowledge mining to gather information and gain valuable insights and patterns in aggregate over large repositories of documents</a:t>
            </a: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Data may be read from a variety of data sources, including S</a:t>
            </a:r>
            <a:r>
              <a:rPr kumimoji="0" lang="en-US" sz="1100" b="0" i="0" u="none" strike="noStrike" kern="1200" cap="none" spc="0" normalizeH="0" baseline="0" noProof="0" dirty="0" err="1">
                <a:ln>
                  <a:noFill/>
                </a:ln>
                <a:solidFill>
                  <a:srgbClr val="000000"/>
                </a:solidFill>
                <a:effectLst/>
                <a:uLnTx/>
                <a:uFillTx/>
                <a:latin typeface="Segoe Sans Text"/>
                <a:ea typeface="+mn-ea"/>
                <a:cs typeface="Segoe UI" panose="020B0502040204020203" pitchFamily="34" charset="0"/>
              </a:rPr>
              <a:t>torage</a:t>
            </a: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 Account, </a:t>
            </a:r>
            <a:r>
              <a:rPr kumimoji="0" lang="en-US" sz="1100" b="0" i="0" u="none" strike="noStrike" kern="1200" cap="none" spc="0" normalizeH="0" baseline="0" noProof="0" dirty="0" err="1">
                <a:ln>
                  <a:noFill/>
                </a:ln>
                <a:solidFill>
                  <a:srgbClr val="000000"/>
                </a:solidFill>
                <a:effectLst/>
                <a:uLnTx/>
                <a:uFillTx/>
                <a:latin typeface="Segoe Sans Text"/>
                <a:ea typeface="+mn-ea"/>
                <a:cs typeface="Segoe UI" panose="020B0502040204020203" pitchFamily="34" charset="0"/>
              </a:rPr>
              <a:t>CosmosDB</a:t>
            </a: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 Azure Database for PostgreSQL, or Azure SQL</a:t>
            </a:r>
          </a:p>
        </p:txBody>
      </p:sp>
      <p:pic>
        <p:nvPicPr>
          <p:cNvPr id="3" name="Graphic 2">
            <a:extLst>
              <a:ext uri="{FF2B5EF4-FFF2-40B4-BE49-F238E27FC236}">
                <a16:creationId xmlns:a16="http://schemas.microsoft.com/office/drawing/2014/main" id="{900D1897-FF97-264B-1E56-93CCC91A94FD}"/>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052868" y="4598609"/>
            <a:ext cx="217141" cy="217141"/>
          </a:xfrm>
          <a:prstGeom prst="rect">
            <a:avLst/>
          </a:prstGeom>
        </p:spPr>
      </p:pic>
      <p:grpSp>
        <p:nvGrpSpPr>
          <p:cNvPr id="24" name="Group 23">
            <a:extLst>
              <a:ext uri="{FF2B5EF4-FFF2-40B4-BE49-F238E27FC236}">
                <a16:creationId xmlns:a16="http://schemas.microsoft.com/office/drawing/2014/main" id="{7F441CF3-D4CB-4F2B-950C-FCF676823353}"/>
              </a:ext>
            </a:extLst>
          </p:cNvPr>
          <p:cNvGrpSpPr/>
          <p:nvPr/>
        </p:nvGrpSpPr>
        <p:grpSpPr>
          <a:xfrm>
            <a:off x="2690530" y="1940744"/>
            <a:ext cx="1271571" cy="2681416"/>
            <a:chOff x="871985" y="2068509"/>
            <a:chExt cx="1271571" cy="2681416"/>
          </a:xfrm>
        </p:grpSpPr>
        <p:grpSp>
          <p:nvGrpSpPr>
            <p:cNvPr id="25" name="Group 24">
              <a:extLst>
                <a:ext uri="{FF2B5EF4-FFF2-40B4-BE49-F238E27FC236}">
                  <a16:creationId xmlns:a16="http://schemas.microsoft.com/office/drawing/2014/main" id="{AA9A3C1C-A486-2AB7-6124-A00750C817CD}"/>
                </a:ext>
              </a:extLst>
            </p:cNvPr>
            <p:cNvGrpSpPr/>
            <p:nvPr/>
          </p:nvGrpSpPr>
          <p:grpSpPr>
            <a:xfrm>
              <a:off x="871985" y="2068509"/>
              <a:ext cx="1271571" cy="2681416"/>
              <a:chOff x="871985" y="2068509"/>
              <a:chExt cx="1271571" cy="2681416"/>
            </a:xfrm>
          </p:grpSpPr>
          <p:grpSp>
            <p:nvGrpSpPr>
              <p:cNvPr id="27" name="Group 26">
                <a:extLst>
                  <a:ext uri="{FF2B5EF4-FFF2-40B4-BE49-F238E27FC236}">
                    <a16:creationId xmlns:a16="http://schemas.microsoft.com/office/drawing/2014/main" id="{FC3BB158-C5C5-488F-9C11-230892D08B17}"/>
                  </a:ext>
                </a:extLst>
              </p:cNvPr>
              <p:cNvGrpSpPr/>
              <p:nvPr/>
            </p:nvGrpSpPr>
            <p:grpSpPr>
              <a:xfrm>
                <a:off x="871985" y="2068509"/>
                <a:ext cx="1271571" cy="2681416"/>
                <a:chOff x="871985" y="2916065"/>
                <a:chExt cx="1361318" cy="2202809"/>
              </a:xfrm>
            </p:grpSpPr>
            <p:sp>
              <p:nvSpPr>
                <p:cNvPr id="70" name="Rectangle 69">
                  <a:extLst>
                    <a:ext uri="{FF2B5EF4-FFF2-40B4-BE49-F238E27FC236}">
                      <a16:creationId xmlns:a16="http://schemas.microsoft.com/office/drawing/2014/main" id="{39ADE025-8CD1-80A6-0EB2-18258721E8CB}"/>
                    </a:ext>
                  </a:extLst>
                </p:cNvPr>
                <p:cNvSpPr/>
                <p:nvPr/>
              </p:nvSpPr>
              <p:spPr bwMode="auto">
                <a:xfrm>
                  <a:off x="871985" y="2916065"/>
                  <a:ext cx="1361318" cy="220280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Segoe Sans Text"/>
                    <a:ea typeface="+mn-ea"/>
                    <a:cs typeface="+mn-cs"/>
                  </a:endParaRPr>
                </a:p>
              </p:txBody>
            </p:sp>
            <p:pic>
              <p:nvPicPr>
                <p:cNvPr id="80" name="Graphic 79">
                  <a:extLst>
                    <a:ext uri="{FF2B5EF4-FFF2-40B4-BE49-F238E27FC236}">
                      <a16:creationId xmlns:a16="http://schemas.microsoft.com/office/drawing/2014/main" id="{F901A1C8-D8C9-E80E-099B-52A8588EAB81}"/>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374922" y="2947473"/>
                  <a:ext cx="261879" cy="256971"/>
                </a:xfrm>
                <a:prstGeom prst="rect">
                  <a:avLst/>
                </a:prstGeom>
              </p:spPr>
            </p:pic>
            <p:pic>
              <p:nvPicPr>
                <p:cNvPr id="82" name="Graphic 81">
                  <a:extLst>
                    <a:ext uri="{FF2B5EF4-FFF2-40B4-BE49-F238E27FC236}">
                      <a16:creationId xmlns:a16="http://schemas.microsoft.com/office/drawing/2014/main" id="{13927932-7065-3668-6455-9AB933406898}"/>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396252" y="4654233"/>
                  <a:ext cx="222367" cy="222367"/>
                </a:xfrm>
                <a:prstGeom prst="rect">
                  <a:avLst/>
                </a:prstGeom>
              </p:spPr>
            </p:pic>
            <p:sp>
              <p:nvSpPr>
                <p:cNvPr id="83" name="TextBox 82">
                  <a:extLst>
                    <a:ext uri="{FF2B5EF4-FFF2-40B4-BE49-F238E27FC236}">
                      <a16:creationId xmlns:a16="http://schemas.microsoft.com/office/drawing/2014/main" id="{C95C7958-F8CE-D62B-F3DF-AA6A2C096331}"/>
                    </a:ext>
                  </a:extLst>
                </p:cNvPr>
                <p:cNvSpPr txBox="1"/>
                <p:nvPr/>
              </p:nvSpPr>
              <p:spPr>
                <a:xfrm>
                  <a:off x="994519" y="4528743"/>
                  <a:ext cx="1022684"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sp>
            <p:nvSpPr>
              <p:cNvPr id="51" name="TextBox 50">
                <a:extLst>
                  <a:ext uri="{FF2B5EF4-FFF2-40B4-BE49-F238E27FC236}">
                    <a16:creationId xmlns:a16="http://schemas.microsoft.com/office/drawing/2014/main" id="{714B565B-F8AC-786F-7BCB-56F175E909BA}"/>
                  </a:ext>
                </a:extLst>
              </p:cNvPr>
              <p:cNvSpPr txBox="1"/>
              <p:nvPr/>
            </p:nvSpPr>
            <p:spPr>
              <a:xfrm>
                <a:off x="1030139" y="243570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Storage Accounts</a:t>
                </a:r>
              </a:p>
            </p:txBody>
          </p:sp>
          <p:sp>
            <p:nvSpPr>
              <p:cNvPr id="53" name="TextBox 52">
                <a:extLst>
                  <a:ext uri="{FF2B5EF4-FFF2-40B4-BE49-F238E27FC236}">
                    <a16:creationId xmlns:a16="http://schemas.microsoft.com/office/drawing/2014/main" id="{AC3BEB15-661C-FFDA-BB0F-E889E456C241}"/>
                  </a:ext>
                </a:extLst>
              </p:cNvPr>
              <p:cNvSpPr txBox="1"/>
              <p:nvPr/>
            </p:nvSpPr>
            <p:spPr>
              <a:xfrm>
                <a:off x="1030139" y="453323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Cosmos DB</a:t>
                </a:r>
              </a:p>
            </p:txBody>
          </p:sp>
          <p:pic>
            <p:nvPicPr>
              <p:cNvPr id="57" name="Picture 2">
                <a:extLst>
                  <a:ext uri="{FF2B5EF4-FFF2-40B4-BE49-F238E27FC236}">
                    <a16:creationId xmlns:a16="http://schemas.microsoft.com/office/drawing/2014/main" id="{AD483ED7-383B-612B-9D8A-4AC160D6E32B}"/>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322022" y="2720376"/>
                <a:ext cx="284100" cy="28410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B311F4AF-2D79-03A3-56E5-E247A3F254E3}"/>
                  </a:ext>
                </a:extLst>
              </p:cNvPr>
              <p:cNvSpPr txBox="1"/>
              <p:nvPr/>
            </p:nvSpPr>
            <p:spPr>
              <a:xfrm>
                <a:off x="982632" y="2593216"/>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sp>
            <p:nvSpPr>
              <p:cNvPr id="62" name="TextBox 61">
                <a:extLst>
                  <a:ext uri="{FF2B5EF4-FFF2-40B4-BE49-F238E27FC236}">
                    <a16:creationId xmlns:a16="http://schemas.microsoft.com/office/drawing/2014/main" id="{96239A62-4FBA-21AC-94DA-E1B4009B821D}"/>
                  </a:ext>
                </a:extLst>
              </p:cNvPr>
              <p:cNvSpPr txBox="1"/>
              <p:nvPr/>
            </p:nvSpPr>
            <p:spPr>
              <a:xfrm>
                <a:off x="977071" y="3041750"/>
                <a:ext cx="955262"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Database for PostgreSQL</a:t>
                </a:r>
              </a:p>
            </p:txBody>
          </p:sp>
          <p:pic>
            <p:nvPicPr>
              <p:cNvPr id="63" name="Picture 4" descr="Azure SQL Database Logo PNG vector in SVG, PDF, AI, CDR format">
                <a:extLst>
                  <a:ext uri="{FF2B5EF4-FFF2-40B4-BE49-F238E27FC236}">
                    <a16:creationId xmlns:a16="http://schemas.microsoft.com/office/drawing/2014/main" id="{6DD7C8D7-84B5-2A1B-E89A-25D3967DA56F}"/>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1359007" y="3544959"/>
                <a:ext cx="226178" cy="282722"/>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5E6ECFA3-EC6E-0965-7E55-49B87160308A}"/>
                  </a:ext>
                </a:extLst>
              </p:cNvPr>
              <p:cNvSpPr txBox="1"/>
              <p:nvPr/>
            </p:nvSpPr>
            <p:spPr>
              <a:xfrm>
                <a:off x="900520" y="3824174"/>
                <a:ext cx="122059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SQL Database</a:t>
                </a:r>
              </a:p>
            </p:txBody>
          </p:sp>
        </p:grpSp>
        <p:sp>
          <p:nvSpPr>
            <p:cNvPr id="26" name="TextBox 25">
              <a:extLst>
                <a:ext uri="{FF2B5EF4-FFF2-40B4-BE49-F238E27FC236}">
                  <a16:creationId xmlns:a16="http://schemas.microsoft.com/office/drawing/2014/main" id="{7463E90C-F923-2367-C57D-AD17190206DD}"/>
                </a:ext>
              </a:extLst>
            </p:cNvPr>
            <p:cNvSpPr txBox="1"/>
            <p:nvPr/>
          </p:nvSpPr>
          <p:spPr>
            <a:xfrm>
              <a:off x="986441" y="3393863"/>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cxnSp>
        <p:nvCxnSpPr>
          <p:cNvPr id="99" name="Straight Arrow Connector 37">
            <a:extLst>
              <a:ext uri="{FF2B5EF4-FFF2-40B4-BE49-F238E27FC236}">
                <a16:creationId xmlns:a16="http://schemas.microsoft.com/office/drawing/2014/main" id="{82CFDFBC-D624-DB5A-A296-93C0DB83BF1C}"/>
              </a:ext>
            </a:extLst>
          </p:cNvPr>
          <p:cNvCxnSpPr>
            <a:cxnSpLocks/>
            <a:stCxn id="6" idx="1"/>
            <a:endCxn id="70" idx="3"/>
          </p:cNvCxnSpPr>
          <p:nvPr/>
        </p:nvCxnSpPr>
        <p:spPr>
          <a:xfrm rot="10800000">
            <a:off x="3962102" y="3281452"/>
            <a:ext cx="185565" cy="232944"/>
          </a:xfrm>
          <a:prstGeom prst="bentConnector3">
            <a:avLst>
              <a:gd name="adj1" fmla="val 50000"/>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40405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DA92-E8FE-7683-7C8A-7707C88C96AD}"/>
              </a:ext>
            </a:extLst>
          </p:cNvPr>
          <p:cNvSpPr>
            <a:spLocks noGrp="1"/>
          </p:cNvSpPr>
          <p:nvPr>
            <p:ph type="title"/>
          </p:nvPr>
        </p:nvSpPr>
        <p:spPr>
          <a:xfrm>
            <a:off x="585216" y="2309811"/>
            <a:ext cx="3182027" cy="1107996"/>
          </a:xfrm>
        </p:spPr>
        <p:txBody>
          <a:bodyPr/>
          <a:lstStyle/>
          <a:p>
            <a:r>
              <a:rPr lang="en-US" dirty="0">
                <a:ea typeface="+mj-ea"/>
                <a:cs typeface="+mj-cs"/>
              </a:rPr>
              <a:t>Knowledge Mining</a:t>
            </a:r>
            <a:endParaRPr lang="en-US" dirty="0">
              <a:latin typeface="+mn-lt"/>
              <a:cs typeface="+mn-cs"/>
            </a:endParaRPr>
          </a:p>
        </p:txBody>
      </p:sp>
      <p:sp>
        <p:nvSpPr>
          <p:cNvPr id="3" name="Text Placeholder 2">
            <a:extLst>
              <a:ext uri="{FF2B5EF4-FFF2-40B4-BE49-F238E27FC236}">
                <a16:creationId xmlns:a16="http://schemas.microsoft.com/office/drawing/2014/main" id="{B435EB9D-B181-60BE-26BF-6FE84FFDBC08}"/>
              </a:ext>
            </a:extLst>
          </p:cNvPr>
          <p:cNvSpPr>
            <a:spLocks noGrp="1"/>
          </p:cNvSpPr>
          <p:nvPr>
            <p:ph type="body" sz="quarter" idx="11"/>
          </p:nvPr>
        </p:nvSpPr>
        <p:spPr>
          <a:xfrm>
            <a:off x="4356100" y="2309811"/>
            <a:ext cx="7253288" cy="984885"/>
          </a:xfrm>
        </p:spPr>
        <p:txBody>
          <a:bodyPr/>
          <a:lstStyle/>
          <a:p>
            <a:pPr marL="0" indent="0">
              <a:buNone/>
            </a:pPr>
            <a:r>
              <a:rPr lang="en-US" sz="1600">
                <a:cs typeface="+mn-cs"/>
              </a:rPr>
              <a:t>This technical pattern enables customers to conduct large scale knowledge mining to find information and gain valuable insights and patterns. It combines knowledge mining (the cog service), RAG, with generative AI augmented at the front end. </a:t>
            </a:r>
          </a:p>
        </p:txBody>
      </p:sp>
    </p:spTree>
    <p:extLst>
      <p:ext uri="{BB962C8B-B14F-4D97-AF65-F5344CB8AC3E}">
        <p14:creationId xmlns:p14="http://schemas.microsoft.com/office/powerpoint/2010/main" val="202449404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4C558D6-9018-6BCA-5B7B-4F7B95BFDFCE}"/>
              </a:ext>
            </a:extLst>
          </p:cNvPr>
          <p:cNvSpPr/>
          <p:nvPr/>
        </p:nvSpPr>
        <p:spPr bwMode="auto">
          <a:xfrm>
            <a:off x="575246" y="1591053"/>
            <a:ext cx="11031537" cy="506156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buClrTx/>
              <a:buSzTx/>
              <a:buFontTx/>
              <a:buNone/>
              <a:tabLst/>
              <a:defRPr/>
            </a:pPr>
            <a:endParaRPr lang="en-US" sz="1200" kern="0">
              <a:solidFill>
                <a:schemeClr val="tx1"/>
              </a:solidFill>
            </a:endParaRPr>
          </a:p>
        </p:txBody>
      </p:sp>
      <p:sp>
        <p:nvSpPr>
          <p:cNvPr id="2" name="Title 1">
            <a:extLst>
              <a:ext uri="{FF2B5EF4-FFF2-40B4-BE49-F238E27FC236}">
                <a16:creationId xmlns:a16="http://schemas.microsoft.com/office/drawing/2014/main" id="{0A37A9F6-0BDF-8A32-0491-A945491EFF39}"/>
              </a:ext>
            </a:extLst>
          </p:cNvPr>
          <p:cNvSpPr>
            <a:spLocks noGrp="1"/>
          </p:cNvSpPr>
          <p:nvPr>
            <p:ph type="title"/>
          </p:nvPr>
        </p:nvSpPr>
        <p:spPr>
          <a:xfrm>
            <a:off x="588263" y="457200"/>
            <a:ext cx="11018520" cy="923330"/>
          </a:xfrm>
        </p:spPr>
        <p:txBody>
          <a:bodyPr/>
          <a:lstStyle/>
          <a:p>
            <a:r>
              <a:rPr lang="en-US" dirty="0"/>
              <a:t>Sample Architecture:</a:t>
            </a:r>
            <a:br>
              <a:rPr lang="en-US" dirty="0"/>
            </a:br>
            <a:r>
              <a:rPr lang="en-US" dirty="0"/>
              <a:t>Knowledge mining for content research</a:t>
            </a:r>
          </a:p>
        </p:txBody>
      </p:sp>
      <p:pic>
        <p:nvPicPr>
          <p:cNvPr id="4" name="Picture 3">
            <a:extLst>
              <a:ext uri="{FF2B5EF4-FFF2-40B4-BE49-F238E27FC236}">
                <a16:creationId xmlns:a16="http://schemas.microsoft.com/office/drawing/2014/main" id="{E71C1C5C-B509-A03A-91DF-C6EB64F2A1F2}"/>
              </a:ext>
            </a:extLst>
          </p:cNvPr>
          <p:cNvPicPr>
            <a:picLocks noChangeAspect="1"/>
          </p:cNvPicPr>
          <p:nvPr/>
        </p:nvPicPr>
        <p:blipFill>
          <a:blip r:embed="rId3"/>
          <a:stretch>
            <a:fillRect/>
          </a:stretch>
        </p:blipFill>
        <p:spPr>
          <a:xfrm>
            <a:off x="1744979" y="1813312"/>
            <a:ext cx="9709379" cy="4223402"/>
          </a:xfrm>
          <a:prstGeom prst="rect">
            <a:avLst/>
          </a:prstGeom>
        </p:spPr>
      </p:pic>
      <p:sp>
        <p:nvSpPr>
          <p:cNvPr id="7" name="TextBox 6">
            <a:extLst>
              <a:ext uri="{FF2B5EF4-FFF2-40B4-BE49-F238E27FC236}">
                <a16:creationId xmlns:a16="http://schemas.microsoft.com/office/drawing/2014/main" id="{882C5BFC-7E4E-01F7-3F3A-0A89207C126A}"/>
              </a:ext>
            </a:extLst>
          </p:cNvPr>
          <p:cNvSpPr txBox="1"/>
          <p:nvPr/>
        </p:nvSpPr>
        <p:spPr>
          <a:xfrm>
            <a:off x="555722" y="6492987"/>
            <a:ext cx="11028744"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2"/>
                </a:solidFill>
                <a:effectLst/>
                <a:uLnTx/>
                <a:uFillTx/>
                <a:hlinkClick r:id="rId4">
                  <a:extLst>
                    <a:ext uri="{A12FA001-AC4F-418D-AE19-62706E023703}">
                      <ahyp:hlinkClr xmlns:ahyp="http://schemas.microsoft.com/office/drawing/2018/hyperlinkcolor" val="tx"/>
                    </a:ext>
                  </a:extLst>
                </a:hlinkClick>
              </a:rPr>
              <a:t>Knowledge mining for content research – Azure Architecture Center | Microsoft Learn</a:t>
            </a:r>
            <a:endParaRPr kumimoji="0" lang="en-US" sz="1200" b="0" i="0" u="none" strike="noStrike" kern="1200" cap="none" spc="0" normalizeH="0" baseline="0" noProof="0">
              <a:ln>
                <a:noFill/>
              </a:ln>
              <a:solidFill>
                <a:schemeClr val="tx2"/>
              </a:solidFill>
              <a:effectLst/>
              <a:uLnTx/>
              <a:uFillTx/>
            </a:endParaRPr>
          </a:p>
        </p:txBody>
      </p:sp>
    </p:spTree>
    <p:extLst>
      <p:ext uri="{BB962C8B-B14F-4D97-AF65-F5344CB8AC3E}">
        <p14:creationId xmlns:p14="http://schemas.microsoft.com/office/powerpoint/2010/main" val="147582943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Rectangle 222">
            <a:extLst>
              <a:ext uri="{FF2B5EF4-FFF2-40B4-BE49-F238E27FC236}">
                <a16:creationId xmlns:a16="http://schemas.microsoft.com/office/drawing/2014/main" id="{7B3395B3-8C58-6726-C792-5BF76B26605B}"/>
              </a:ext>
            </a:extLst>
          </p:cNvPr>
          <p:cNvSpPr/>
          <p:nvPr/>
        </p:nvSpPr>
        <p:spPr bwMode="auto">
          <a:xfrm>
            <a:off x="6495561" y="2035665"/>
            <a:ext cx="1193466"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Container Registry</a:t>
            </a:r>
          </a:p>
        </p:txBody>
      </p:sp>
      <p:sp>
        <p:nvSpPr>
          <p:cNvPr id="3" name="Rectangle 2">
            <a:extLst>
              <a:ext uri="{FF2B5EF4-FFF2-40B4-BE49-F238E27FC236}">
                <a16:creationId xmlns:a16="http://schemas.microsoft.com/office/drawing/2014/main" id="{7772D7A8-6BB2-C2C3-4E5B-7A5D3F4CE20E}"/>
              </a:ext>
            </a:extLst>
          </p:cNvPr>
          <p:cNvSpPr/>
          <p:nvPr/>
        </p:nvSpPr>
        <p:spPr bwMode="auto">
          <a:xfrm>
            <a:off x="9381706" y="2035666"/>
            <a:ext cx="2067343" cy="1177460"/>
          </a:xfrm>
          <a:prstGeom prst="rect">
            <a:avLst/>
          </a:prstGeom>
          <a:solidFill>
            <a:schemeClr val="tx2">
              <a:lumMod val="20000"/>
              <a:lumOff val="80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5486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mn-cs"/>
              </a:rPr>
              <a:t>Web Front-end to navigate the indexed data for a search UI experience</a:t>
            </a:r>
          </a:p>
        </p:txBody>
      </p:sp>
      <p:cxnSp>
        <p:nvCxnSpPr>
          <p:cNvPr id="13" name="Straight Arrow Connector 12">
            <a:extLst>
              <a:ext uri="{FF2B5EF4-FFF2-40B4-BE49-F238E27FC236}">
                <a16:creationId xmlns:a16="http://schemas.microsoft.com/office/drawing/2014/main" id="{EBE0B50D-7BA6-26AC-10B4-A1992EB30B9D}"/>
              </a:ext>
            </a:extLst>
          </p:cNvPr>
          <p:cNvCxnSpPr>
            <a:cxnSpLocks/>
          </p:cNvCxnSpPr>
          <p:nvPr/>
        </p:nvCxnSpPr>
        <p:spPr>
          <a:xfrm>
            <a:off x="7689027" y="2273739"/>
            <a:ext cx="169850"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D271196-3EBA-A945-E7EC-E51D9FF8A3F4}"/>
              </a:ext>
            </a:extLst>
          </p:cNvPr>
          <p:cNvSpPr/>
          <p:nvPr/>
        </p:nvSpPr>
        <p:spPr bwMode="auto">
          <a:xfrm>
            <a:off x="7858877" y="2736977"/>
            <a:ext cx="1341664"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AI Search</a:t>
            </a:r>
          </a:p>
        </p:txBody>
      </p:sp>
      <p:pic>
        <p:nvPicPr>
          <p:cNvPr id="43" name="Graphic 42">
            <a:extLst>
              <a:ext uri="{FF2B5EF4-FFF2-40B4-BE49-F238E27FC236}">
                <a16:creationId xmlns:a16="http://schemas.microsoft.com/office/drawing/2014/main" id="{21C92912-3EE0-60E0-7ABC-FC050E14C8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02797" y="2784022"/>
            <a:ext cx="253824" cy="240608"/>
          </a:xfrm>
          <a:prstGeom prst="rect">
            <a:avLst/>
          </a:prstGeom>
        </p:spPr>
      </p:pic>
      <p:cxnSp>
        <p:nvCxnSpPr>
          <p:cNvPr id="34" name="Straight Arrow Connector 33">
            <a:extLst>
              <a:ext uri="{FF2B5EF4-FFF2-40B4-BE49-F238E27FC236}">
                <a16:creationId xmlns:a16="http://schemas.microsoft.com/office/drawing/2014/main" id="{AF97B0D4-A7FF-27C9-766A-3B0DAA377012}"/>
              </a:ext>
            </a:extLst>
          </p:cNvPr>
          <p:cNvCxnSpPr>
            <a:cxnSpLocks/>
          </p:cNvCxnSpPr>
          <p:nvPr/>
        </p:nvCxnSpPr>
        <p:spPr>
          <a:xfrm>
            <a:off x="9200541" y="2273739"/>
            <a:ext cx="181165"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B950AE8-3D30-E77F-F639-C771D5D13DDD}"/>
              </a:ext>
            </a:extLst>
          </p:cNvPr>
          <p:cNvSpPr/>
          <p:nvPr/>
        </p:nvSpPr>
        <p:spPr bwMode="auto">
          <a:xfrm>
            <a:off x="7858877" y="2035665"/>
            <a:ext cx="1341664" cy="476148"/>
          </a:xfrm>
          <a:prstGeom prst="rect">
            <a:avLst/>
          </a:prstGeom>
          <a:solidFill>
            <a:schemeClr val="bg1">
              <a:lumMod val="95000"/>
            </a:schemeClr>
          </a:solidFill>
          <a:ln w="6350">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App Service</a:t>
            </a:r>
          </a:p>
        </p:txBody>
      </p:sp>
      <p:pic>
        <p:nvPicPr>
          <p:cNvPr id="35" name="Graphic 34">
            <a:extLst>
              <a:ext uri="{FF2B5EF4-FFF2-40B4-BE49-F238E27FC236}">
                <a16:creationId xmlns:a16="http://schemas.microsoft.com/office/drawing/2014/main" id="{E33FDEAD-A8B0-133D-D9B7-1841C56F058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8418" y="2093235"/>
            <a:ext cx="244407" cy="220468"/>
          </a:xfrm>
          <a:prstGeom prst="rect">
            <a:avLst/>
          </a:prstGeom>
        </p:spPr>
      </p:pic>
      <p:pic>
        <p:nvPicPr>
          <p:cNvPr id="37" name="Graphic 36">
            <a:extLst>
              <a:ext uri="{FF2B5EF4-FFF2-40B4-BE49-F238E27FC236}">
                <a16:creationId xmlns:a16="http://schemas.microsoft.com/office/drawing/2014/main" id="{2B7456FD-7B44-9A50-3AAC-DD367674E2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71599" y="2067020"/>
            <a:ext cx="241390" cy="233958"/>
          </a:xfrm>
          <a:prstGeom prst="rect">
            <a:avLst/>
          </a:prstGeom>
        </p:spPr>
      </p:pic>
      <p:pic>
        <p:nvPicPr>
          <p:cNvPr id="44" name="Picture 43" descr="Laptop and mobile device in purple and blue color">
            <a:extLst>
              <a:ext uri="{FF2B5EF4-FFF2-40B4-BE49-F238E27FC236}">
                <a16:creationId xmlns:a16="http://schemas.microsoft.com/office/drawing/2014/main" id="{C5906E2F-D732-CA17-0187-89874CDC49AC}"/>
              </a:ext>
            </a:extLst>
          </p:cNvPr>
          <p:cNvPicPr>
            <a:picLocks noChangeAspect="1"/>
          </p:cNvPicPr>
          <p:nvPr/>
        </p:nvPicPr>
        <p:blipFill>
          <a:blip r:embed="rId9"/>
          <a:stretch>
            <a:fillRect/>
          </a:stretch>
        </p:blipFill>
        <p:spPr>
          <a:xfrm>
            <a:off x="10180407" y="2061304"/>
            <a:ext cx="469940" cy="515210"/>
          </a:xfrm>
          <a:prstGeom prst="rect">
            <a:avLst/>
          </a:prstGeom>
          <a:effectLst>
            <a:outerShdw blurRad="38100" algn="ctr" rotWithShape="0">
              <a:prstClr val="black">
                <a:alpha val="24000"/>
              </a:prstClr>
            </a:outerShdw>
          </a:effectLst>
        </p:spPr>
      </p:pic>
      <p:sp>
        <p:nvSpPr>
          <p:cNvPr id="46" name="Rectangle 45">
            <a:extLst>
              <a:ext uri="{FF2B5EF4-FFF2-40B4-BE49-F238E27FC236}">
                <a16:creationId xmlns:a16="http://schemas.microsoft.com/office/drawing/2014/main" id="{8CB0DF00-006F-EED5-94FA-2BA33EB4C8BD}"/>
              </a:ext>
            </a:extLst>
          </p:cNvPr>
          <p:cNvSpPr/>
          <p:nvPr/>
        </p:nvSpPr>
        <p:spPr bwMode="auto">
          <a:xfrm>
            <a:off x="585218" y="1574800"/>
            <a:ext cx="11018519" cy="3555940"/>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45" name="TextBox 44">
            <a:extLst>
              <a:ext uri="{FF2B5EF4-FFF2-40B4-BE49-F238E27FC236}">
                <a16:creationId xmlns:a16="http://schemas.microsoft.com/office/drawing/2014/main" id="{58800D4E-828D-4EBB-1BD5-64192716D938}"/>
              </a:ext>
              <a:ext uri="{C183D7F6-B498-43B3-948B-1728B52AA6E4}">
                <adec:decorative xmlns:adec="http://schemas.microsoft.com/office/drawing/2017/decorative" val="1"/>
              </a:ext>
            </a:extLst>
          </p:cNvPr>
          <p:cNvSpPr txBox="1"/>
          <p:nvPr/>
        </p:nvSpPr>
        <p:spPr>
          <a:xfrm>
            <a:off x="1933066" y="4991101"/>
            <a:ext cx="4305300" cy="271356"/>
          </a:xfrm>
          <a:prstGeom prst="roundRect">
            <a:avLst>
              <a:gd name="adj" fmla="val 50000"/>
            </a:avLst>
          </a:prstGeom>
          <a:solidFill>
            <a:schemeClr val="tx2"/>
          </a:solidFill>
          <a:ln>
            <a:noFill/>
          </a:ln>
          <a:effectLst/>
        </p:spPr>
        <p:txBody>
          <a:bodyPr wrap="square" lIns="91440" tIns="91440" rIns="91440" bIns="91440" rtlCol="0" anchor="ctr" anchorCtr="0">
            <a:noAutofit/>
          </a:bodyPr>
          <a:lstStyle>
            <a:defPPr>
              <a:defRPr lang="en-US"/>
            </a:defPPr>
            <a:lvl1pPr algn="ctr" defTabSz="932472" fontAlgn="base">
              <a:spcBef>
                <a:spcPct val="0"/>
              </a:spcBef>
              <a:spcAft>
                <a:spcPct val="0"/>
              </a:spcAft>
              <a:defRPr sz="11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Sans Text Semibold"/>
                <a:ea typeface="+mn-ea"/>
                <a:cs typeface="+mn-cs"/>
                <a:hlinkClick r:id="rId10">
                  <a:extLst>
                    <a:ext uri="{A12FA001-AC4F-418D-AE19-62706E023703}">
                      <ahyp:hlinkClr xmlns:ahyp="http://schemas.microsoft.com/office/drawing/2018/hyperlinkcolor" val="tx"/>
                    </a:ext>
                  </a:extLst>
                </a:hlinkClick>
              </a:rPr>
              <a:t>Conversational Knowledge Mining Solution Accelerator GitHub</a:t>
            </a:r>
            <a:endParaRPr kumimoji="0" lang="en-US" sz="1100" b="0" i="0" u="none" strike="noStrike" kern="1200" cap="none" spc="0" normalizeH="0" baseline="0" noProof="0">
              <a:ln>
                <a:noFill/>
              </a:ln>
              <a:solidFill>
                <a:srgbClr val="FFFFFF"/>
              </a:solidFill>
              <a:effectLst/>
              <a:uLnTx/>
              <a:uFillTx/>
              <a:latin typeface="Segoe Sans Text Semibold"/>
              <a:ea typeface="+mn-ea"/>
              <a:cs typeface="+mn-cs"/>
            </a:endParaRPr>
          </a:p>
        </p:txBody>
      </p:sp>
      <p:sp>
        <p:nvSpPr>
          <p:cNvPr id="49" name="TextBox 48">
            <a:extLst>
              <a:ext uri="{FF2B5EF4-FFF2-40B4-BE49-F238E27FC236}">
                <a16:creationId xmlns:a16="http://schemas.microsoft.com/office/drawing/2014/main" id="{4933DF57-C960-3F38-A3C7-37B2266EE27E}"/>
              </a:ext>
            </a:extLst>
          </p:cNvPr>
          <p:cNvSpPr txBox="1"/>
          <p:nvPr/>
        </p:nvSpPr>
        <p:spPr>
          <a:xfrm>
            <a:off x="4142961" y="1646931"/>
            <a:ext cx="3903032" cy="24622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78D4"/>
                </a:solidFill>
                <a:effectLst/>
                <a:uLnTx/>
                <a:uFillTx/>
                <a:latin typeface="Segoe Sans Text Semibold"/>
                <a:ea typeface="+mn-ea"/>
                <a:cs typeface="+mn-cs"/>
              </a:rPr>
              <a:t>Solution Accelerator Architecture</a:t>
            </a:r>
          </a:p>
        </p:txBody>
      </p:sp>
      <p:sp>
        <p:nvSpPr>
          <p:cNvPr id="67" name="Rectangle 66">
            <a:extLst>
              <a:ext uri="{FF2B5EF4-FFF2-40B4-BE49-F238E27FC236}">
                <a16:creationId xmlns:a16="http://schemas.microsoft.com/office/drawing/2014/main" id="{88EA47A0-CA1A-A229-CE08-09B3D9FE13A3}"/>
              </a:ext>
            </a:extLst>
          </p:cNvPr>
          <p:cNvSpPr/>
          <p:nvPr/>
        </p:nvSpPr>
        <p:spPr bwMode="auto">
          <a:xfrm>
            <a:off x="9436894" y="3593115"/>
            <a:ext cx="1306796" cy="1102849"/>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68" name="Rectangle 67">
            <a:extLst>
              <a:ext uri="{FF2B5EF4-FFF2-40B4-BE49-F238E27FC236}">
                <a16:creationId xmlns:a16="http://schemas.microsoft.com/office/drawing/2014/main" id="{9763AC55-5561-716A-07F2-4071B30FF269}"/>
              </a:ext>
            </a:extLst>
          </p:cNvPr>
          <p:cNvSpPr/>
          <p:nvPr/>
        </p:nvSpPr>
        <p:spPr bwMode="auto">
          <a:xfrm>
            <a:off x="9493559" y="3641869"/>
            <a:ext cx="1193466" cy="43615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a:t>
            </a:r>
            <a:r>
              <a:rPr kumimoji="0" lang="en-US" sz="900" b="0" i="0" u="none" strike="noStrike" kern="1200" cap="none" spc="0" normalizeH="0" baseline="0" noProof="0" dirty="0" err="1">
                <a:ln>
                  <a:noFill/>
                </a:ln>
                <a:solidFill>
                  <a:srgbClr val="000000"/>
                </a:solidFill>
                <a:effectLst/>
                <a:uLnTx/>
                <a:uFillTx/>
                <a:latin typeface="Segoe Sans Text Semibold"/>
                <a:ea typeface="+mn-ea"/>
                <a:cs typeface="+mn-cs"/>
              </a:rPr>
              <a:t>OpenAl</a:t>
            </a: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 Service</a:t>
            </a:r>
          </a:p>
        </p:txBody>
      </p:sp>
      <p:sp>
        <p:nvSpPr>
          <p:cNvPr id="70" name="Rectangle 69">
            <a:extLst>
              <a:ext uri="{FF2B5EF4-FFF2-40B4-BE49-F238E27FC236}">
                <a16:creationId xmlns:a16="http://schemas.microsoft.com/office/drawing/2014/main" id="{7E6335B6-DB74-8E41-0416-F8E0BF056B42}"/>
              </a:ext>
            </a:extLst>
          </p:cNvPr>
          <p:cNvSpPr/>
          <p:nvPr/>
        </p:nvSpPr>
        <p:spPr bwMode="auto">
          <a:xfrm>
            <a:off x="9493559" y="4182269"/>
            <a:ext cx="1193466" cy="436154"/>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Al Services</a:t>
            </a:r>
          </a:p>
        </p:txBody>
      </p:sp>
      <p:cxnSp>
        <p:nvCxnSpPr>
          <p:cNvPr id="72" name="Straight Arrow Connector 71">
            <a:extLst>
              <a:ext uri="{FF2B5EF4-FFF2-40B4-BE49-F238E27FC236}">
                <a16:creationId xmlns:a16="http://schemas.microsoft.com/office/drawing/2014/main" id="{9EEC0A42-B9A5-0E9C-A380-D37B3FEDA54D}"/>
              </a:ext>
            </a:extLst>
          </p:cNvPr>
          <p:cNvCxnSpPr>
            <a:cxnSpLocks/>
          </p:cNvCxnSpPr>
          <p:nvPr/>
        </p:nvCxnSpPr>
        <p:spPr>
          <a:xfrm flipH="1">
            <a:off x="9179719" y="4144540"/>
            <a:ext cx="257175"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B9981C4-BD9E-D917-D71A-6DBD972B6FEB}"/>
              </a:ext>
            </a:extLst>
          </p:cNvPr>
          <p:cNvCxnSpPr>
            <a:cxnSpLocks/>
          </p:cNvCxnSpPr>
          <p:nvPr/>
        </p:nvCxnSpPr>
        <p:spPr>
          <a:xfrm>
            <a:off x="7689027" y="2975051"/>
            <a:ext cx="169850"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6" name="Graphic 35">
            <a:extLst>
              <a:ext uri="{FF2B5EF4-FFF2-40B4-BE49-F238E27FC236}">
                <a16:creationId xmlns:a16="http://schemas.microsoft.com/office/drawing/2014/main" id="{F27DB899-B09C-CFBA-4CD8-E85967B707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976808" y="4200148"/>
            <a:ext cx="238380" cy="236150"/>
          </a:xfrm>
          <a:prstGeom prst="rect">
            <a:avLst/>
          </a:prstGeom>
        </p:spPr>
      </p:pic>
      <p:cxnSp>
        <p:nvCxnSpPr>
          <p:cNvPr id="14" name="Straight Arrow Connector 13">
            <a:extLst>
              <a:ext uri="{FF2B5EF4-FFF2-40B4-BE49-F238E27FC236}">
                <a16:creationId xmlns:a16="http://schemas.microsoft.com/office/drawing/2014/main" id="{AEE02BEA-237C-C3E4-0938-3746AF6D60D5}"/>
              </a:ext>
            </a:extLst>
          </p:cNvPr>
          <p:cNvCxnSpPr>
            <a:cxnSpLocks/>
          </p:cNvCxnSpPr>
          <p:nvPr/>
        </p:nvCxnSpPr>
        <p:spPr>
          <a:xfrm>
            <a:off x="8529709" y="3213125"/>
            <a:ext cx="0" cy="379990"/>
          </a:xfrm>
          <a:prstGeom prst="straightConnector1">
            <a:avLst/>
          </a:prstGeom>
          <a:ln w="6350">
            <a:solidFill>
              <a:schemeClr val="bg1">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8EBE1CE0-EB78-325A-FAD2-C6B8E7224C92}"/>
              </a:ext>
            </a:extLst>
          </p:cNvPr>
          <p:cNvSpPr txBox="1"/>
          <p:nvPr/>
        </p:nvSpPr>
        <p:spPr>
          <a:xfrm>
            <a:off x="3415150" y="3292797"/>
            <a:ext cx="1278314" cy="148245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As processed</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recordings and text-based conversations are uploaded in the storage they trigger the automatic Batch Transcription job</a:t>
            </a:r>
          </a:p>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Each </a:t>
            </a:r>
            <a:r>
              <a:rPr kumimoji="0" lang="en-US" sz="800" b="0" i="0" u="none" strike="noStrike" kern="1200" cap="none" spc="0" normalizeH="0" baseline="0" noProof="0" err="1">
                <a:ln>
                  <a:noFill/>
                </a:ln>
                <a:solidFill>
                  <a:srgbClr val="000000"/>
                </a:solidFill>
                <a:effectLst/>
                <a:uLnTx/>
                <a:uFillTx/>
                <a:latin typeface="Segoe Sans Text"/>
                <a:ea typeface="+mn-ea"/>
                <a:cs typeface="+mn-cs"/>
              </a:rPr>
              <a:t>json</a:t>
            </a:r>
            <a:r>
              <a:rPr kumimoji="0" lang="en-US" sz="800" b="0" i="0" u="none" strike="noStrike" kern="1200" cap="none" spc="0" normalizeH="0" baseline="0" noProof="0">
                <a:ln>
                  <a:noFill/>
                </a:ln>
                <a:solidFill>
                  <a:srgbClr val="000000"/>
                </a:solidFill>
                <a:effectLst/>
                <a:uLnTx/>
                <a:uFillTx/>
                <a:latin typeface="Segoe Sans Text"/>
                <a:ea typeface="+mn-ea"/>
                <a:cs typeface="+mn-cs"/>
              </a:rPr>
              <a:t>/wav file exported to the Blob storage represents one conversation (customer to agent,</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voice or text chat)</a:t>
            </a:r>
          </a:p>
        </p:txBody>
      </p:sp>
      <p:sp>
        <p:nvSpPr>
          <p:cNvPr id="95" name="TextBox 94">
            <a:extLst>
              <a:ext uri="{FF2B5EF4-FFF2-40B4-BE49-F238E27FC236}">
                <a16:creationId xmlns:a16="http://schemas.microsoft.com/office/drawing/2014/main" id="{C425CB20-AC91-73CE-EDA8-2829F1B94DEB}"/>
              </a:ext>
            </a:extLst>
          </p:cNvPr>
          <p:cNvSpPr txBox="1"/>
          <p:nvPr/>
        </p:nvSpPr>
        <p:spPr>
          <a:xfrm>
            <a:off x="3162383" y="2537565"/>
            <a:ext cx="1770238" cy="123111"/>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Semibold"/>
                <a:ea typeface="+mn-ea"/>
                <a:cs typeface="+mn-cs"/>
              </a:rPr>
              <a:t>(Continuous export to storage)</a:t>
            </a:r>
          </a:p>
        </p:txBody>
      </p:sp>
      <p:sp>
        <p:nvSpPr>
          <p:cNvPr id="97" name="Rectangle 96">
            <a:extLst>
              <a:ext uri="{FF2B5EF4-FFF2-40B4-BE49-F238E27FC236}">
                <a16:creationId xmlns:a16="http://schemas.microsoft.com/office/drawing/2014/main" id="{90EF63F0-0929-9D92-DE71-A9F7DFB9B85A}"/>
              </a:ext>
            </a:extLst>
          </p:cNvPr>
          <p:cNvSpPr/>
          <p:nvPr/>
        </p:nvSpPr>
        <p:spPr bwMode="auto">
          <a:xfrm>
            <a:off x="1743959" y="2736977"/>
            <a:ext cx="1316741"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Call and Text Recordings</a:t>
            </a:r>
          </a:p>
        </p:txBody>
      </p:sp>
      <p:grpSp>
        <p:nvGrpSpPr>
          <p:cNvPr id="126" name="Group 125">
            <a:extLst>
              <a:ext uri="{FF2B5EF4-FFF2-40B4-BE49-F238E27FC236}">
                <a16:creationId xmlns:a16="http://schemas.microsoft.com/office/drawing/2014/main" id="{37B4C6FE-E133-09C9-3CFB-C59F9EE2C613}"/>
              </a:ext>
            </a:extLst>
          </p:cNvPr>
          <p:cNvGrpSpPr/>
          <p:nvPr/>
        </p:nvGrpSpPr>
        <p:grpSpPr>
          <a:xfrm>
            <a:off x="2116434" y="2774229"/>
            <a:ext cx="560021" cy="226146"/>
            <a:chOff x="2024064" y="2747587"/>
            <a:chExt cx="539008" cy="252648"/>
          </a:xfrm>
        </p:grpSpPr>
        <p:sp>
          <p:nvSpPr>
            <p:cNvPr id="99" name="ChatBot_F08B" title="Icon of a robotic chat bubble with a smiley face">
              <a:extLst>
                <a:ext uri="{FF2B5EF4-FFF2-40B4-BE49-F238E27FC236}">
                  <a16:creationId xmlns:a16="http://schemas.microsoft.com/office/drawing/2014/main" id="{518BEE55-7FBF-168D-F00C-9BCA6713F867}"/>
                </a:ext>
              </a:extLst>
            </p:cNvPr>
            <p:cNvSpPr>
              <a:spLocks noChangeAspect="1" noEditPoints="1"/>
            </p:cNvSpPr>
            <p:nvPr/>
          </p:nvSpPr>
          <p:spPr bwMode="auto">
            <a:xfrm>
              <a:off x="2367469" y="2747587"/>
              <a:ext cx="195603" cy="252648"/>
            </a:xfrm>
            <a:custGeom>
              <a:avLst/>
              <a:gdLst>
                <a:gd name="T0" fmla="*/ 871 w 2742"/>
                <a:gd name="T1" fmla="*/ 1541 h 3541"/>
                <a:gd name="T2" fmla="*/ 871 w 2742"/>
                <a:gd name="T3" fmla="*/ 1791 h 3541"/>
                <a:gd name="T4" fmla="*/ 1871 w 2742"/>
                <a:gd name="T5" fmla="*/ 1541 h 3541"/>
                <a:gd name="T6" fmla="*/ 1871 w 2742"/>
                <a:gd name="T7" fmla="*/ 1791 h 3541"/>
                <a:gd name="T8" fmla="*/ 0 w 2742"/>
                <a:gd name="T9" fmla="*/ 1541 h 3541"/>
                <a:gd name="T10" fmla="*/ 0 w 2742"/>
                <a:gd name="T11" fmla="*/ 2041 h 3541"/>
                <a:gd name="T12" fmla="*/ 2742 w 2742"/>
                <a:gd name="T13" fmla="*/ 1541 h 3541"/>
                <a:gd name="T14" fmla="*/ 2742 w 2742"/>
                <a:gd name="T15" fmla="*/ 2041 h 3541"/>
                <a:gd name="T16" fmla="*/ 1371 w 2742"/>
                <a:gd name="T17" fmla="*/ 339 h 3541"/>
                <a:gd name="T18" fmla="*/ 1371 w 2742"/>
                <a:gd name="T19" fmla="*/ 916 h 3541"/>
                <a:gd name="T20" fmla="*/ 1121 w 2742"/>
                <a:gd name="T21" fmla="*/ 2916 h 3541"/>
                <a:gd name="T22" fmla="*/ 1121 w 2742"/>
                <a:gd name="T23" fmla="*/ 3541 h 3541"/>
                <a:gd name="T24" fmla="*/ 1809 w 2742"/>
                <a:gd name="T25" fmla="*/ 2916 h 3541"/>
                <a:gd name="T26" fmla="*/ 2371 w 2742"/>
                <a:gd name="T27" fmla="*/ 2916 h 3541"/>
                <a:gd name="T28" fmla="*/ 2621 w 2742"/>
                <a:gd name="T29" fmla="*/ 2666 h 3541"/>
                <a:gd name="T30" fmla="*/ 2621 w 2742"/>
                <a:gd name="T31" fmla="*/ 1166 h 3541"/>
                <a:gd name="T32" fmla="*/ 2371 w 2742"/>
                <a:gd name="T33" fmla="*/ 916 h 3541"/>
                <a:gd name="T34" fmla="*/ 371 w 2742"/>
                <a:gd name="T35" fmla="*/ 916 h 3541"/>
                <a:gd name="T36" fmla="*/ 121 w 2742"/>
                <a:gd name="T37" fmla="*/ 1166 h 3541"/>
                <a:gd name="T38" fmla="*/ 121 w 2742"/>
                <a:gd name="T39" fmla="*/ 2666 h 3541"/>
                <a:gd name="T40" fmla="*/ 371 w 2742"/>
                <a:gd name="T41" fmla="*/ 2916 h 3541"/>
                <a:gd name="T42" fmla="*/ 1121 w 2742"/>
                <a:gd name="T43" fmla="*/ 2916 h 3541"/>
                <a:gd name="T44" fmla="*/ 1371 w 2742"/>
                <a:gd name="T45" fmla="*/ 0 h 3541"/>
                <a:gd name="T46" fmla="*/ 1205 w 2742"/>
                <a:gd name="T47" fmla="*/ 166 h 3541"/>
                <a:gd name="T48" fmla="*/ 1371 w 2742"/>
                <a:gd name="T49" fmla="*/ 332 h 3541"/>
                <a:gd name="T50" fmla="*/ 1537 w 2742"/>
                <a:gd name="T51" fmla="*/ 166 h 3541"/>
                <a:gd name="T52" fmla="*/ 1371 w 2742"/>
                <a:gd name="T53" fmla="*/ 0 h 3541"/>
                <a:gd name="T54" fmla="*/ 746 w 2742"/>
                <a:gd name="T55" fmla="*/ 2157 h 3541"/>
                <a:gd name="T56" fmla="*/ 1996 w 2742"/>
                <a:gd name="T57" fmla="*/ 2157 h 3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42" h="3541">
                  <a:moveTo>
                    <a:pt x="871" y="1541"/>
                  </a:moveTo>
                  <a:cubicBezTo>
                    <a:pt x="871" y="1791"/>
                    <a:pt x="871" y="1791"/>
                    <a:pt x="871" y="1791"/>
                  </a:cubicBezTo>
                  <a:moveTo>
                    <a:pt x="1871" y="1541"/>
                  </a:moveTo>
                  <a:cubicBezTo>
                    <a:pt x="1871" y="1791"/>
                    <a:pt x="1871" y="1791"/>
                    <a:pt x="1871" y="1791"/>
                  </a:cubicBezTo>
                  <a:moveTo>
                    <a:pt x="0" y="1541"/>
                  </a:moveTo>
                  <a:cubicBezTo>
                    <a:pt x="0" y="2041"/>
                    <a:pt x="0" y="2041"/>
                    <a:pt x="0" y="2041"/>
                  </a:cubicBezTo>
                  <a:moveTo>
                    <a:pt x="2742" y="1541"/>
                  </a:moveTo>
                  <a:cubicBezTo>
                    <a:pt x="2742" y="2041"/>
                    <a:pt x="2742" y="2041"/>
                    <a:pt x="2742" y="2041"/>
                  </a:cubicBezTo>
                  <a:moveTo>
                    <a:pt x="1371" y="339"/>
                  </a:moveTo>
                  <a:cubicBezTo>
                    <a:pt x="1371" y="916"/>
                    <a:pt x="1371" y="916"/>
                    <a:pt x="1371" y="916"/>
                  </a:cubicBezTo>
                  <a:moveTo>
                    <a:pt x="1121" y="2916"/>
                  </a:moveTo>
                  <a:cubicBezTo>
                    <a:pt x="1121" y="3541"/>
                    <a:pt x="1121" y="3541"/>
                    <a:pt x="1121" y="3541"/>
                  </a:cubicBezTo>
                  <a:cubicBezTo>
                    <a:pt x="1809" y="2916"/>
                    <a:pt x="1809" y="2916"/>
                    <a:pt x="1809" y="2916"/>
                  </a:cubicBezTo>
                  <a:cubicBezTo>
                    <a:pt x="2371" y="2916"/>
                    <a:pt x="2371" y="2916"/>
                    <a:pt x="2371" y="2916"/>
                  </a:cubicBezTo>
                  <a:cubicBezTo>
                    <a:pt x="2509" y="2916"/>
                    <a:pt x="2621" y="2804"/>
                    <a:pt x="2621" y="2666"/>
                  </a:cubicBezTo>
                  <a:cubicBezTo>
                    <a:pt x="2621" y="1166"/>
                    <a:pt x="2621" y="1166"/>
                    <a:pt x="2621" y="1166"/>
                  </a:cubicBezTo>
                  <a:cubicBezTo>
                    <a:pt x="2621" y="1028"/>
                    <a:pt x="2509" y="916"/>
                    <a:pt x="2371" y="916"/>
                  </a:cubicBezTo>
                  <a:cubicBezTo>
                    <a:pt x="371" y="916"/>
                    <a:pt x="371" y="916"/>
                    <a:pt x="371" y="916"/>
                  </a:cubicBezTo>
                  <a:cubicBezTo>
                    <a:pt x="233" y="916"/>
                    <a:pt x="121" y="1028"/>
                    <a:pt x="121" y="1166"/>
                  </a:cubicBezTo>
                  <a:cubicBezTo>
                    <a:pt x="121" y="2666"/>
                    <a:pt x="121" y="2666"/>
                    <a:pt x="121" y="2666"/>
                  </a:cubicBezTo>
                  <a:cubicBezTo>
                    <a:pt x="121" y="2804"/>
                    <a:pt x="233" y="2916"/>
                    <a:pt x="371" y="2916"/>
                  </a:cubicBezTo>
                  <a:lnTo>
                    <a:pt x="1121" y="2916"/>
                  </a:lnTo>
                  <a:close/>
                  <a:moveTo>
                    <a:pt x="1371" y="0"/>
                  </a:moveTo>
                  <a:cubicBezTo>
                    <a:pt x="1279" y="0"/>
                    <a:pt x="1205" y="74"/>
                    <a:pt x="1205" y="166"/>
                  </a:cubicBezTo>
                  <a:cubicBezTo>
                    <a:pt x="1205" y="258"/>
                    <a:pt x="1279" y="332"/>
                    <a:pt x="1371" y="332"/>
                  </a:cubicBezTo>
                  <a:cubicBezTo>
                    <a:pt x="1463" y="332"/>
                    <a:pt x="1537" y="258"/>
                    <a:pt x="1537" y="166"/>
                  </a:cubicBezTo>
                  <a:cubicBezTo>
                    <a:pt x="1537" y="74"/>
                    <a:pt x="1463" y="0"/>
                    <a:pt x="1371" y="0"/>
                  </a:cubicBezTo>
                  <a:close/>
                  <a:moveTo>
                    <a:pt x="746" y="2157"/>
                  </a:moveTo>
                  <a:cubicBezTo>
                    <a:pt x="1091" y="2502"/>
                    <a:pt x="1651" y="2502"/>
                    <a:pt x="1996" y="2157"/>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00000"/>
                </a:solidFill>
                <a:effectLst/>
                <a:uLnTx/>
                <a:uFillTx/>
                <a:latin typeface="Segoe Sans Text"/>
                <a:ea typeface="+mn-ea"/>
                <a:cs typeface="+mn-cs"/>
              </a:endParaRPr>
            </a:p>
          </p:txBody>
        </p:sp>
        <p:grpSp>
          <p:nvGrpSpPr>
            <p:cNvPr id="125" name="Group 124">
              <a:extLst>
                <a:ext uri="{FF2B5EF4-FFF2-40B4-BE49-F238E27FC236}">
                  <a16:creationId xmlns:a16="http://schemas.microsoft.com/office/drawing/2014/main" id="{BF43EA16-C9E7-9EC7-3B58-93CC56266BC0}"/>
                </a:ext>
              </a:extLst>
            </p:cNvPr>
            <p:cNvGrpSpPr/>
            <p:nvPr/>
          </p:nvGrpSpPr>
          <p:grpSpPr>
            <a:xfrm>
              <a:off x="2024064" y="2790474"/>
              <a:ext cx="279574" cy="187434"/>
              <a:chOff x="1119497" y="2800350"/>
              <a:chExt cx="190500" cy="166688"/>
            </a:xfrm>
          </p:grpSpPr>
          <p:cxnSp>
            <p:nvCxnSpPr>
              <p:cNvPr id="101" name="Straight Connector 100">
                <a:extLst>
                  <a:ext uri="{FF2B5EF4-FFF2-40B4-BE49-F238E27FC236}">
                    <a16:creationId xmlns:a16="http://schemas.microsoft.com/office/drawing/2014/main" id="{BA81D754-0CF7-AE65-F926-BD2CC04189B7}"/>
                  </a:ext>
                </a:extLst>
              </p:cNvPr>
              <p:cNvCxnSpPr>
                <a:cxnSpLocks/>
              </p:cNvCxnSpPr>
              <p:nvPr/>
            </p:nvCxnSpPr>
            <p:spPr>
              <a:xfrm>
                <a:off x="1119497" y="2864314"/>
                <a:ext cx="0" cy="387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421ABD7-F476-1F03-A8B5-280F0AF9E3CB}"/>
                  </a:ext>
                </a:extLst>
              </p:cNvPr>
              <p:cNvCxnSpPr>
                <a:cxnSpLocks/>
              </p:cNvCxnSpPr>
              <p:nvPr/>
            </p:nvCxnSpPr>
            <p:spPr>
              <a:xfrm>
                <a:off x="1143309" y="2844403"/>
                <a:ext cx="0" cy="7858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8291172-E06E-F51E-4604-B20FB2E4657E}"/>
                  </a:ext>
                </a:extLst>
              </p:cNvPr>
              <p:cNvCxnSpPr>
                <a:cxnSpLocks/>
              </p:cNvCxnSpPr>
              <p:nvPr/>
            </p:nvCxnSpPr>
            <p:spPr>
              <a:xfrm>
                <a:off x="1167121" y="2817019"/>
                <a:ext cx="0" cy="13335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2B6DAD1-8C0E-3703-5B51-00D47DDA579A}"/>
                  </a:ext>
                </a:extLst>
              </p:cNvPr>
              <p:cNvCxnSpPr>
                <a:cxnSpLocks/>
              </p:cNvCxnSpPr>
              <p:nvPr/>
            </p:nvCxnSpPr>
            <p:spPr>
              <a:xfrm>
                <a:off x="1190933" y="2800350"/>
                <a:ext cx="0" cy="166688"/>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47AC080B-CC24-D7E1-F8F9-89E61785D8DB}"/>
                  </a:ext>
                </a:extLst>
              </p:cNvPr>
              <p:cNvCxnSpPr>
                <a:cxnSpLocks/>
              </p:cNvCxnSpPr>
              <p:nvPr/>
            </p:nvCxnSpPr>
            <p:spPr>
              <a:xfrm>
                <a:off x="1214745" y="2840236"/>
                <a:ext cx="0" cy="8691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76D1F06-536D-C487-A0DA-EBF06AA6B6DE}"/>
                  </a:ext>
                </a:extLst>
              </p:cNvPr>
              <p:cNvCxnSpPr>
                <a:cxnSpLocks/>
              </p:cNvCxnSpPr>
              <p:nvPr/>
            </p:nvCxnSpPr>
            <p:spPr>
              <a:xfrm>
                <a:off x="1238557" y="2856145"/>
                <a:ext cx="0" cy="55099"/>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CA2FAE8-EF9F-BDFC-5ADD-61B640C032AF}"/>
                  </a:ext>
                </a:extLst>
              </p:cNvPr>
              <p:cNvCxnSpPr>
                <a:cxnSpLocks/>
              </p:cNvCxnSpPr>
              <p:nvPr/>
            </p:nvCxnSpPr>
            <p:spPr>
              <a:xfrm>
                <a:off x="1262369" y="2869407"/>
                <a:ext cx="0" cy="2857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299E2474-C39B-F617-7FA9-D7B9B372304A}"/>
                  </a:ext>
                </a:extLst>
              </p:cNvPr>
              <p:cNvCxnSpPr>
                <a:cxnSpLocks/>
              </p:cNvCxnSpPr>
              <p:nvPr/>
            </p:nvCxnSpPr>
            <p:spPr>
              <a:xfrm>
                <a:off x="1286181" y="2864314"/>
                <a:ext cx="0" cy="3876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90334B4-86C1-A3CA-3E4D-BAEBC162D0AA}"/>
                  </a:ext>
                </a:extLst>
              </p:cNvPr>
              <p:cNvCxnSpPr>
                <a:cxnSpLocks/>
              </p:cNvCxnSpPr>
              <p:nvPr/>
            </p:nvCxnSpPr>
            <p:spPr>
              <a:xfrm>
                <a:off x="1309997" y="2870432"/>
                <a:ext cx="0" cy="26524"/>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32" name="Group 131">
            <a:extLst>
              <a:ext uri="{FF2B5EF4-FFF2-40B4-BE49-F238E27FC236}">
                <a16:creationId xmlns:a16="http://schemas.microsoft.com/office/drawing/2014/main" id="{11FA027C-A040-CBF0-FD2F-9037D170EA61}"/>
              </a:ext>
            </a:extLst>
          </p:cNvPr>
          <p:cNvGrpSpPr/>
          <p:nvPr/>
        </p:nvGrpSpPr>
        <p:grpSpPr>
          <a:xfrm>
            <a:off x="732556" y="3965575"/>
            <a:ext cx="1990808" cy="966788"/>
            <a:chOff x="1004950" y="3888541"/>
            <a:chExt cx="1379911" cy="1831571"/>
          </a:xfrm>
        </p:grpSpPr>
        <p:cxnSp>
          <p:nvCxnSpPr>
            <p:cNvPr id="128" name="Straight Connector 127">
              <a:extLst>
                <a:ext uri="{FF2B5EF4-FFF2-40B4-BE49-F238E27FC236}">
                  <a16:creationId xmlns:a16="http://schemas.microsoft.com/office/drawing/2014/main" id="{DD7873FE-848B-7FBC-3955-125071568D2C}"/>
                </a:ext>
              </a:extLst>
            </p:cNvPr>
            <p:cNvCxnSpPr/>
            <p:nvPr/>
          </p:nvCxnSpPr>
          <p:spPr>
            <a:xfrm>
              <a:off x="1004950" y="4257507"/>
              <a:ext cx="1379911"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A9D87418-907E-1040-8095-9F95CA04E0ED}"/>
                </a:ext>
              </a:extLst>
            </p:cNvPr>
            <p:cNvSpPr txBox="1"/>
            <p:nvPr/>
          </p:nvSpPr>
          <p:spPr>
            <a:xfrm>
              <a:off x="1014199" y="3888541"/>
              <a:ext cx="353059" cy="262385"/>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Key</a:t>
              </a:r>
            </a:p>
          </p:txBody>
        </p:sp>
        <p:sp>
          <p:nvSpPr>
            <p:cNvPr id="130" name="TextBox 129">
              <a:extLst>
                <a:ext uri="{FF2B5EF4-FFF2-40B4-BE49-F238E27FC236}">
                  <a16:creationId xmlns:a16="http://schemas.microsoft.com/office/drawing/2014/main" id="{41304E2D-3CC7-30BE-8C24-A40149409AF0}"/>
                </a:ext>
              </a:extLst>
            </p:cNvPr>
            <p:cNvSpPr txBox="1"/>
            <p:nvPr/>
          </p:nvSpPr>
          <p:spPr>
            <a:xfrm>
              <a:off x="1199749" y="4313136"/>
              <a:ext cx="1185112" cy="1406976"/>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Sans Text Semibold"/>
                  <a:ea typeface="+mn-ea"/>
                  <a:cs typeface="+mn-cs"/>
                </a:rPr>
                <a:t>Container Registry</a:t>
              </a:r>
            </a:p>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This is hosted externally in a different Azure resource group and is not deployed as part of the solution to the user's Azure subscription/ resource group</a:t>
              </a:r>
            </a:p>
          </p:txBody>
        </p:sp>
        <p:sp>
          <p:nvSpPr>
            <p:cNvPr id="131" name="Isosceles Triangle 130">
              <a:extLst>
                <a:ext uri="{FF2B5EF4-FFF2-40B4-BE49-F238E27FC236}">
                  <a16:creationId xmlns:a16="http://schemas.microsoft.com/office/drawing/2014/main" id="{361E5C8D-7FA1-6568-765F-B7719034E54B}"/>
                </a:ext>
              </a:extLst>
            </p:cNvPr>
            <p:cNvSpPr/>
            <p:nvPr/>
          </p:nvSpPr>
          <p:spPr bwMode="auto">
            <a:xfrm rot="16200000" flipH="1">
              <a:off x="954118" y="4416545"/>
              <a:ext cx="284373" cy="156054"/>
            </a:xfrm>
            <a:prstGeom prst="triangle">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grpSp>
      <p:sp>
        <p:nvSpPr>
          <p:cNvPr id="84" name="Rectangle 83">
            <a:extLst>
              <a:ext uri="{FF2B5EF4-FFF2-40B4-BE49-F238E27FC236}">
                <a16:creationId xmlns:a16="http://schemas.microsoft.com/office/drawing/2014/main" id="{0EED835D-32CA-2478-C825-F94BDDECE180}"/>
              </a:ext>
            </a:extLst>
          </p:cNvPr>
          <p:cNvSpPr/>
          <p:nvPr/>
        </p:nvSpPr>
        <p:spPr bwMode="auto">
          <a:xfrm>
            <a:off x="4967288" y="2691706"/>
            <a:ext cx="1300560" cy="1490562"/>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85" name="Rectangle 84">
            <a:extLst>
              <a:ext uri="{FF2B5EF4-FFF2-40B4-BE49-F238E27FC236}">
                <a16:creationId xmlns:a16="http://schemas.microsoft.com/office/drawing/2014/main" id="{2B9A3D79-18E3-0618-F48B-E0F9E70B9D30}"/>
              </a:ext>
            </a:extLst>
          </p:cNvPr>
          <p:cNvSpPr/>
          <p:nvPr/>
        </p:nvSpPr>
        <p:spPr bwMode="auto">
          <a:xfrm>
            <a:off x="5020835" y="2736977"/>
            <a:ext cx="1193467"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Functions</a:t>
            </a:r>
          </a:p>
        </p:txBody>
      </p:sp>
      <p:sp>
        <p:nvSpPr>
          <p:cNvPr id="86" name="TextBox 85">
            <a:extLst>
              <a:ext uri="{FF2B5EF4-FFF2-40B4-BE49-F238E27FC236}">
                <a16:creationId xmlns:a16="http://schemas.microsoft.com/office/drawing/2014/main" id="{B7F65E1B-61F3-E5D3-AD59-93882D9D264C}"/>
              </a:ext>
            </a:extLst>
          </p:cNvPr>
          <p:cNvSpPr txBox="1"/>
          <p:nvPr/>
        </p:nvSpPr>
        <p:spPr>
          <a:xfrm>
            <a:off x="5054792" y="3292796"/>
            <a:ext cx="1137665" cy="86177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The resulting transcriptions are stored in an Azure storage container along with the enriched metadata (</a:t>
            </a:r>
            <a:r>
              <a:rPr kumimoji="0" lang="en-US" sz="800" b="0" i="0" u="none" strike="noStrike" kern="1200" cap="none" spc="0" normalizeH="0" baseline="0" noProof="0" err="1">
                <a:ln>
                  <a:noFill/>
                </a:ln>
                <a:solidFill>
                  <a:srgbClr val="000000"/>
                </a:solidFill>
                <a:effectLst/>
                <a:uLnTx/>
                <a:uFillTx/>
                <a:latin typeface="Segoe Sans Text"/>
                <a:ea typeface="+mn-ea"/>
                <a:cs typeface="+mn-cs"/>
              </a:rPr>
              <a:t>diarization</a:t>
            </a:r>
            <a:r>
              <a:rPr kumimoji="0" lang="en-US" sz="800" b="0" i="0" u="none" strike="noStrike" kern="1200" cap="none" spc="0" normalizeH="0" baseline="0" noProof="0">
                <a:ln>
                  <a:noFill/>
                </a:ln>
                <a:solidFill>
                  <a:srgbClr val="000000"/>
                </a:solidFill>
                <a:effectLst/>
                <a:uLnTx/>
                <a:uFillTx/>
                <a:latin typeface="Segoe Sans Text"/>
                <a:ea typeface="+mn-ea"/>
                <a:cs typeface="+mn-cs"/>
              </a:rPr>
              <a:t>,</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sentiment, etc.)</a:t>
            </a:r>
          </a:p>
        </p:txBody>
      </p:sp>
      <p:pic>
        <p:nvPicPr>
          <p:cNvPr id="134" name="Graphic 133">
            <a:extLst>
              <a:ext uri="{FF2B5EF4-FFF2-40B4-BE49-F238E27FC236}">
                <a16:creationId xmlns:a16="http://schemas.microsoft.com/office/drawing/2014/main" id="{683803C0-25C2-23EA-7180-92A396F02D9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08810" y="2786317"/>
            <a:ext cx="229630" cy="225998"/>
          </a:xfrm>
          <a:prstGeom prst="rect">
            <a:avLst/>
          </a:prstGeom>
        </p:spPr>
      </p:pic>
      <p:sp>
        <p:nvSpPr>
          <p:cNvPr id="61" name="Rectangle 60">
            <a:extLst>
              <a:ext uri="{FF2B5EF4-FFF2-40B4-BE49-F238E27FC236}">
                <a16:creationId xmlns:a16="http://schemas.microsoft.com/office/drawing/2014/main" id="{079C7373-6AA4-F861-A8F7-BD7FC9D9AC04}"/>
              </a:ext>
            </a:extLst>
          </p:cNvPr>
          <p:cNvSpPr/>
          <p:nvPr/>
        </p:nvSpPr>
        <p:spPr bwMode="auto">
          <a:xfrm>
            <a:off x="7879699" y="3593115"/>
            <a:ext cx="1300020" cy="1102849"/>
          </a:xfrm>
          <a:prstGeom prst="rect">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62" name="Rectangle 61">
            <a:extLst>
              <a:ext uri="{FF2B5EF4-FFF2-40B4-BE49-F238E27FC236}">
                <a16:creationId xmlns:a16="http://schemas.microsoft.com/office/drawing/2014/main" id="{24A8F0E3-7D28-2133-C9B3-426F279ACA0A}"/>
              </a:ext>
            </a:extLst>
          </p:cNvPr>
          <p:cNvSpPr/>
          <p:nvPr/>
        </p:nvSpPr>
        <p:spPr bwMode="auto">
          <a:xfrm>
            <a:off x="7932976" y="3641869"/>
            <a:ext cx="1193466" cy="403757"/>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Functions</a:t>
            </a:r>
          </a:p>
        </p:txBody>
      </p:sp>
      <p:sp>
        <p:nvSpPr>
          <p:cNvPr id="64" name="TextBox 63">
            <a:extLst>
              <a:ext uri="{FF2B5EF4-FFF2-40B4-BE49-F238E27FC236}">
                <a16:creationId xmlns:a16="http://schemas.microsoft.com/office/drawing/2014/main" id="{99C40BDB-F914-0E6A-1423-5055D71F3075}"/>
              </a:ext>
            </a:extLst>
          </p:cNvPr>
          <p:cNvSpPr txBox="1"/>
          <p:nvPr/>
        </p:nvSpPr>
        <p:spPr>
          <a:xfrm>
            <a:off x="7966582" y="4112088"/>
            <a:ext cx="1137664" cy="492443"/>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A set of custom and</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pre-built functions that implement the different use cases</a:t>
            </a:r>
          </a:p>
        </p:txBody>
      </p:sp>
      <p:grpSp>
        <p:nvGrpSpPr>
          <p:cNvPr id="138" name="Group 137">
            <a:extLst>
              <a:ext uri="{FF2B5EF4-FFF2-40B4-BE49-F238E27FC236}">
                <a16:creationId xmlns:a16="http://schemas.microsoft.com/office/drawing/2014/main" id="{B09EAECE-6444-5052-646C-5EF586B91CFA}"/>
              </a:ext>
            </a:extLst>
          </p:cNvPr>
          <p:cNvGrpSpPr/>
          <p:nvPr/>
        </p:nvGrpSpPr>
        <p:grpSpPr>
          <a:xfrm>
            <a:off x="8182212" y="3681026"/>
            <a:ext cx="706407" cy="181362"/>
            <a:chOff x="7962814" y="3963070"/>
            <a:chExt cx="768902" cy="200577"/>
          </a:xfrm>
        </p:grpSpPr>
        <p:pic>
          <p:nvPicPr>
            <p:cNvPr id="135" name="Graphic 134">
              <a:extLst>
                <a:ext uri="{FF2B5EF4-FFF2-40B4-BE49-F238E27FC236}">
                  <a16:creationId xmlns:a16="http://schemas.microsoft.com/office/drawing/2014/main" id="{93F1236D-8A69-063D-8E60-9F4B0ECF2E2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962814" y="3963070"/>
              <a:ext cx="200577" cy="200577"/>
            </a:xfrm>
            <a:prstGeom prst="rect">
              <a:avLst/>
            </a:prstGeom>
          </p:spPr>
        </p:pic>
        <p:pic>
          <p:nvPicPr>
            <p:cNvPr id="136" name="Graphic 135">
              <a:extLst>
                <a:ext uri="{FF2B5EF4-FFF2-40B4-BE49-F238E27FC236}">
                  <a16:creationId xmlns:a16="http://schemas.microsoft.com/office/drawing/2014/main" id="{23488E76-D1E5-FF2F-7DC8-C747E3F0856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246976" y="3963070"/>
              <a:ext cx="200577" cy="200577"/>
            </a:xfrm>
            <a:prstGeom prst="rect">
              <a:avLst/>
            </a:prstGeom>
          </p:spPr>
        </p:pic>
        <p:pic>
          <p:nvPicPr>
            <p:cNvPr id="137" name="Graphic 136">
              <a:extLst>
                <a:ext uri="{FF2B5EF4-FFF2-40B4-BE49-F238E27FC236}">
                  <a16:creationId xmlns:a16="http://schemas.microsoft.com/office/drawing/2014/main" id="{C6B2D04D-29A0-3965-0D4D-CDAC95FE5DE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531139" y="3963070"/>
              <a:ext cx="200577" cy="200577"/>
            </a:xfrm>
            <a:prstGeom prst="rect">
              <a:avLst/>
            </a:prstGeom>
          </p:spPr>
        </p:pic>
      </p:grpSp>
      <p:cxnSp>
        <p:nvCxnSpPr>
          <p:cNvPr id="145" name="Straight Arrow Connector 144">
            <a:extLst>
              <a:ext uri="{FF2B5EF4-FFF2-40B4-BE49-F238E27FC236}">
                <a16:creationId xmlns:a16="http://schemas.microsoft.com/office/drawing/2014/main" id="{8BCA461F-5B16-D5DF-1231-D592ED097D29}"/>
              </a:ext>
            </a:extLst>
          </p:cNvPr>
          <p:cNvCxnSpPr>
            <a:cxnSpLocks/>
          </p:cNvCxnSpPr>
          <p:nvPr/>
        </p:nvCxnSpPr>
        <p:spPr>
          <a:xfrm>
            <a:off x="6288400" y="2975051"/>
            <a:ext cx="189251"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a:extLst>
              <a:ext uri="{FF2B5EF4-FFF2-40B4-BE49-F238E27FC236}">
                <a16:creationId xmlns:a16="http://schemas.microsoft.com/office/drawing/2014/main" id="{5130BB14-BE29-2973-C6D4-1D0DB6AE2348}"/>
              </a:ext>
            </a:extLst>
          </p:cNvPr>
          <p:cNvCxnSpPr>
            <a:cxnSpLocks/>
          </p:cNvCxnSpPr>
          <p:nvPr/>
        </p:nvCxnSpPr>
        <p:spPr>
          <a:xfrm>
            <a:off x="4757485" y="2975052"/>
            <a:ext cx="189251"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99322B1-0FE0-404B-A68D-3462974EEBA9}"/>
              </a:ext>
            </a:extLst>
          </p:cNvPr>
          <p:cNvCxnSpPr>
            <a:cxnSpLocks/>
          </p:cNvCxnSpPr>
          <p:nvPr/>
        </p:nvCxnSpPr>
        <p:spPr>
          <a:xfrm>
            <a:off x="3060700" y="2975051"/>
            <a:ext cx="189251" cy="0"/>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6CC8F9D-2BF0-746A-83B2-E6A6F58539DE}"/>
              </a:ext>
            </a:extLst>
          </p:cNvPr>
          <p:cNvCxnSpPr>
            <a:cxnSpLocks/>
          </p:cNvCxnSpPr>
          <p:nvPr/>
        </p:nvCxnSpPr>
        <p:spPr>
          <a:xfrm flipV="1">
            <a:off x="8529709" y="2511813"/>
            <a:ext cx="0" cy="225164"/>
          </a:xfrm>
          <a:prstGeom prst="straightConnector1">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D1CD3C8A-CDA1-7878-C56F-7BB1261461A2}"/>
              </a:ext>
            </a:extLst>
          </p:cNvPr>
          <p:cNvSpPr/>
          <p:nvPr/>
        </p:nvSpPr>
        <p:spPr bwMode="auto">
          <a:xfrm>
            <a:off x="3273044" y="2697052"/>
            <a:ext cx="1461348" cy="2147998"/>
          </a:xfrm>
          <a:prstGeom prst="rect">
            <a:avLst/>
          </a:prstGeom>
          <a:noFill/>
          <a:ln w="6350">
            <a:solidFill>
              <a:schemeClr val="bg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93" name="Rectangle 92">
            <a:extLst>
              <a:ext uri="{FF2B5EF4-FFF2-40B4-BE49-F238E27FC236}">
                <a16:creationId xmlns:a16="http://schemas.microsoft.com/office/drawing/2014/main" id="{E9113B35-8F83-B5AF-BD6A-E4A44E6EEB66}"/>
              </a:ext>
            </a:extLst>
          </p:cNvPr>
          <p:cNvSpPr/>
          <p:nvPr/>
        </p:nvSpPr>
        <p:spPr bwMode="auto">
          <a:xfrm>
            <a:off x="3323148" y="2736978"/>
            <a:ext cx="1361140" cy="476148"/>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Storage Account</a:t>
            </a:r>
          </a:p>
        </p:txBody>
      </p:sp>
      <p:pic>
        <p:nvPicPr>
          <p:cNvPr id="208" name="Graphic 207">
            <a:extLst>
              <a:ext uri="{FF2B5EF4-FFF2-40B4-BE49-F238E27FC236}">
                <a16:creationId xmlns:a16="http://schemas.microsoft.com/office/drawing/2014/main" id="{CFFFD74F-3500-2CA2-0744-442ABC17DA6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876113" y="2770225"/>
            <a:ext cx="255210" cy="247352"/>
          </a:xfrm>
          <a:prstGeom prst="rect">
            <a:avLst/>
          </a:prstGeom>
        </p:spPr>
      </p:pic>
      <p:sp>
        <p:nvSpPr>
          <p:cNvPr id="10" name="Isosceles Triangle 9">
            <a:extLst>
              <a:ext uri="{FF2B5EF4-FFF2-40B4-BE49-F238E27FC236}">
                <a16:creationId xmlns:a16="http://schemas.microsoft.com/office/drawing/2014/main" id="{E1DBA95A-B44B-2A69-0A23-B6606E542E22}"/>
              </a:ext>
            </a:extLst>
          </p:cNvPr>
          <p:cNvSpPr>
            <a:spLocks/>
          </p:cNvSpPr>
          <p:nvPr/>
        </p:nvSpPr>
        <p:spPr bwMode="auto">
          <a:xfrm rot="16200000" flipH="1">
            <a:off x="7481695" y="2016756"/>
            <a:ext cx="188423" cy="226241"/>
          </a:xfrm>
          <a:prstGeom prst="triangle">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000000"/>
              </a:solidFill>
              <a:effectLst/>
              <a:uLnTx/>
              <a:uFillTx/>
              <a:latin typeface="Segoe Sans Text"/>
              <a:ea typeface="Segoe UI" pitchFamily="34" charset="0"/>
              <a:cs typeface="Segoe UI" pitchFamily="34" charset="0"/>
            </a:endParaRPr>
          </a:p>
        </p:txBody>
      </p:sp>
      <p:sp>
        <p:nvSpPr>
          <p:cNvPr id="6" name="Title 5">
            <a:extLst>
              <a:ext uri="{FF2B5EF4-FFF2-40B4-BE49-F238E27FC236}">
                <a16:creationId xmlns:a16="http://schemas.microsoft.com/office/drawing/2014/main" id="{0FEB7284-281F-F008-4239-13CC007C2A49}"/>
              </a:ext>
            </a:extLst>
          </p:cNvPr>
          <p:cNvSpPr>
            <a:spLocks noGrp="1"/>
          </p:cNvSpPr>
          <p:nvPr>
            <p:ph type="title"/>
          </p:nvPr>
        </p:nvSpPr>
        <p:spPr>
          <a:xfrm>
            <a:off x="588963" y="457200"/>
            <a:ext cx="11017250" cy="923330"/>
          </a:xfrm>
        </p:spPr>
        <p:txBody>
          <a:bodyPr/>
          <a:lstStyle/>
          <a:p>
            <a:pPr algn="ctr"/>
            <a:r>
              <a:rPr lang="en-US" sz="3000" dirty="0"/>
              <a:t>Sample Architecture:</a:t>
            </a:r>
            <a:br>
              <a:rPr lang="en-US" sz="3000" dirty="0"/>
            </a:br>
            <a:r>
              <a:rPr lang="en-US" sz="3000" dirty="0"/>
              <a:t>Knowledge </a:t>
            </a:r>
            <a:r>
              <a:rPr lang="en-US" dirty="0"/>
              <a:t>m</a:t>
            </a:r>
            <a:r>
              <a:rPr lang="en-US" sz="3000" dirty="0"/>
              <a:t>ining</a:t>
            </a:r>
            <a:endParaRPr lang="en-IN" sz="3000" dirty="0"/>
          </a:p>
        </p:txBody>
      </p:sp>
      <p:sp>
        <p:nvSpPr>
          <p:cNvPr id="27" name="Rectangle 26">
            <a:extLst>
              <a:ext uri="{FF2B5EF4-FFF2-40B4-BE49-F238E27FC236}">
                <a16:creationId xmlns:a16="http://schemas.microsoft.com/office/drawing/2014/main" id="{C9277B45-8D31-1FD9-A2CE-2C8CC1E814E2}"/>
              </a:ext>
            </a:extLst>
          </p:cNvPr>
          <p:cNvSpPr/>
          <p:nvPr/>
        </p:nvSpPr>
        <p:spPr bwMode="auto">
          <a:xfrm>
            <a:off x="0" y="5400335"/>
            <a:ext cx="12191350" cy="1457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cxnSp>
        <p:nvCxnSpPr>
          <p:cNvPr id="28" name="Straight Connector 27">
            <a:extLst>
              <a:ext uri="{FF2B5EF4-FFF2-40B4-BE49-F238E27FC236}">
                <a16:creationId xmlns:a16="http://schemas.microsoft.com/office/drawing/2014/main" id="{58DF0822-54DD-9101-3E71-F869EAAD9E13}"/>
              </a:ext>
            </a:extLst>
          </p:cNvPr>
          <p:cNvCxnSpPr>
            <a:cxnSpLocks/>
          </p:cNvCxnSpPr>
          <p:nvPr/>
        </p:nvCxnSpPr>
        <p:spPr>
          <a:xfrm>
            <a:off x="0" y="5398844"/>
            <a:ext cx="12192000" cy="0"/>
          </a:xfrm>
          <a:prstGeom prst="line">
            <a:avLst/>
          </a:prstGeom>
          <a:noFill/>
          <a:ln w="190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2" name="Text Placeholder 2">
            <a:extLst>
              <a:ext uri="{FF2B5EF4-FFF2-40B4-BE49-F238E27FC236}">
                <a16:creationId xmlns:a16="http://schemas.microsoft.com/office/drawing/2014/main" id="{62041070-8981-D0F8-71A7-B0C150EB5415}"/>
              </a:ext>
            </a:extLst>
          </p:cNvPr>
          <p:cNvSpPr>
            <a:spLocks noGrp="1"/>
          </p:cNvSpPr>
          <p:nvPr/>
        </p:nvSpPr>
        <p:spPr>
          <a:xfrm>
            <a:off x="2609850" y="5505546"/>
            <a:ext cx="9103179" cy="984885"/>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This technical pattern enables customers to conduct automated knowledge mining of human conversations (call center, clinician, meetings) to gain valuable post-interaction insights and patterns.</a:t>
            </a: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Data may be read from a variety of data sources, including S</a:t>
            </a:r>
            <a:r>
              <a:rPr kumimoji="0" lang="en-US" sz="1100" b="0" i="0" u="none" strike="noStrike" kern="1200" cap="none" spc="0" normalizeH="0" baseline="0" noProof="0" dirty="0" err="1">
                <a:ln>
                  <a:noFill/>
                </a:ln>
                <a:solidFill>
                  <a:srgbClr val="000000"/>
                </a:solidFill>
                <a:effectLst/>
                <a:uLnTx/>
                <a:uFillTx/>
                <a:latin typeface="Segoe Sans Text"/>
                <a:ea typeface="+mn-ea"/>
                <a:cs typeface="Segoe UI" panose="020B0502040204020203" pitchFamily="34" charset="0"/>
              </a:rPr>
              <a:t>torage</a:t>
            </a: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 Account, Azure Cosmos DB, Azure Database for PostgreSQL, or Azure SQL</a:t>
            </a:r>
          </a:p>
        </p:txBody>
      </p:sp>
      <p:sp>
        <p:nvSpPr>
          <p:cNvPr id="22" name="Title 1">
            <a:extLst>
              <a:ext uri="{FF2B5EF4-FFF2-40B4-BE49-F238E27FC236}">
                <a16:creationId xmlns:a16="http://schemas.microsoft.com/office/drawing/2014/main" id="{49857FDB-FD1C-702C-5AAC-76A6D9AABD5B}"/>
              </a:ext>
            </a:extLst>
          </p:cNvPr>
          <p:cNvSpPr>
            <a:spLocks noGrp="1"/>
          </p:cNvSpPr>
          <p:nvPr/>
        </p:nvSpPr>
        <p:spPr>
          <a:xfrm>
            <a:off x="588263" y="5751767"/>
            <a:ext cx="1751618" cy="24622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Sans Text Semibold"/>
                <a:ea typeface="+mn-ea"/>
                <a:cs typeface="Segoe UI" pitchFamily="34" charset="0"/>
              </a:rPr>
              <a:t>Knowledge Mining</a:t>
            </a:r>
          </a:p>
        </p:txBody>
      </p:sp>
      <p:cxnSp>
        <p:nvCxnSpPr>
          <p:cNvPr id="23" name="Straight Connector 22">
            <a:extLst>
              <a:ext uri="{FF2B5EF4-FFF2-40B4-BE49-F238E27FC236}">
                <a16:creationId xmlns:a16="http://schemas.microsoft.com/office/drawing/2014/main" id="{6D1F8C22-B2B4-05B4-29EA-460CDE121B64}"/>
              </a:ext>
            </a:extLst>
          </p:cNvPr>
          <p:cNvCxnSpPr>
            <a:cxnSpLocks/>
          </p:cNvCxnSpPr>
          <p:nvPr/>
        </p:nvCxnSpPr>
        <p:spPr>
          <a:xfrm>
            <a:off x="2474865" y="5505546"/>
            <a:ext cx="0" cy="815608"/>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CAE4105A-9335-A3E6-1BB6-F0ED215F0728}"/>
              </a:ext>
            </a:extLst>
          </p:cNvPr>
          <p:cNvGrpSpPr/>
          <p:nvPr/>
        </p:nvGrpSpPr>
        <p:grpSpPr>
          <a:xfrm>
            <a:off x="6481217" y="2682403"/>
            <a:ext cx="1271571" cy="2681416"/>
            <a:chOff x="871985" y="2068509"/>
            <a:chExt cx="1271571" cy="2681416"/>
          </a:xfrm>
        </p:grpSpPr>
        <p:grpSp>
          <p:nvGrpSpPr>
            <p:cNvPr id="5" name="Group 4">
              <a:extLst>
                <a:ext uri="{FF2B5EF4-FFF2-40B4-BE49-F238E27FC236}">
                  <a16:creationId xmlns:a16="http://schemas.microsoft.com/office/drawing/2014/main" id="{DE368FC9-4893-EE5E-199D-B5654CB9DBCE}"/>
                </a:ext>
              </a:extLst>
            </p:cNvPr>
            <p:cNvGrpSpPr/>
            <p:nvPr/>
          </p:nvGrpSpPr>
          <p:grpSpPr>
            <a:xfrm>
              <a:off x="871985" y="2068509"/>
              <a:ext cx="1271571" cy="2681416"/>
              <a:chOff x="871985" y="2068509"/>
              <a:chExt cx="1271571" cy="2681416"/>
            </a:xfrm>
          </p:grpSpPr>
          <p:grpSp>
            <p:nvGrpSpPr>
              <p:cNvPr id="16" name="Group 15">
                <a:extLst>
                  <a:ext uri="{FF2B5EF4-FFF2-40B4-BE49-F238E27FC236}">
                    <a16:creationId xmlns:a16="http://schemas.microsoft.com/office/drawing/2014/main" id="{5E50EF40-29E5-8EB2-25B1-2AA890A7660E}"/>
                  </a:ext>
                </a:extLst>
              </p:cNvPr>
              <p:cNvGrpSpPr/>
              <p:nvPr/>
            </p:nvGrpSpPr>
            <p:grpSpPr>
              <a:xfrm>
                <a:off x="871985" y="2068509"/>
                <a:ext cx="1271571" cy="2681416"/>
                <a:chOff x="871985" y="2916065"/>
                <a:chExt cx="1361318" cy="2202809"/>
              </a:xfrm>
            </p:grpSpPr>
            <p:sp>
              <p:nvSpPr>
                <p:cNvPr id="29" name="Rectangle 28">
                  <a:extLst>
                    <a:ext uri="{FF2B5EF4-FFF2-40B4-BE49-F238E27FC236}">
                      <a16:creationId xmlns:a16="http://schemas.microsoft.com/office/drawing/2014/main" id="{9B410C2F-2D93-5C68-9E6E-9C2594392614}"/>
                    </a:ext>
                  </a:extLst>
                </p:cNvPr>
                <p:cNvSpPr/>
                <p:nvPr/>
              </p:nvSpPr>
              <p:spPr bwMode="auto">
                <a:xfrm>
                  <a:off x="871985" y="2916065"/>
                  <a:ext cx="1361318" cy="220280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Segoe Sans Text"/>
                    <a:ea typeface="+mn-ea"/>
                    <a:cs typeface="+mn-cs"/>
                  </a:endParaRPr>
                </a:p>
              </p:txBody>
            </p:sp>
            <p:pic>
              <p:nvPicPr>
                <p:cNvPr id="30" name="Graphic 29">
                  <a:extLst>
                    <a:ext uri="{FF2B5EF4-FFF2-40B4-BE49-F238E27FC236}">
                      <a16:creationId xmlns:a16="http://schemas.microsoft.com/office/drawing/2014/main" id="{B4C30166-F379-FB8E-1A96-F8B040A7F8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4922" y="2947473"/>
                  <a:ext cx="261879" cy="256971"/>
                </a:xfrm>
                <a:prstGeom prst="rect">
                  <a:avLst/>
                </a:prstGeom>
              </p:spPr>
            </p:pic>
            <p:pic>
              <p:nvPicPr>
                <p:cNvPr id="31" name="Graphic 30">
                  <a:extLst>
                    <a:ext uri="{FF2B5EF4-FFF2-40B4-BE49-F238E27FC236}">
                      <a16:creationId xmlns:a16="http://schemas.microsoft.com/office/drawing/2014/main" id="{F8160E85-2A04-2245-A57C-34C06B7A67B4}"/>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96252" y="4654233"/>
                  <a:ext cx="222367" cy="222367"/>
                </a:xfrm>
                <a:prstGeom prst="rect">
                  <a:avLst/>
                </a:prstGeom>
              </p:spPr>
            </p:pic>
            <p:sp>
              <p:nvSpPr>
                <p:cNvPr id="33" name="TextBox 32">
                  <a:extLst>
                    <a:ext uri="{FF2B5EF4-FFF2-40B4-BE49-F238E27FC236}">
                      <a16:creationId xmlns:a16="http://schemas.microsoft.com/office/drawing/2014/main" id="{1A81F37B-C0A3-A6FF-6C82-2225B3908E23}"/>
                    </a:ext>
                  </a:extLst>
                </p:cNvPr>
                <p:cNvSpPr txBox="1"/>
                <p:nvPr/>
              </p:nvSpPr>
              <p:spPr>
                <a:xfrm>
                  <a:off x="994519" y="4528743"/>
                  <a:ext cx="1022684"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sp>
            <p:nvSpPr>
              <p:cNvPr id="17" name="TextBox 16">
                <a:extLst>
                  <a:ext uri="{FF2B5EF4-FFF2-40B4-BE49-F238E27FC236}">
                    <a16:creationId xmlns:a16="http://schemas.microsoft.com/office/drawing/2014/main" id="{88279BA2-F722-787C-EC46-889FA0EED93D}"/>
                  </a:ext>
                </a:extLst>
              </p:cNvPr>
              <p:cNvSpPr txBox="1"/>
              <p:nvPr/>
            </p:nvSpPr>
            <p:spPr>
              <a:xfrm>
                <a:off x="1030139" y="243570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Storage Accounts</a:t>
                </a:r>
              </a:p>
            </p:txBody>
          </p:sp>
          <p:sp>
            <p:nvSpPr>
              <p:cNvPr id="18" name="TextBox 17">
                <a:extLst>
                  <a:ext uri="{FF2B5EF4-FFF2-40B4-BE49-F238E27FC236}">
                    <a16:creationId xmlns:a16="http://schemas.microsoft.com/office/drawing/2014/main" id="{D24809C1-BA4C-8D8A-B559-F3C5596C6612}"/>
                  </a:ext>
                </a:extLst>
              </p:cNvPr>
              <p:cNvSpPr txBox="1"/>
              <p:nvPr/>
            </p:nvSpPr>
            <p:spPr>
              <a:xfrm>
                <a:off x="1030139" y="453323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Cosmos DB</a:t>
                </a:r>
              </a:p>
            </p:txBody>
          </p:sp>
          <p:pic>
            <p:nvPicPr>
              <p:cNvPr id="20" name="Picture 2">
                <a:extLst>
                  <a:ext uri="{FF2B5EF4-FFF2-40B4-BE49-F238E27FC236}">
                    <a16:creationId xmlns:a16="http://schemas.microsoft.com/office/drawing/2014/main" id="{1F3B2CBE-EFD9-F63F-A691-206D4FC846A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322022" y="2720376"/>
                <a:ext cx="284100" cy="2841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8EE79805-9492-F959-4039-E98F14026AA5}"/>
                  </a:ext>
                </a:extLst>
              </p:cNvPr>
              <p:cNvSpPr txBox="1"/>
              <p:nvPr/>
            </p:nvSpPr>
            <p:spPr>
              <a:xfrm>
                <a:off x="982632" y="2593216"/>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sp>
            <p:nvSpPr>
              <p:cNvPr id="24" name="TextBox 23">
                <a:extLst>
                  <a:ext uri="{FF2B5EF4-FFF2-40B4-BE49-F238E27FC236}">
                    <a16:creationId xmlns:a16="http://schemas.microsoft.com/office/drawing/2014/main" id="{98B356C4-11F1-D19F-B487-B99997229BD0}"/>
                  </a:ext>
                </a:extLst>
              </p:cNvPr>
              <p:cNvSpPr txBox="1"/>
              <p:nvPr/>
            </p:nvSpPr>
            <p:spPr>
              <a:xfrm>
                <a:off x="977071" y="3041750"/>
                <a:ext cx="955262"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Database for PostgreSQL</a:t>
                </a:r>
              </a:p>
            </p:txBody>
          </p:sp>
          <p:pic>
            <p:nvPicPr>
              <p:cNvPr id="25" name="Picture 4" descr="Azure SQL Database Logo PNG vector in SVG, PDF, AI, CDR format">
                <a:extLst>
                  <a:ext uri="{FF2B5EF4-FFF2-40B4-BE49-F238E27FC236}">
                    <a16:creationId xmlns:a16="http://schemas.microsoft.com/office/drawing/2014/main" id="{B0B45434-3BA2-9A26-03ED-20E6BA455BE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359007" y="3544959"/>
                <a:ext cx="226178" cy="282722"/>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AD233BCD-07DF-7472-58C9-C535985C2278}"/>
                  </a:ext>
                </a:extLst>
              </p:cNvPr>
              <p:cNvSpPr txBox="1"/>
              <p:nvPr/>
            </p:nvSpPr>
            <p:spPr>
              <a:xfrm>
                <a:off x="900520" y="3824174"/>
                <a:ext cx="122059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SQL Database</a:t>
                </a:r>
              </a:p>
            </p:txBody>
          </p:sp>
        </p:grpSp>
        <p:sp>
          <p:nvSpPr>
            <p:cNvPr id="8" name="TextBox 7">
              <a:extLst>
                <a:ext uri="{FF2B5EF4-FFF2-40B4-BE49-F238E27FC236}">
                  <a16:creationId xmlns:a16="http://schemas.microsoft.com/office/drawing/2014/main" id="{EC95F804-1C2B-B041-9A04-C430BB9D9A72}"/>
                </a:ext>
              </a:extLst>
            </p:cNvPr>
            <p:cNvSpPr txBox="1"/>
            <p:nvPr/>
          </p:nvSpPr>
          <p:spPr>
            <a:xfrm>
              <a:off x="986441" y="3393863"/>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spTree>
    <p:extLst>
      <p:ext uri="{BB962C8B-B14F-4D97-AF65-F5344CB8AC3E}">
        <p14:creationId xmlns:p14="http://schemas.microsoft.com/office/powerpoint/2010/main" val="18092769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4702E2F-B6D7-CFCF-7510-24CE8091F70E}"/>
              </a:ext>
            </a:extLst>
          </p:cNvPr>
          <p:cNvSpPr/>
          <p:nvPr/>
        </p:nvSpPr>
        <p:spPr bwMode="auto">
          <a:xfrm>
            <a:off x="716506" y="2000251"/>
            <a:ext cx="2184010" cy="2857498"/>
          </a:xfrm>
          <a:prstGeom prst="rect">
            <a:avLst/>
          </a:prstGeom>
          <a:solidFill>
            <a:schemeClr val="bg1"/>
          </a:solidFill>
          <a:ln>
            <a:noFill/>
            <a:headEnd type="none" w="med" len="med"/>
            <a:tailEnd type="none" w="med" len="med"/>
          </a:ln>
          <a:effectLst>
            <a:outerShdw blurRad="1397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1887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rPr>
              <a:t>Organizational Function (Room of the House)</a:t>
            </a:r>
          </a:p>
        </p:txBody>
      </p:sp>
      <p:sp>
        <p:nvSpPr>
          <p:cNvPr id="2" name="Title 1">
            <a:extLst>
              <a:ext uri="{FF2B5EF4-FFF2-40B4-BE49-F238E27FC236}">
                <a16:creationId xmlns:a16="http://schemas.microsoft.com/office/drawing/2014/main" id="{31D62311-EF40-E021-81F5-A1C9BD4A7772}"/>
              </a:ext>
            </a:extLst>
          </p:cNvPr>
          <p:cNvSpPr>
            <a:spLocks noGrp="1"/>
          </p:cNvSpPr>
          <p:nvPr>
            <p:ph type="title"/>
          </p:nvPr>
        </p:nvSpPr>
        <p:spPr>
          <a:xfrm>
            <a:off x="588963" y="457200"/>
            <a:ext cx="11017250" cy="461665"/>
          </a:xfrm>
        </p:spPr>
        <p:txBody>
          <a:bodyPr/>
          <a:lstStyle/>
          <a:p>
            <a:r>
              <a:rPr lang="en-US">
                <a:ea typeface="+mj-ea"/>
                <a:cs typeface="+mj-cs"/>
              </a:rPr>
              <a:t>What’s in this playbook</a:t>
            </a:r>
          </a:p>
        </p:txBody>
      </p:sp>
      <p:sp>
        <p:nvSpPr>
          <p:cNvPr id="11" name="Rectangle 10">
            <a:extLst>
              <a:ext uri="{FF2B5EF4-FFF2-40B4-BE49-F238E27FC236}">
                <a16:creationId xmlns:a16="http://schemas.microsoft.com/office/drawing/2014/main" id="{C6AB6A0B-5D02-53ED-AE15-ADFB5463F26B}"/>
              </a:ext>
            </a:extLst>
          </p:cNvPr>
          <p:cNvSpPr/>
          <p:nvPr/>
        </p:nvSpPr>
        <p:spPr bwMode="auto">
          <a:xfrm>
            <a:off x="3623167" y="2000251"/>
            <a:ext cx="2184010" cy="2857498"/>
          </a:xfrm>
          <a:prstGeom prst="rect">
            <a:avLst/>
          </a:prstGeom>
          <a:solidFill>
            <a:schemeClr val="bg1"/>
          </a:solidFill>
          <a:ln>
            <a:noFill/>
            <a:headEnd type="none" w="med" len="med"/>
            <a:tailEnd type="none" w="med" len="med"/>
          </a:ln>
          <a:effectLst>
            <a:outerShdw blurRad="1397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1887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rPr>
              <a:t>Azure </a:t>
            </a:r>
          </a:p>
          <a:p>
            <a:pPr algn="ctr" defTabSz="932472" fontAlgn="base">
              <a:spcBef>
                <a:spcPct val="0"/>
              </a:spcBef>
              <a:spcAft>
                <a:spcPct val="0"/>
              </a:spcAft>
            </a:pPr>
            <a:r>
              <a:rPr lang="en-US" sz="2000">
                <a:solidFill>
                  <a:schemeClr val="tx1"/>
                </a:solidFill>
              </a:rPr>
              <a:t>AI-enabled Business Use Cases</a:t>
            </a:r>
          </a:p>
        </p:txBody>
      </p:sp>
      <p:sp>
        <p:nvSpPr>
          <p:cNvPr id="12" name="Rectangle 11">
            <a:extLst>
              <a:ext uri="{FF2B5EF4-FFF2-40B4-BE49-F238E27FC236}">
                <a16:creationId xmlns:a16="http://schemas.microsoft.com/office/drawing/2014/main" id="{FF8D54CE-1769-307A-F6CE-364A03CEAE0F}"/>
              </a:ext>
            </a:extLst>
          </p:cNvPr>
          <p:cNvSpPr/>
          <p:nvPr/>
        </p:nvSpPr>
        <p:spPr bwMode="auto">
          <a:xfrm>
            <a:off x="6529828" y="2000251"/>
            <a:ext cx="2184010" cy="2857498"/>
          </a:xfrm>
          <a:prstGeom prst="rect">
            <a:avLst/>
          </a:prstGeom>
          <a:solidFill>
            <a:schemeClr val="bg1"/>
          </a:solidFill>
          <a:ln>
            <a:noFill/>
            <a:headEnd type="none" w="med" len="med"/>
            <a:tailEnd type="none" w="med" len="med"/>
          </a:ln>
          <a:effectLst>
            <a:outerShdw blurRad="1397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1887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rPr>
              <a:t>Related Customer Stories</a:t>
            </a:r>
          </a:p>
        </p:txBody>
      </p:sp>
      <p:sp>
        <p:nvSpPr>
          <p:cNvPr id="13" name="Rectangle 12">
            <a:extLst>
              <a:ext uri="{FF2B5EF4-FFF2-40B4-BE49-F238E27FC236}">
                <a16:creationId xmlns:a16="http://schemas.microsoft.com/office/drawing/2014/main" id="{C0488EE2-AA07-2E5A-731E-666B7AB435C3}"/>
              </a:ext>
            </a:extLst>
          </p:cNvPr>
          <p:cNvSpPr/>
          <p:nvPr/>
        </p:nvSpPr>
        <p:spPr bwMode="auto">
          <a:xfrm>
            <a:off x="9436490" y="2000251"/>
            <a:ext cx="2184010" cy="2857498"/>
          </a:xfrm>
          <a:prstGeom prst="rect">
            <a:avLst/>
          </a:prstGeom>
          <a:solidFill>
            <a:schemeClr val="bg1"/>
          </a:solidFill>
          <a:ln>
            <a:noFill/>
            <a:headEnd type="none" w="med" len="med"/>
            <a:tailEnd type="none" w="med" len="med"/>
          </a:ln>
          <a:effectLst>
            <a:outerShdw blurRad="1397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188720"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rPr>
              <a:t>Supporting Technical Patterns / Architecture</a:t>
            </a:r>
          </a:p>
        </p:txBody>
      </p:sp>
      <p:sp>
        <p:nvSpPr>
          <p:cNvPr id="14" name="Graphic 16" descr="Icon of a arrow in a circle pointing right">
            <a:extLst>
              <a:ext uri="{FF2B5EF4-FFF2-40B4-BE49-F238E27FC236}">
                <a16:creationId xmlns:a16="http://schemas.microsoft.com/office/drawing/2014/main" id="{1D1BB53A-F0AC-7829-83F5-3B40377B2182}"/>
              </a:ext>
            </a:extLst>
          </p:cNvPr>
          <p:cNvSpPr/>
          <p:nvPr/>
        </p:nvSpPr>
        <p:spPr>
          <a:xfrm>
            <a:off x="3114870" y="3282027"/>
            <a:ext cx="293944" cy="293944"/>
          </a:xfrm>
          <a:custGeom>
            <a:avLst/>
            <a:gdLst>
              <a:gd name="connsiteX0" fmla="*/ 146972 w 293944"/>
              <a:gd name="connsiteY0" fmla="*/ 0 h 293944"/>
              <a:gd name="connsiteX1" fmla="*/ 293944 w 293944"/>
              <a:gd name="connsiteY1" fmla="*/ 146972 h 293944"/>
              <a:gd name="connsiteX2" fmla="*/ 146972 w 293944"/>
              <a:gd name="connsiteY2" fmla="*/ 293944 h 293944"/>
              <a:gd name="connsiteX3" fmla="*/ 0 w 293944"/>
              <a:gd name="connsiteY3" fmla="*/ 146972 h 293944"/>
              <a:gd name="connsiteX4" fmla="*/ 146972 w 293944"/>
              <a:gd name="connsiteY4" fmla="*/ 0 h 293944"/>
              <a:gd name="connsiteX5" fmla="*/ 158451 w 293944"/>
              <a:gd name="connsiteY5" fmla="*/ 80379 h 293944"/>
              <a:gd name="connsiteX6" fmla="*/ 157216 w 293944"/>
              <a:gd name="connsiteY6" fmla="*/ 79306 h 293944"/>
              <a:gd name="connsiteX7" fmla="*/ 144238 w 293944"/>
              <a:gd name="connsiteY7" fmla="*/ 79203 h 293944"/>
              <a:gd name="connsiteX8" fmla="*/ 142857 w 293944"/>
              <a:gd name="connsiteY8" fmla="*/ 80379 h 293944"/>
              <a:gd name="connsiteX9" fmla="*/ 141799 w 293944"/>
              <a:gd name="connsiteY9" fmla="*/ 81614 h 293944"/>
              <a:gd name="connsiteX10" fmla="*/ 141696 w 293944"/>
              <a:gd name="connsiteY10" fmla="*/ 94591 h 293944"/>
              <a:gd name="connsiteX11" fmla="*/ 142872 w 293944"/>
              <a:gd name="connsiteY11" fmla="*/ 95973 h 293944"/>
              <a:gd name="connsiteX12" fmla="*/ 182833 w 293944"/>
              <a:gd name="connsiteY12" fmla="*/ 135949 h 293944"/>
              <a:gd name="connsiteX13" fmla="*/ 84509 w 293944"/>
              <a:gd name="connsiteY13" fmla="*/ 135949 h 293944"/>
              <a:gd name="connsiteX14" fmla="*/ 83010 w 293944"/>
              <a:gd name="connsiteY14" fmla="*/ 136037 h 293944"/>
              <a:gd name="connsiteX15" fmla="*/ 73589 w 293944"/>
              <a:gd name="connsiteY15" fmla="*/ 145473 h 293944"/>
              <a:gd name="connsiteX16" fmla="*/ 73486 w 293944"/>
              <a:gd name="connsiteY16" fmla="*/ 146957 h 293944"/>
              <a:gd name="connsiteX17" fmla="*/ 73589 w 293944"/>
              <a:gd name="connsiteY17" fmla="*/ 148457 h 293944"/>
              <a:gd name="connsiteX18" fmla="*/ 83010 w 293944"/>
              <a:gd name="connsiteY18" fmla="*/ 157877 h 293944"/>
              <a:gd name="connsiteX19" fmla="*/ 84509 w 293944"/>
              <a:gd name="connsiteY19" fmla="*/ 157980 h 293944"/>
              <a:gd name="connsiteX20" fmla="*/ 182833 w 293944"/>
              <a:gd name="connsiteY20" fmla="*/ 157980 h 293944"/>
              <a:gd name="connsiteX21" fmla="*/ 142857 w 293944"/>
              <a:gd name="connsiteY21" fmla="*/ 197957 h 293944"/>
              <a:gd name="connsiteX22" fmla="*/ 141784 w 293944"/>
              <a:gd name="connsiteY22" fmla="*/ 199206 h 293944"/>
              <a:gd name="connsiteX23" fmla="*/ 143989 w 293944"/>
              <a:gd name="connsiteY23" fmla="*/ 214638 h 293944"/>
              <a:gd name="connsiteX24" fmla="*/ 157216 w 293944"/>
              <a:gd name="connsiteY24" fmla="*/ 214638 h 293944"/>
              <a:gd name="connsiteX25" fmla="*/ 158436 w 293944"/>
              <a:gd name="connsiteY25" fmla="*/ 213565 h 293944"/>
              <a:gd name="connsiteX26" fmla="*/ 217254 w 293944"/>
              <a:gd name="connsiteY26" fmla="*/ 154776 h 293944"/>
              <a:gd name="connsiteX27" fmla="*/ 218312 w 293944"/>
              <a:gd name="connsiteY27" fmla="*/ 153527 h 293944"/>
              <a:gd name="connsiteX28" fmla="*/ 218430 w 293944"/>
              <a:gd name="connsiteY28" fmla="*/ 140564 h 293944"/>
              <a:gd name="connsiteX29" fmla="*/ 217254 w 293944"/>
              <a:gd name="connsiteY29" fmla="*/ 139183 h 293944"/>
              <a:gd name="connsiteX30" fmla="*/ 158465 w 293944"/>
              <a:gd name="connsiteY30" fmla="*/ 80379 h 293944"/>
              <a:gd name="connsiteX31" fmla="*/ 157216 w 293944"/>
              <a:gd name="connsiteY31" fmla="*/ 79306 h 293944"/>
              <a:gd name="connsiteX32" fmla="*/ 158451 w 293944"/>
              <a:gd name="connsiteY32" fmla="*/ 80379 h 29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3944" h="293944">
                <a:moveTo>
                  <a:pt x="146972" y="0"/>
                </a:moveTo>
                <a:cubicBezTo>
                  <a:pt x="228159" y="0"/>
                  <a:pt x="293944" y="65799"/>
                  <a:pt x="293944" y="146972"/>
                </a:cubicBezTo>
                <a:cubicBezTo>
                  <a:pt x="293944" y="228145"/>
                  <a:pt x="228159" y="293944"/>
                  <a:pt x="146972" y="293944"/>
                </a:cubicBezTo>
                <a:cubicBezTo>
                  <a:pt x="65814" y="293944"/>
                  <a:pt x="0" y="228145"/>
                  <a:pt x="0" y="146972"/>
                </a:cubicBezTo>
                <a:cubicBezTo>
                  <a:pt x="0" y="65799"/>
                  <a:pt x="65814" y="0"/>
                  <a:pt x="146972" y="0"/>
                </a:cubicBezTo>
                <a:close/>
                <a:moveTo>
                  <a:pt x="158451" y="80379"/>
                </a:moveTo>
                <a:lnTo>
                  <a:pt x="157216" y="79306"/>
                </a:lnTo>
                <a:cubicBezTo>
                  <a:pt x="153371" y="76459"/>
                  <a:pt x="148129" y="76417"/>
                  <a:pt x="144238" y="79203"/>
                </a:cubicBezTo>
                <a:lnTo>
                  <a:pt x="142857" y="80379"/>
                </a:lnTo>
                <a:lnTo>
                  <a:pt x="141799" y="81614"/>
                </a:lnTo>
                <a:cubicBezTo>
                  <a:pt x="138952" y="85459"/>
                  <a:pt x="138911" y="90701"/>
                  <a:pt x="141696" y="94591"/>
                </a:cubicBezTo>
                <a:lnTo>
                  <a:pt x="142872" y="95973"/>
                </a:lnTo>
                <a:lnTo>
                  <a:pt x="182833" y="135949"/>
                </a:lnTo>
                <a:lnTo>
                  <a:pt x="84509" y="135949"/>
                </a:lnTo>
                <a:lnTo>
                  <a:pt x="83010" y="136037"/>
                </a:lnTo>
                <a:cubicBezTo>
                  <a:pt x="78108" y="136712"/>
                  <a:pt x="74255" y="140570"/>
                  <a:pt x="73589" y="145473"/>
                </a:cubicBezTo>
                <a:lnTo>
                  <a:pt x="73486" y="146957"/>
                </a:lnTo>
                <a:lnTo>
                  <a:pt x="73589" y="148457"/>
                </a:lnTo>
                <a:cubicBezTo>
                  <a:pt x="74261" y="153354"/>
                  <a:pt x="78112" y="157204"/>
                  <a:pt x="83010" y="157877"/>
                </a:cubicBezTo>
                <a:lnTo>
                  <a:pt x="84509" y="157980"/>
                </a:lnTo>
                <a:lnTo>
                  <a:pt x="182833" y="157980"/>
                </a:lnTo>
                <a:lnTo>
                  <a:pt x="142857" y="197957"/>
                </a:lnTo>
                <a:lnTo>
                  <a:pt x="141784" y="199206"/>
                </a:lnTo>
                <a:cubicBezTo>
                  <a:pt x="138132" y="204077"/>
                  <a:pt x="139118" y="210986"/>
                  <a:pt x="143989" y="214638"/>
                </a:cubicBezTo>
                <a:cubicBezTo>
                  <a:pt x="147908" y="217577"/>
                  <a:pt x="153296" y="217577"/>
                  <a:pt x="157216" y="214638"/>
                </a:cubicBezTo>
                <a:lnTo>
                  <a:pt x="158436" y="213565"/>
                </a:lnTo>
                <a:lnTo>
                  <a:pt x="217254" y="154776"/>
                </a:lnTo>
                <a:lnTo>
                  <a:pt x="218312" y="153527"/>
                </a:lnTo>
                <a:cubicBezTo>
                  <a:pt x="221156" y="149688"/>
                  <a:pt x="221205" y="144454"/>
                  <a:pt x="218430" y="140564"/>
                </a:cubicBezTo>
                <a:lnTo>
                  <a:pt x="217254" y="139183"/>
                </a:lnTo>
                <a:lnTo>
                  <a:pt x="158465" y="80379"/>
                </a:lnTo>
                <a:lnTo>
                  <a:pt x="157216" y="79306"/>
                </a:lnTo>
                <a:lnTo>
                  <a:pt x="158451" y="80379"/>
                </a:lnTo>
                <a:close/>
              </a:path>
            </a:pathLst>
          </a:custGeom>
          <a:solidFill>
            <a:schemeClr val="accent1"/>
          </a:solidFill>
          <a:ln w="15081" cap="flat">
            <a:noFill/>
            <a:prstDash val="solid"/>
            <a:miter/>
          </a:ln>
        </p:spPr>
        <p:txBody>
          <a:bodyPr rtlCol="0" anchor="ctr"/>
          <a:lstStyle/>
          <a:p>
            <a:endParaRPr lang="en-US"/>
          </a:p>
        </p:txBody>
      </p:sp>
      <p:sp>
        <p:nvSpPr>
          <p:cNvPr id="15" name="Graphic 16" descr="Icon of a arrow in a circle pointing right">
            <a:extLst>
              <a:ext uri="{FF2B5EF4-FFF2-40B4-BE49-F238E27FC236}">
                <a16:creationId xmlns:a16="http://schemas.microsoft.com/office/drawing/2014/main" id="{C7252700-C49C-5350-53F3-981CC10CA543}"/>
              </a:ext>
            </a:extLst>
          </p:cNvPr>
          <p:cNvSpPr/>
          <p:nvPr/>
        </p:nvSpPr>
        <p:spPr>
          <a:xfrm>
            <a:off x="6021532" y="3282027"/>
            <a:ext cx="293944" cy="293944"/>
          </a:xfrm>
          <a:custGeom>
            <a:avLst/>
            <a:gdLst>
              <a:gd name="connsiteX0" fmla="*/ 146972 w 293944"/>
              <a:gd name="connsiteY0" fmla="*/ 0 h 293944"/>
              <a:gd name="connsiteX1" fmla="*/ 293944 w 293944"/>
              <a:gd name="connsiteY1" fmla="*/ 146972 h 293944"/>
              <a:gd name="connsiteX2" fmla="*/ 146972 w 293944"/>
              <a:gd name="connsiteY2" fmla="*/ 293944 h 293944"/>
              <a:gd name="connsiteX3" fmla="*/ 0 w 293944"/>
              <a:gd name="connsiteY3" fmla="*/ 146972 h 293944"/>
              <a:gd name="connsiteX4" fmla="*/ 146972 w 293944"/>
              <a:gd name="connsiteY4" fmla="*/ 0 h 293944"/>
              <a:gd name="connsiteX5" fmla="*/ 158451 w 293944"/>
              <a:gd name="connsiteY5" fmla="*/ 80379 h 293944"/>
              <a:gd name="connsiteX6" fmla="*/ 157216 w 293944"/>
              <a:gd name="connsiteY6" fmla="*/ 79306 h 293944"/>
              <a:gd name="connsiteX7" fmla="*/ 144238 w 293944"/>
              <a:gd name="connsiteY7" fmla="*/ 79203 h 293944"/>
              <a:gd name="connsiteX8" fmla="*/ 142857 w 293944"/>
              <a:gd name="connsiteY8" fmla="*/ 80379 h 293944"/>
              <a:gd name="connsiteX9" fmla="*/ 141799 w 293944"/>
              <a:gd name="connsiteY9" fmla="*/ 81614 h 293944"/>
              <a:gd name="connsiteX10" fmla="*/ 141696 w 293944"/>
              <a:gd name="connsiteY10" fmla="*/ 94591 h 293944"/>
              <a:gd name="connsiteX11" fmla="*/ 142872 w 293944"/>
              <a:gd name="connsiteY11" fmla="*/ 95973 h 293944"/>
              <a:gd name="connsiteX12" fmla="*/ 182833 w 293944"/>
              <a:gd name="connsiteY12" fmla="*/ 135949 h 293944"/>
              <a:gd name="connsiteX13" fmla="*/ 84509 w 293944"/>
              <a:gd name="connsiteY13" fmla="*/ 135949 h 293944"/>
              <a:gd name="connsiteX14" fmla="*/ 83010 w 293944"/>
              <a:gd name="connsiteY14" fmla="*/ 136037 h 293944"/>
              <a:gd name="connsiteX15" fmla="*/ 73589 w 293944"/>
              <a:gd name="connsiteY15" fmla="*/ 145473 h 293944"/>
              <a:gd name="connsiteX16" fmla="*/ 73486 w 293944"/>
              <a:gd name="connsiteY16" fmla="*/ 146957 h 293944"/>
              <a:gd name="connsiteX17" fmla="*/ 73589 w 293944"/>
              <a:gd name="connsiteY17" fmla="*/ 148457 h 293944"/>
              <a:gd name="connsiteX18" fmla="*/ 83010 w 293944"/>
              <a:gd name="connsiteY18" fmla="*/ 157877 h 293944"/>
              <a:gd name="connsiteX19" fmla="*/ 84509 w 293944"/>
              <a:gd name="connsiteY19" fmla="*/ 157980 h 293944"/>
              <a:gd name="connsiteX20" fmla="*/ 182833 w 293944"/>
              <a:gd name="connsiteY20" fmla="*/ 157980 h 293944"/>
              <a:gd name="connsiteX21" fmla="*/ 142857 w 293944"/>
              <a:gd name="connsiteY21" fmla="*/ 197957 h 293944"/>
              <a:gd name="connsiteX22" fmla="*/ 141784 w 293944"/>
              <a:gd name="connsiteY22" fmla="*/ 199206 h 293944"/>
              <a:gd name="connsiteX23" fmla="*/ 143989 w 293944"/>
              <a:gd name="connsiteY23" fmla="*/ 214638 h 293944"/>
              <a:gd name="connsiteX24" fmla="*/ 157216 w 293944"/>
              <a:gd name="connsiteY24" fmla="*/ 214638 h 293944"/>
              <a:gd name="connsiteX25" fmla="*/ 158436 w 293944"/>
              <a:gd name="connsiteY25" fmla="*/ 213565 h 293944"/>
              <a:gd name="connsiteX26" fmla="*/ 217254 w 293944"/>
              <a:gd name="connsiteY26" fmla="*/ 154776 h 293944"/>
              <a:gd name="connsiteX27" fmla="*/ 218312 w 293944"/>
              <a:gd name="connsiteY27" fmla="*/ 153527 h 293944"/>
              <a:gd name="connsiteX28" fmla="*/ 218430 w 293944"/>
              <a:gd name="connsiteY28" fmla="*/ 140564 h 293944"/>
              <a:gd name="connsiteX29" fmla="*/ 217254 w 293944"/>
              <a:gd name="connsiteY29" fmla="*/ 139183 h 293944"/>
              <a:gd name="connsiteX30" fmla="*/ 158465 w 293944"/>
              <a:gd name="connsiteY30" fmla="*/ 80379 h 293944"/>
              <a:gd name="connsiteX31" fmla="*/ 157216 w 293944"/>
              <a:gd name="connsiteY31" fmla="*/ 79306 h 293944"/>
              <a:gd name="connsiteX32" fmla="*/ 158451 w 293944"/>
              <a:gd name="connsiteY32" fmla="*/ 80379 h 29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3944" h="293944">
                <a:moveTo>
                  <a:pt x="146972" y="0"/>
                </a:moveTo>
                <a:cubicBezTo>
                  <a:pt x="228159" y="0"/>
                  <a:pt x="293944" y="65799"/>
                  <a:pt x="293944" y="146972"/>
                </a:cubicBezTo>
                <a:cubicBezTo>
                  <a:pt x="293944" y="228145"/>
                  <a:pt x="228159" y="293944"/>
                  <a:pt x="146972" y="293944"/>
                </a:cubicBezTo>
                <a:cubicBezTo>
                  <a:pt x="65814" y="293944"/>
                  <a:pt x="0" y="228145"/>
                  <a:pt x="0" y="146972"/>
                </a:cubicBezTo>
                <a:cubicBezTo>
                  <a:pt x="0" y="65799"/>
                  <a:pt x="65814" y="0"/>
                  <a:pt x="146972" y="0"/>
                </a:cubicBezTo>
                <a:close/>
                <a:moveTo>
                  <a:pt x="158451" y="80379"/>
                </a:moveTo>
                <a:lnTo>
                  <a:pt x="157216" y="79306"/>
                </a:lnTo>
                <a:cubicBezTo>
                  <a:pt x="153371" y="76459"/>
                  <a:pt x="148129" y="76417"/>
                  <a:pt x="144238" y="79203"/>
                </a:cubicBezTo>
                <a:lnTo>
                  <a:pt x="142857" y="80379"/>
                </a:lnTo>
                <a:lnTo>
                  <a:pt x="141799" y="81614"/>
                </a:lnTo>
                <a:cubicBezTo>
                  <a:pt x="138952" y="85459"/>
                  <a:pt x="138911" y="90701"/>
                  <a:pt x="141696" y="94591"/>
                </a:cubicBezTo>
                <a:lnTo>
                  <a:pt x="142872" y="95973"/>
                </a:lnTo>
                <a:lnTo>
                  <a:pt x="182833" y="135949"/>
                </a:lnTo>
                <a:lnTo>
                  <a:pt x="84509" y="135949"/>
                </a:lnTo>
                <a:lnTo>
                  <a:pt x="83010" y="136037"/>
                </a:lnTo>
                <a:cubicBezTo>
                  <a:pt x="78108" y="136712"/>
                  <a:pt x="74255" y="140570"/>
                  <a:pt x="73589" y="145473"/>
                </a:cubicBezTo>
                <a:lnTo>
                  <a:pt x="73486" y="146957"/>
                </a:lnTo>
                <a:lnTo>
                  <a:pt x="73589" y="148457"/>
                </a:lnTo>
                <a:cubicBezTo>
                  <a:pt x="74261" y="153354"/>
                  <a:pt x="78112" y="157204"/>
                  <a:pt x="83010" y="157877"/>
                </a:cubicBezTo>
                <a:lnTo>
                  <a:pt x="84509" y="157980"/>
                </a:lnTo>
                <a:lnTo>
                  <a:pt x="182833" y="157980"/>
                </a:lnTo>
                <a:lnTo>
                  <a:pt x="142857" y="197957"/>
                </a:lnTo>
                <a:lnTo>
                  <a:pt x="141784" y="199206"/>
                </a:lnTo>
                <a:cubicBezTo>
                  <a:pt x="138132" y="204077"/>
                  <a:pt x="139118" y="210986"/>
                  <a:pt x="143989" y="214638"/>
                </a:cubicBezTo>
                <a:cubicBezTo>
                  <a:pt x="147908" y="217577"/>
                  <a:pt x="153296" y="217577"/>
                  <a:pt x="157216" y="214638"/>
                </a:cubicBezTo>
                <a:lnTo>
                  <a:pt x="158436" y="213565"/>
                </a:lnTo>
                <a:lnTo>
                  <a:pt x="217254" y="154776"/>
                </a:lnTo>
                <a:lnTo>
                  <a:pt x="218312" y="153527"/>
                </a:lnTo>
                <a:cubicBezTo>
                  <a:pt x="221156" y="149688"/>
                  <a:pt x="221205" y="144454"/>
                  <a:pt x="218430" y="140564"/>
                </a:cubicBezTo>
                <a:lnTo>
                  <a:pt x="217254" y="139183"/>
                </a:lnTo>
                <a:lnTo>
                  <a:pt x="158465" y="80379"/>
                </a:lnTo>
                <a:lnTo>
                  <a:pt x="157216" y="79306"/>
                </a:lnTo>
                <a:lnTo>
                  <a:pt x="158451" y="80379"/>
                </a:lnTo>
                <a:close/>
              </a:path>
            </a:pathLst>
          </a:custGeom>
          <a:solidFill>
            <a:schemeClr val="accent1"/>
          </a:solidFill>
          <a:ln w="15081" cap="flat">
            <a:noFill/>
            <a:prstDash val="solid"/>
            <a:miter/>
          </a:ln>
        </p:spPr>
        <p:txBody>
          <a:bodyPr rtlCol="0" anchor="ctr"/>
          <a:lstStyle/>
          <a:p>
            <a:endParaRPr lang="en-US"/>
          </a:p>
        </p:txBody>
      </p:sp>
      <p:sp>
        <p:nvSpPr>
          <p:cNvPr id="16" name="Graphic 16" descr="Icon of a arrow in a circle pointing right">
            <a:extLst>
              <a:ext uri="{FF2B5EF4-FFF2-40B4-BE49-F238E27FC236}">
                <a16:creationId xmlns:a16="http://schemas.microsoft.com/office/drawing/2014/main" id="{2AD10269-D500-1CDC-144C-441DCD1938B6}"/>
              </a:ext>
            </a:extLst>
          </p:cNvPr>
          <p:cNvSpPr/>
          <p:nvPr/>
        </p:nvSpPr>
        <p:spPr>
          <a:xfrm>
            <a:off x="8928194" y="3282027"/>
            <a:ext cx="293944" cy="293944"/>
          </a:xfrm>
          <a:custGeom>
            <a:avLst/>
            <a:gdLst>
              <a:gd name="connsiteX0" fmla="*/ 146972 w 293944"/>
              <a:gd name="connsiteY0" fmla="*/ 0 h 293944"/>
              <a:gd name="connsiteX1" fmla="*/ 293944 w 293944"/>
              <a:gd name="connsiteY1" fmla="*/ 146972 h 293944"/>
              <a:gd name="connsiteX2" fmla="*/ 146972 w 293944"/>
              <a:gd name="connsiteY2" fmla="*/ 293944 h 293944"/>
              <a:gd name="connsiteX3" fmla="*/ 0 w 293944"/>
              <a:gd name="connsiteY3" fmla="*/ 146972 h 293944"/>
              <a:gd name="connsiteX4" fmla="*/ 146972 w 293944"/>
              <a:gd name="connsiteY4" fmla="*/ 0 h 293944"/>
              <a:gd name="connsiteX5" fmla="*/ 158451 w 293944"/>
              <a:gd name="connsiteY5" fmla="*/ 80379 h 293944"/>
              <a:gd name="connsiteX6" fmla="*/ 157216 w 293944"/>
              <a:gd name="connsiteY6" fmla="*/ 79306 h 293944"/>
              <a:gd name="connsiteX7" fmla="*/ 144238 w 293944"/>
              <a:gd name="connsiteY7" fmla="*/ 79203 h 293944"/>
              <a:gd name="connsiteX8" fmla="*/ 142857 w 293944"/>
              <a:gd name="connsiteY8" fmla="*/ 80379 h 293944"/>
              <a:gd name="connsiteX9" fmla="*/ 141799 w 293944"/>
              <a:gd name="connsiteY9" fmla="*/ 81614 h 293944"/>
              <a:gd name="connsiteX10" fmla="*/ 141696 w 293944"/>
              <a:gd name="connsiteY10" fmla="*/ 94591 h 293944"/>
              <a:gd name="connsiteX11" fmla="*/ 142872 w 293944"/>
              <a:gd name="connsiteY11" fmla="*/ 95973 h 293944"/>
              <a:gd name="connsiteX12" fmla="*/ 182833 w 293944"/>
              <a:gd name="connsiteY12" fmla="*/ 135949 h 293944"/>
              <a:gd name="connsiteX13" fmla="*/ 84509 w 293944"/>
              <a:gd name="connsiteY13" fmla="*/ 135949 h 293944"/>
              <a:gd name="connsiteX14" fmla="*/ 83010 w 293944"/>
              <a:gd name="connsiteY14" fmla="*/ 136037 h 293944"/>
              <a:gd name="connsiteX15" fmla="*/ 73589 w 293944"/>
              <a:gd name="connsiteY15" fmla="*/ 145473 h 293944"/>
              <a:gd name="connsiteX16" fmla="*/ 73486 w 293944"/>
              <a:gd name="connsiteY16" fmla="*/ 146957 h 293944"/>
              <a:gd name="connsiteX17" fmla="*/ 73589 w 293944"/>
              <a:gd name="connsiteY17" fmla="*/ 148457 h 293944"/>
              <a:gd name="connsiteX18" fmla="*/ 83010 w 293944"/>
              <a:gd name="connsiteY18" fmla="*/ 157877 h 293944"/>
              <a:gd name="connsiteX19" fmla="*/ 84509 w 293944"/>
              <a:gd name="connsiteY19" fmla="*/ 157980 h 293944"/>
              <a:gd name="connsiteX20" fmla="*/ 182833 w 293944"/>
              <a:gd name="connsiteY20" fmla="*/ 157980 h 293944"/>
              <a:gd name="connsiteX21" fmla="*/ 142857 w 293944"/>
              <a:gd name="connsiteY21" fmla="*/ 197957 h 293944"/>
              <a:gd name="connsiteX22" fmla="*/ 141784 w 293944"/>
              <a:gd name="connsiteY22" fmla="*/ 199206 h 293944"/>
              <a:gd name="connsiteX23" fmla="*/ 143989 w 293944"/>
              <a:gd name="connsiteY23" fmla="*/ 214638 h 293944"/>
              <a:gd name="connsiteX24" fmla="*/ 157216 w 293944"/>
              <a:gd name="connsiteY24" fmla="*/ 214638 h 293944"/>
              <a:gd name="connsiteX25" fmla="*/ 158436 w 293944"/>
              <a:gd name="connsiteY25" fmla="*/ 213565 h 293944"/>
              <a:gd name="connsiteX26" fmla="*/ 217254 w 293944"/>
              <a:gd name="connsiteY26" fmla="*/ 154776 h 293944"/>
              <a:gd name="connsiteX27" fmla="*/ 218312 w 293944"/>
              <a:gd name="connsiteY27" fmla="*/ 153527 h 293944"/>
              <a:gd name="connsiteX28" fmla="*/ 218430 w 293944"/>
              <a:gd name="connsiteY28" fmla="*/ 140564 h 293944"/>
              <a:gd name="connsiteX29" fmla="*/ 217254 w 293944"/>
              <a:gd name="connsiteY29" fmla="*/ 139183 h 293944"/>
              <a:gd name="connsiteX30" fmla="*/ 158465 w 293944"/>
              <a:gd name="connsiteY30" fmla="*/ 80379 h 293944"/>
              <a:gd name="connsiteX31" fmla="*/ 157216 w 293944"/>
              <a:gd name="connsiteY31" fmla="*/ 79306 h 293944"/>
              <a:gd name="connsiteX32" fmla="*/ 158451 w 293944"/>
              <a:gd name="connsiteY32" fmla="*/ 80379 h 29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93944" h="293944">
                <a:moveTo>
                  <a:pt x="146972" y="0"/>
                </a:moveTo>
                <a:cubicBezTo>
                  <a:pt x="228159" y="0"/>
                  <a:pt x="293944" y="65799"/>
                  <a:pt x="293944" y="146972"/>
                </a:cubicBezTo>
                <a:cubicBezTo>
                  <a:pt x="293944" y="228145"/>
                  <a:pt x="228159" y="293944"/>
                  <a:pt x="146972" y="293944"/>
                </a:cubicBezTo>
                <a:cubicBezTo>
                  <a:pt x="65814" y="293944"/>
                  <a:pt x="0" y="228145"/>
                  <a:pt x="0" y="146972"/>
                </a:cubicBezTo>
                <a:cubicBezTo>
                  <a:pt x="0" y="65799"/>
                  <a:pt x="65814" y="0"/>
                  <a:pt x="146972" y="0"/>
                </a:cubicBezTo>
                <a:close/>
                <a:moveTo>
                  <a:pt x="158451" y="80379"/>
                </a:moveTo>
                <a:lnTo>
                  <a:pt x="157216" y="79306"/>
                </a:lnTo>
                <a:cubicBezTo>
                  <a:pt x="153371" y="76459"/>
                  <a:pt x="148129" y="76417"/>
                  <a:pt x="144238" y="79203"/>
                </a:cubicBezTo>
                <a:lnTo>
                  <a:pt x="142857" y="80379"/>
                </a:lnTo>
                <a:lnTo>
                  <a:pt x="141799" y="81614"/>
                </a:lnTo>
                <a:cubicBezTo>
                  <a:pt x="138952" y="85459"/>
                  <a:pt x="138911" y="90701"/>
                  <a:pt x="141696" y="94591"/>
                </a:cubicBezTo>
                <a:lnTo>
                  <a:pt x="142872" y="95973"/>
                </a:lnTo>
                <a:lnTo>
                  <a:pt x="182833" y="135949"/>
                </a:lnTo>
                <a:lnTo>
                  <a:pt x="84509" y="135949"/>
                </a:lnTo>
                <a:lnTo>
                  <a:pt x="83010" y="136037"/>
                </a:lnTo>
                <a:cubicBezTo>
                  <a:pt x="78108" y="136712"/>
                  <a:pt x="74255" y="140570"/>
                  <a:pt x="73589" y="145473"/>
                </a:cubicBezTo>
                <a:lnTo>
                  <a:pt x="73486" y="146957"/>
                </a:lnTo>
                <a:lnTo>
                  <a:pt x="73589" y="148457"/>
                </a:lnTo>
                <a:cubicBezTo>
                  <a:pt x="74261" y="153354"/>
                  <a:pt x="78112" y="157204"/>
                  <a:pt x="83010" y="157877"/>
                </a:cubicBezTo>
                <a:lnTo>
                  <a:pt x="84509" y="157980"/>
                </a:lnTo>
                <a:lnTo>
                  <a:pt x="182833" y="157980"/>
                </a:lnTo>
                <a:lnTo>
                  <a:pt x="142857" y="197957"/>
                </a:lnTo>
                <a:lnTo>
                  <a:pt x="141784" y="199206"/>
                </a:lnTo>
                <a:cubicBezTo>
                  <a:pt x="138132" y="204077"/>
                  <a:pt x="139118" y="210986"/>
                  <a:pt x="143989" y="214638"/>
                </a:cubicBezTo>
                <a:cubicBezTo>
                  <a:pt x="147908" y="217577"/>
                  <a:pt x="153296" y="217577"/>
                  <a:pt x="157216" y="214638"/>
                </a:cubicBezTo>
                <a:lnTo>
                  <a:pt x="158436" y="213565"/>
                </a:lnTo>
                <a:lnTo>
                  <a:pt x="217254" y="154776"/>
                </a:lnTo>
                <a:lnTo>
                  <a:pt x="218312" y="153527"/>
                </a:lnTo>
                <a:cubicBezTo>
                  <a:pt x="221156" y="149688"/>
                  <a:pt x="221205" y="144454"/>
                  <a:pt x="218430" y="140564"/>
                </a:cubicBezTo>
                <a:lnTo>
                  <a:pt x="217254" y="139183"/>
                </a:lnTo>
                <a:lnTo>
                  <a:pt x="158465" y="80379"/>
                </a:lnTo>
                <a:lnTo>
                  <a:pt x="157216" y="79306"/>
                </a:lnTo>
                <a:lnTo>
                  <a:pt x="158451" y="80379"/>
                </a:lnTo>
                <a:close/>
              </a:path>
            </a:pathLst>
          </a:custGeom>
          <a:solidFill>
            <a:schemeClr val="accent1"/>
          </a:solidFill>
          <a:ln w="15081" cap="flat">
            <a:noFill/>
            <a:prstDash val="solid"/>
            <a:miter/>
          </a:ln>
        </p:spPr>
        <p:txBody>
          <a:bodyPr rtlCol="0" anchor="ctr"/>
          <a:lstStyle/>
          <a:p>
            <a:endParaRPr lang="en-US"/>
          </a:p>
        </p:txBody>
      </p:sp>
      <p:sp>
        <p:nvSpPr>
          <p:cNvPr id="18" name="Graphic 38" descr="Icon of a bulleted clipboard">
            <a:extLst>
              <a:ext uri="{FF2B5EF4-FFF2-40B4-BE49-F238E27FC236}">
                <a16:creationId xmlns:a16="http://schemas.microsoft.com/office/drawing/2014/main" id="{1307FE36-5499-1F7F-C8CE-81D3E4E07B00}"/>
              </a:ext>
            </a:extLst>
          </p:cNvPr>
          <p:cNvSpPr/>
          <p:nvPr/>
        </p:nvSpPr>
        <p:spPr>
          <a:xfrm>
            <a:off x="1614391" y="2482716"/>
            <a:ext cx="388241" cy="517658"/>
          </a:xfrm>
          <a:custGeom>
            <a:avLst/>
            <a:gdLst>
              <a:gd name="connsiteX0" fmla="*/ 77511 w 186026"/>
              <a:gd name="connsiteY0" fmla="*/ 100764 h 248035"/>
              <a:gd name="connsiteX1" fmla="*/ 85262 w 186026"/>
              <a:gd name="connsiteY1" fmla="*/ 93013 h 248035"/>
              <a:gd name="connsiteX2" fmla="*/ 139520 w 186026"/>
              <a:gd name="connsiteY2" fmla="*/ 93013 h 248035"/>
              <a:gd name="connsiteX3" fmla="*/ 147271 w 186026"/>
              <a:gd name="connsiteY3" fmla="*/ 100764 h 248035"/>
              <a:gd name="connsiteX4" fmla="*/ 139520 w 186026"/>
              <a:gd name="connsiteY4" fmla="*/ 108515 h 248035"/>
              <a:gd name="connsiteX5" fmla="*/ 85262 w 186026"/>
              <a:gd name="connsiteY5" fmla="*/ 108515 h 248035"/>
              <a:gd name="connsiteX6" fmla="*/ 77511 w 186026"/>
              <a:gd name="connsiteY6" fmla="*/ 100764 h 248035"/>
              <a:gd name="connsiteX7" fmla="*/ 77511 w 186026"/>
              <a:gd name="connsiteY7" fmla="*/ 147271 h 248035"/>
              <a:gd name="connsiteX8" fmla="*/ 85262 w 186026"/>
              <a:gd name="connsiteY8" fmla="*/ 139520 h 248035"/>
              <a:gd name="connsiteX9" fmla="*/ 139520 w 186026"/>
              <a:gd name="connsiteY9" fmla="*/ 139520 h 248035"/>
              <a:gd name="connsiteX10" fmla="*/ 147271 w 186026"/>
              <a:gd name="connsiteY10" fmla="*/ 147271 h 248035"/>
              <a:gd name="connsiteX11" fmla="*/ 139520 w 186026"/>
              <a:gd name="connsiteY11" fmla="*/ 155022 h 248035"/>
              <a:gd name="connsiteX12" fmla="*/ 85262 w 186026"/>
              <a:gd name="connsiteY12" fmla="*/ 155022 h 248035"/>
              <a:gd name="connsiteX13" fmla="*/ 77511 w 186026"/>
              <a:gd name="connsiteY13" fmla="*/ 147271 h 248035"/>
              <a:gd name="connsiteX14" fmla="*/ 77511 w 186026"/>
              <a:gd name="connsiteY14" fmla="*/ 193778 h 248035"/>
              <a:gd name="connsiteX15" fmla="*/ 85262 w 186026"/>
              <a:gd name="connsiteY15" fmla="*/ 186026 h 248035"/>
              <a:gd name="connsiteX16" fmla="*/ 139520 w 186026"/>
              <a:gd name="connsiteY16" fmla="*/ 186026 h 248035"/>
              <a:gd name="connsiteX17" fmla="*/ 147271 w 186026"/>
              <a:gd name="connsiteY17" fmla="*/ 193778 h 248035"/>
              <a:gd name="connsiteX18" fmla="*/ 139520 w 186026"/>
              <a:gd name="connsiteY18" fmla="*/ 201529 h 248035"/>
              <a:gd name="connsiteX19" fmla="*/ 85262 w 186026"/>
              <a:gd name="connsiteY19" fmla="*/ 201529 h 248035"/>
              <a:gd name="connsiteX20" fmla="*/ 77511 w 186026"/>
              <a:gd name="connsiteY20" fmla="*/ 193778 h 248035"/>
              <a:gd name="connsiteX21" fmla="*/ 62009 w 186026"/>
              <a:gd name="connsiteY21" fmla="*/ 100764 h 248035"/>
              <a:gd name="connsiteX22" fmla="*/ 50382 w 186026"/>
              <a:gd name="connsiteY22" fmla="*/ 112391 h 248035"/>
              <a:gd name="connsiteX23" fmla="*/ 38756 w 186026"/>
              <a:gd name="connsiteY23" fmla="*/ 100764 h 248035"/>
              <a:gd name="connsiteX24" fmla="*/ 50382 w 186026"/>
              <a:gd name="connsiteY24" fmla="*/ 89138 h 248035"/>
              <a:gd name="connsiteX25" fmla="*/ 62009 w 186026"/>
              <a:gd name="connsiteY25" fmla="*/ 100764 h 248035"/>
              <a:gd name="connsiteX26" fmla="*/ 62009 w 186026"/>
              <a:gd name="connsiteY26" fmla="*/ 147271 h 248035"/>
              <a:gd name="connsiteX27" fmla="*/ 50382 w 186026"/>
              <a:gd name="connsiteY27" fmla="*/ 158898 h 248035"/>
              <a:gd name="connsiteX28" fmla="*/ 38756 w 186026"/>
              <a:gd name="connsiteY28" fmla="*/ 147271 h 248035"/>
              <a:gd name="connsiteX29" fmla="*/ 50382 w 186026"/>
              <a:gd name="connsiteY29" fmla="*/ 135644 h 248035"/>
              <a:gd name="connsiteX30" fmla="*/ 62009 w 186026"/>
              <a:gd name="connsiteY30" fmla="*/ 147271 h 248035"/>
              <a:gd name="connsiteX31" fmla="*/ 50382 w 186026"/>
              <a:gd name="connsiteY31" fmla="*/ 205404 h 248035"/>
              <a:gd name="connsiteX32" fmla="*/ 62009 w 186026"/>
              <a:gd name="connsiteY32" fmla="*/ 193778 h 248035"/>
              <a:gd name="connsiteX33" fmla="*/ 50382 w 186026"/>
              <a:gd name="connsiteY33" fmla="*/ 182151 h 248035"/>
              <a:gd name="connsiteX34" fmla="*/ 38756 w 186026"/>
              <a:gd name="connsiteY34" fmla="*/ 193778 h 248035"/>
              <a:gd name="connsiteX35" fmla="*/ 50382 w 186026"/>
              <a:gd name="connsiteY35" fmla="*/ 205404 h 248035"/>
              <a:gd name="connsiteX36" fmla="*/ 47830 w 186026"/>
              <a:gd name="connsiteY36" fmla="*/ 15502 h 248035"/>
              <a:gd name="connsiteX37" fmla="*/ 69760 w 186026"/>
              <a:gd name="connsiteY37" fmla="*/ 0 h 248035"/>
              <a:gd name="connsiteX38" fmla="*/ 116267 w 186026"/>
              <a:gd name="connsiteY38" fmla="*/ 0 h 248035"/>
              <a:gd name="connsiteX39" fmla="*/ 138196 w 186026"/>
              <a:gd name="connsiteY39" fmla="*/ 15502 h 248035"/>
              <a:gd name="connsiteX40" fmla="*/ 162773 w 186026"/>
              <a:gd name="connsiteY40" fmla="*/ 15502 h 248035"/>
              <a:gd name="connsiteX41" fmla="*/ 186026 w 186026"/>
              <a:gd name="connsiteY41" fmla="*/ 38756 h 248035"/>
              <a:gd name="connsiteX42" fmla="*/ 186026 w 186026"/>
              <a:gd name="connsiteY42" fmla="*/ 224782 h 248035"/>
              <a:gd name="connsiteX43" fmla="*/ 162773 w 186026"/>
              <a:gd name="connsiteY43" fmla="*/ 248035 h 248035"/>
              <a:gd name="connsiteX44" fmla="*/ 23253 w 186026"/>
              <a:gd name="connsiteY44" fmla="*/ 248035 h 248035"/>
              <a:gd name="connsiteX45" fmla="*/ 0 w 186026"/>
              <a:gd name="connsiteY45" fmla="*/ 224782 h 248035"/>
              <a:gd name="connsiteX46" fmla="*/ 0 w 186026"/>
              <a:gd name="connsiteY46" fmla="*/ 38756 h 248035"/>
              <a:gd name="connsiteX47" fmla="*/ 23253 w 186026"/>
              <a:gd name="connsiteY47" fmla="*/ 15502 h 248035"/>
              <a:gd name="connsiteX48" fmla="*/ 47830 w 186026"/>
              <a:gd name="connsiteY48" fmla="*/ 15502 h 248035"/>
              <a:gd name="connsiteX49" fmla="*/ 69760 w 186026"/>
              <a:gd name="connsiteY49" fmla="*/ 15502 h 248035"/>
              <a:gd name="connsiteX50" fmla="*/ 62009 w 186026"/>
              <a:gd name="connsiteY50" fmla="*/ 23253 h 248035"/>
              <a:gd name="connsiteX51" fmla="*/ 69760 w 186026"/>
              <a:gd name="connsiteY51" fmla="*/ 31004 h 248035"/>
              <a:gd name="connsiteX52" fmla="*/ 116267 w 186026"/>
              <a:gd name="connsiteY52" fmla="*/ 31004 h 248035"/>
              <a:gd name="connsiteX53" fmla="*/ 124018 w 186026"/>
              <a:gd name="connsiteY53" fmla="*/ 23253 h 248035"/>
              <a:gd name="connsiteX54" fmla="*/ 116267 w 186026"/>
              <a:gd name="connsiteY54" fmla="*/ 15502 h 248035"/>
              <a:gd name="connsiteX55" fmla="*/ 69760 w 186026"/>
              <a:gd name="connsiteY55" fmla="*/ 15502 h 248035"/>
              <a:gd name="connsiteX56" fmla="*/ 47830 w 186026"/>
              <a:gd name="connsiteY56" fmla="*/ 31004 h 248035"/>
              <a:gd name="connsiteX57" fmla="*/ 23253 w 186026"/>
              <a:gd name="connsiteY57" fmla="*/ 31004 h 248035"/>
              <a:gd name="connsiteX58" fmla="*/ 15502 w 186026"/>
              <a:gd name="connsiteY58" fmla="*/ 38756 h 248035"/>
              <a:gd name="connsiteX59" fmla="*/ 15502 w 186026"/>
              <a:gd name="connsiteY59" fmla="*/ 224782 h 248035"/>
              <a:gd name="connsiteX60" fmla="*/ 23253 w 186026"/>
              <a:gd name="connsiteY60" fmla="*/ 232533 h 248035"/>
              <a:gd name="connsiteX61" fmla="*/ 162773 w 186026"/>
              <a:gd name="connsiteY61" fmla="*/ 232533 h 248035"/>
              <a:gd name="connsiteX62" fmla="*/ 170524 w 186026"/>
              <a:gd name="connsiteY62" fmla="*/ 224782 h 248035"/>
              <a:gd name="connsiteX63" fmla="*/ 170524 w 186026"/>
              <a:gd name="connsiteY63" fmla="*/ 38756 h 248035"/>
              <a:gd name="connsiteX64" fmla="*/ 162773 w 186026"/>
              <a:gd name="connsiteY64" fmla="*/ 31004 h 248035"/>
              <a:gd name="connsiteX65" fmla="*/ 138196 w 186026"/>
              <a:gd name="connsiteY65" fmla="*/ 31004 h 248035"/>
              <a:gd name="connsiteX66" fmla="*/ 116267 w 186026"/>
              <a:gd name="connsiteY66" fmla="*/ 46507 h 248035"/>
              <a:gd name="connsiteX67" fmla="*/ 69760 w 186026"/>
              <a:gd name="connsiteY67" fmla="*/ 46507 h 248035"/>
              <a:gd name="connsiteX68" fmla="*/ 47830 w 186026"/>
              <a:gd name="connsiteY68" fmla="*/ 31004 h 24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86026" h="248035">
                <a:moveTo>
                  <a:pt x="77511" y="100764"/>
                </a:moveTo>
                <a:cubicBezTo>
                  <a:pt x="77511" y="96484"/>
                  <a:pt x="80981" y="93013"/>
                  <a:pt x="85262" y="93013"/>
                </a:cubicBezTo>
                <a:lnTo>
                  <a:pt x="139520" y="93013"/>
                </a:lnTo>
                <a:cubicBezTo>
                  <a:pt x="143800" y="93013"/>
                  <a:pt x="147271" y="96484"/>
                  <a:pt x="147271" y="100764"/>
                </a:cubicBezTo>
                <a:cubicBezTo>
                  <a:pt x="147271" y="105045"/>
                  <a:pt x="143800" y="108515"/>
                  <a:pt x="139520" y="108515"/>
                </a:cubicBezTo>
                <a:lnTo>
                  <a:pt x="85262" y="108515"/>
                </a:lnTo>
                <a:cubicBezTo>
                  <a:pt x="80981" y="108515"/>
                  <a:pt x="77511" y="105045"/>
                  <a:pt x="77511" y="100764"/>
                </a:cubicBezTo>
                <a:close/>
                <a:moveTo>
                  <a:pt x="77511" y="147271"/>
                </a:moveTo>
                <a:cubicBezTo>
                  <a:pt x="77511" y="142991"/>
                  <a:pt x="80981" y="139520"/>
                  <a:pt x="85262" y="139520"/>
                </a:cubicBezTo>
                <a:lnTo>
                  <a:pt x="139520" y="139520"/>
                </a:lnTo>
                <a:cubicBezTo>
                  <a:pt x="143800" y="139520"/>
                  <a:pt x="147271" y="142991"/>
                  <a:pt x="147271" y="147271"/>
                </a:cubicBezTo>
                <a:cubicBezTo>
                  <a:pt x="147271" y="151551"/>
                  <a:pt x="143800" y="155022"/>
                  <a:pt x="139520" y="155022"/>
                </a:cubicBezTo>
                <a:lnTo>
                  <a:pt x="85262" y="155022"/>
                </a:lnTo>
                <a:cubicBezTo>
                  <a:pt x="80981" y="155022"/>
                  <a:pt x="77511" y="151551"/>
                  <a:pt x="77511" y="147271"/>
                </a:cubicBezTo>
                <a:close/>
                <a:moveTo>
                  <a:pt x="77511" y="193778"/>
                </a:moveTo>
                <a:cubicBezTo>
                  <a:pt x="77511" y="189497"/>
                  <a:pt x="80981" y="186026"/>
                  <a:pt x="85262" y="186026"/>
                </a:cubicBezTo>
                <a:lnTo>
                  <a:pt x="139520" y="186026"/>
                </a:lnTo>
                <a:cubicBezTo>
                  <a:pt x="143800" y="186026"/>
                  <a:pt x="147271" y="189497"/>
                  <a:pt x="147271" y="193778"/>
                </a:cubicBezTo>
                <a:cubicBezTo>
                  <a:pt x="147271" y="198058"/>
                  <a:pt x="143800" y="201529"/>
                  <a:pt x="139520" y="201529"/>
                </a:cubicBezTo>
                <a:lnTo>
                  <a:pt x="85262" y="201529"/>
                </a:lnTo>
                <a:cubicBezTo>
                  <a:pt x="80981" y="201529"/>
                  <a:pt x="77511" y="198058"/>
                  <a:pt x="77511" y="193778"/>
                </a:cubicBezTo>
                <a:close/>
                <a:moveTo>
                  <a:pt x="62009" y="100764"/>
                </a:moveTo>
                <a:cubicBezTo>
                  <a:pt x="62009" y="107185"/>
                  <a:pt x="56803" y="112391"/>
                  <a:pt x="50382" y="112391"/>
                </a:cubicBezTo>
                <a:cubicBezTo>
                  <a:pt x="43961" y="112391"/>
                  <a:pt x="38756" y="107185"/>
                  <a:pt x="38756" y="100764"/>
                </a:cubicBezTo>
                <a:cubicBezTo>
                  <a:pt x="38756" y="94343"/>
                  <a:pt x="43961" y="89138"/>
                  <a:pt x="50382" y="89138"/>
                </a:cubicBezTo>
                <a:cubicBezTo>
                  <a:pt x="56803" y="89138"/>
                  <a:pt x="62009" y="94343"/>
                  <a:pt x="62009" y="100764"/>
                </a:cubicBezTo>
                <a:close/>
                <a:moveTo>
                  <a:pt x="62009" y="147271"/>
                </a:moveTo>
                <a:cubicBezTo>
                  <a:pt x="62009" y="153692"/>
                  <a:pt x="56803" y="158898"/>
                  <a:pt x="50382" y="158898"/>
                </a:cubicBezTo>
                <a:cubicBezTo>
                  <a:pt x="43961" y="158898"/>
                  <a:pt x="38756" y="153692"/>
                  <a:pt x="38756" y="147271"/>
                </a:cubicBezTo>
                <a:cubicBezTo>
                  <a:pt x="38756" y="140850"/>
                  <a:pt x="43961" y="135644"/>
                  <a:pt x="50382" y="135644"/>
                </a:cubicBezTo>
                <a:cubicBezTo>
                  <a:pt x="56803" y="135644"/>
                  <a:pt x="62009" y="140850"/>
                  <a:pt x="62009" y="147271"/>
                </a:cubicBezTo>
                <a:close/>
                <a:moveTo>
                  <a:pt x="50382" y="205404"/>
                </a:moveTo>
                <a:cubicBezTo>
                  <a:pt x="56803" y="205404"/>
                  <a:pt x="62009" y="200199"/>
                  <a:pt x="62009" y="193778"/>
                </a:cubicBezTo>
                <a:cubicBezTo>
                  <a:pt x="62009" y="187356"/>
                  <a:pt x="56803" y="182151"/>
                  <a:pt x="50382" y="182151"/>
                </a:cubicBezTo>
                <a:cubicBezTo>
                  <a:pt x="43961" y="182151"/>
                  <a:pt x="38756" y="187356"/>
                  <a:pt x="38756" y="193778"/>
                </a:cubicBezTo>
                <a:cubicBezTo>
                  <a:pt x="38756" y="200199"/>
                  <a:pt x="43961" y="205404"/>
                  <a:pt x="50382" y="205404"/>
                </a:cubicBezTo>
                <a:close/>
                <a:moveTo>
                  <a:pt x="47830" y="15502"/>
                </a:moveTo>
                <a:cubicBezTo>
                  <a:pt x="51022" y="6471"/>
                  <a:pt x="59635" y="0"/>
                  <a:pt x="69760" y="0"/>
                </a:cubicBezTo>
                <a:lnTo>
                  <a:pt x="116267" y="0"/>
                </a:lnTo>
                <a:cubicBezTo>
                  <a:pt x="126391" y="0"/>
                  <a:pt x="135004" y="6471"/>
                  <a:pt x="138196" y="15502"/>
                </a:cubicBezTo>
                <a:lnTo>
                  <a:pt x="162773" y="15502"/>
                </a:lnTo>
                <a:cubicBezTo>
                  <a:pt x="175615" y="15502"/>
                  <a:pt x="186026" y="25913"/>
                  <a:pt x="186026" y="38756"/>
                </a:cubicBezTo>
                <a:lnTo>
                  <a:pt x="186026" y="224782"/>
                </a:lnTo>
                <a:cubicBezTo>
                  <a:pt x="186026" y="237624"/>
                  <a:pt x="175615" y="248035"/>
                  <a:pt x="162773" y="248035"/>
                </a:cubicBezTo>
                <a:lnTo>
                  <a:pt x="23253" y="248035"/>
                </a:lnTo>
                <a:cubicBezTo>
                  <a:pt x="10411" y="248035"/>
                  <a:pt x="0" y="237624"/>
                  <a:pt x="0" y="224782"/>
                </a:cubicBezTo>
                <a:lnTo>
                  <a:pt x="0" y="38756"/>
                </a:lnTo>
                <a:cubicBezTo>
                  <a:pt x="0" y="25913"/>
                  <a:pt x="10411" y="15502"/>
                  <a:pt x="23253" y="15502"/>
                </a:cubicBezTo>
                <a:lnTo>
                  <a:pt x="47830" y="15502"/>
                </a:lnTo>
                <a:close/>
                <a:moveTo>
                  <a:pt x="69760" y="15502"/>
                </a:moveTo>
                <a:cubicBezTo>
                  <a:pt x="65479" y="15502"/>
                  <a:pt x="62009" y="18973"/>
                  <a:pt x="62009" y="23253"/>
                </a:cubicBezTo>
                <a:cubicBezTo>
                  <a:pt x="62009" y="27534"/>
                  <a:pt x="65479" y="31004"/>
                  <a:pt x="69760" y="31004"/>
                </a:cubicBezTo>
                <a:lnTo>
                  <a:pt x="116267" y="31004"/>
                </a:lnTo>
                <a:cubicBezTo>
                  <a:pt x="120547" y="31004"/>
                  <a:pt x="124018" y="27534"/>
                  <a:pt x="124018" y="23253"/>
                </a:cubicBezTo>
                <a:cubicBezTo>
                  <a:pt x="124018" y="18973"/>
                  <a:pt x="120547" y="15502"/>
                  <a:pt x="116267" y="15502"/>
                </a:cubicBezTo>
                <a:lnTo>
                  <a:pt x="69760" y="15502"/>
                </a:lnTo>
                <a:close/>
                <a:moveTo>
                  <a:pt x="47830" y="31004"/>
                </a:moveTo>
                <a:lnTo>
                  <a:pt x="23253" y="31004"/>
                </a:lnTo>
                <a:cubicBezTo>
                  <a:pt x="18973" y="31004"/>
                  <a:pt x="15502" y="34475"/>
                  <a:pt x="15502" y="38756"/>
                </a:cubicBezTo>
                <a:lnTo>
                  <a:pt x="15502" y="224782"/>
                </a:lnTo>
                <a:cubicBezTo>
                  <a:pt x="15502" y="229062"/>
                  <a:pt x="18973" y="232533"/>
                  <a:pt x="23253" y="232533"/>
                </a:cubicBezTo>
                <a:lnTo>
                  <a:pt x="162773" y="232533"/>
                </a:lnTo>
                <a:cubicBezTo>
                  <a:pt x="167053" y="232533"/>
                  <a:pt x="170524" y="229062"/>
                  <a:pt x="170524" y="224782"/>
                </a:cubicBezTo>
                <a:lnTo>
                  <a:pt x="170524" y="38756"/>
                </a:lnTo>
                <a:cubicBezTo>
                  <a:pt x="170524" y="34475"/>
                  <a:pt x="167053" y="31004"/>
                  <a:pt x="162773" y="31004"/>
                </a:cubicBezTo>
                <a:lnTo>
                  <a:pt x="138196" y="31004"/>
                </a:lnTo>
                <a:cubicBezTo>
                  <a:pt x="135004" y="40036"/>
                  <a:pt x="126391" y="46507"/>
                  <a:pt x="116267" y="46507"/>
                </a:cubicBezTo>
                <a:lnTo>
                  <a:pt x="69760" y="46507"/>
                </a:lnTo>
                <a:cubicBezTo>
                  <a:pt x="59635" y="46507"/>
                  <a:pt x="51022" y="40036"/>
                  <a:pt x="47830" y="31004"/>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
        <p:nvSpPr>
          <p:cNvPr id="19" name="Graphic 5" descr="Icon of a circuit brain">
            <a:extLst>
              <a:ext uri="{FF2B5EF4-FFF2-40B4-BE49-F238E27FC236}">
                <a16:creationId xmlns:a16="http://schemas.microsoft.com/office/drawing/2014/main" id="{FBCE4512-BD2A-183B-6988-5DC201B5DECE}"/>
              </a:ext>
            </a:extLst>
          </p:cNvPr>
          <p:cNvSpPr>
            <a:spLocks noChangeAspect="1"/>
          </p:cNvSpPr>
          <p:nvPr/>
        </p:nvSpPr>
        <p:spPr>
          <a:xfrm>
            <a:off x="4488394" y="2546740"/>
            <a:ext cx="453556" cy="453634"/>
          </a:xfrm>
          <a:custGeom>
            <a:avLst/>
            <a:gdLst>
              <a:gd name="connsiteX0" fmla="*/ 102548 w 398857"/>
              <a:gd name="connsiteY0" fmla="*/ 20069 h 398925"/>
              <a:gd name="connsiteX1" fmla="*/ 162432 w 398857"/>
              <a:gd name="connsiteY1" fmla="*/ 0 h 398925"/>
              <a:gd name="connsiteX2" fmla="*/ 193696 w 398857"/>
              <a:gd name="connsiteY2" fmla="*/ 11472 h 398925"/>
              <a:gd name="connsiteX3" fmla="*/ 199429 w 398857"/>
              <a:gd name="connsiteY3" fmla="*/ 17549 h 398925"/>
              <a:gd name="connsiteX4" fmla="*/ 205162 w 398857"/>
              <a:gd name="connsiteY4" fmla="*/ 11472 h 398925"/>
              <a:gd name="connsiteX5" fmla="*/ 236423 w 398857"/>
              <a:gd name="connsiteY5" fmla="*/ 0 h 398925"/>
              <a:gd name="connsiteX6" fmla="*/ 296309 w 398857"/>
              <a:gd name="connsiteY6" fmla="*/ 20069 h 398925"/>
              <a:gd name="connsiteX7" fmla="*/ 323308 w 398857"/>
              <a:gd name="connsiteY7" fmla="*/ 60736 h 398925"/>
              <a:gd name="connsiteX8" fmla="*/ 345168 w 398857"/>
              <a:gd name="connsiteY8" fmla="*/ 72050 h 398925"/>
              <a:gd name="connsiteX9" fmla="*/ 365882 w 398857"/>
              <a:gd name="connsiteY9" fmla="*/ 107447 h 398925"/>
              <a:gd name="connsiteX10" fmla="*/ 371769 w 398857"/>
              <a:gd name="connsiteY10" fmla="*/ 150975 h 398925"/>
              <a:gd name="connsiteX11" fmla="*/ 368227 w 398857"/>
              <a:gd name="connsiteY11" fmla="*/ 173458 h 398925"/>
              <a:gd name="connsiteX12" fmla="*/ 369538 w 398857"/>
              <a:gd name="connsiteY12" fmla="*/ 174049 h 398925"/>
              <a:gd name="connsiteX13" fmla="*/ 387388 w 398857"/>
              <a:gd name="connsiteY13" fmla="*/ 190225 h 398925"/>
              <a:gd name="connsiteX14" fmla="*/ 398857 w 398857"/>
              <a:gd name="connsiteY14" fmla="*/ 248661 h 398925"/>
              <a:gd name="connsiteX15" fmla="*/ 373667 w 398857"/>
              <a:gd name="connsiteY15" fmla="*/ 309219 h 398925"/>
              <a:gd name="connsiteX16" fmla="*/ 348331 w 398857"/>
              <a:gd name="connsiteY16" fmla="*/ 322981 h 398925"/>
              <a:gd name="connsiteX17" fmla="*/ 327993 w 398857"/>
              <a:gd name="connsiteY17" fmla="*/ 365629 h 398925"/>
              <a:gd name="connsiteX18" fmla="*/ 261001 w 398857"/>
              <a:gd name="connsiteY18" fmla="*/ 398925 h 398925"/>
              <a:gd name="connsiteX19" fmla="*/ 205623 w 398857"/>
              <a:gd name="connsiteY19" fmla="*/ 372763 h 398925"/>
              <a:gd name="connsiteX20" fmla="*/ 199429 w 398857"/>
              <a:gd name="connsiteY20" fmla="*/ 365663 h 398925"/>
              <a:gd name="connsiteX21" fmla="*/ 193233 w 398857"/>
              <a:gd name="connsiteY21" fmla="*/ 372763 h 398925"/>
              <a:gd name="connsiteX22" fmla="*/ 137855 w 398857"/>
              <a:gd name="connsiteY22" fmla="*/ 398925 h 398925"/>
              <a:gd name="connsiteX23" fmla="*/ 70864 w 398857"/>
              <a:gd name="connsiteY23" fmla="*/ 365629 h 398925"/>
              <a:gd name="connsiteX24" fmla="*/ 50527 w 398857"/>
              <a:gd name="connsiteY24" fmla="*/ 322981 h 398925"/>
              <a:gd name="connsiteX25" fmla="*/ 25191 w 398857"/>
              <a:gd name="connsiteY25" fmla="*/ 309219 h 398925"/>
              <a:gd name="connsiteX26" fmla="*/ 0 w 398857"/>
              <a:gd name="connsiteY26" fmla="*/ 248661 h 398925"/>
              <a:gd name="connsiteX27" fmla="*/ 11468 w 398857"/>
              <a:gd name="connsiteY27" fmla="*/ 190225 h 398925"/>
              <a:gd name="connsiteX28" fmla="*/ 29319 w 398857"/>
              <a:gd name="connsiteY28" fmla="*/ 174049 h 398925"/>
              <a:gd name="connsiteX29" fmla="*/ 30630 w 398857"/>
              <a:gd name="connsiteY29" fmla="*/ 173458 h 398925"/>
              <a:gd name="connsiteX30" fmla="*/ 27089 w 398857"/>
              <a:gd name="connsiteY30" fmla="*/ 150975 h 398925"/>
              <a:gd name="connsiteX31" fmla="*/ 32974 w 398857"/>
              <a:gd name="connsiteY31" fmla="*/ 107447 h 398925"/>
              <a:gd name="connsiteX32" fmla="*/ 53689 w 398857"/>
              <a:gd name="connsiteY32" fmla="*/ 72050 h 398925"/>
              <a:gd name="connsiteX33" fmla="*/ 75549 w 398857"/>
              <a:gd name="connsiteY33" fmla="*/ 60736 h 398925"/>
              <a:gd name="connsiteX34" fmla="*/ 102548 w 398857"/>
              <a:gd name="connsiteY34" fmla="*/ 20069 h 398925"/>
              <a:gd name="connsiteX35" fmla="*/ 120935 w 398857"/>
              <a:gd name="connsiteY35" fmla="*/ 43689 h 398925"/>
              <a:gd name="connsiteX36" fmla="*/ 103667 w 398857"/>
              <a:gd name="connsiteY36" fmla="*/ 76465 h 398925"/>
              <a:gd name="connsiteX37" fmla="*/ 97450 w 398857"/>
              <a:gd name="connsiteY37" fmla="*/ 88608 h 398925"/>
              <a:gd name="connsiteX38" fmla="*/ 83963 w 398857"/>
              <a:gd name="connsiteY38" fmla="*/ 90663 h 398925"/>
              <a:gd name="connsiteX39" fmla="*/ 74172 w 398857"/>
              <a:gd name="connsiteY39" fmla="*/ 93878 h 398925"/>
              <a:gd name="connsiteX40" fmla="*/ 61476 w 398857"/>
              <a:gd name="connsiteY40" fmla="*/ 116596 h 398925"/>
              <a:gd name="connsiteX41" fmla="*/ 56993 w 398857"/>
              <a:gd name="connsiteY41" fmla="*/ 149631 h 398925"/>
              <a:gd name="connsiteX42" fmla="*/ 64290 w 398857"/>
              <a:gd name="connsiteY42" fmla="*/ 176178 h 398925"/>
              <a:gd name="connsiteX43" fmla="*/ 65945 w 398857"/>
              <a:gd name="connsiteY43" fmla="*/ 179487 h 398925"/>
              <a:gd name="connsiteX44" fmla="*/ 87539 w 398857"/>
              <a:gd name="connsiteY44" fmla="*/ 179487 h 398925"/>
              <a:gd name="connsiteX45" fmla="*/ 144265 w 398857"/>
              <a:gd name="connsiteY45" fmla="*/ 232217 h 398925"/>
              <a:gd name="connsiteX46" fmla="*/ 169363 w 398857"/>
              <a:gd name="connsiteY46" fmla="*/ 269289 h 398925"/>
              <a:gd name="connsiteX47" fmla="*/ 129451 w 398857"/>
              <a:gd name="connsiteY47" fmla="*/ 309201 h 398925"/>
              <a:gd name="connsiteX48" fmla="*/ 89539 w 398857"/>
              <a:gd name="connsiteY48" fmla="*/ 269289 h 398925"/>
              <a:gd name="connsiteX49" fmla="*/ 114190 w 398857"/>
              <a:gd name="connsiteY49" fmla="*/ 232398 h 398925"/>
              <a:gd name="connsiteX50" fmla="*/ 87539 w 398857"/>
              <a:gd name="connsiteY50" fmla="*/ 209421 h 398925"/>
              <a:gd name="connsiteX51" fmla="*/ 35654 w 398857"/>
              <a:gd name="connsiteY51" fmla="*/ 209421 h 398925"/>
              <a:gd name="connsiteX52" fmla="*/ 35152 w 398857"/>
              <a:gd name="connsiteY52" fmla="*/ 209413 h 398925"/>
              <a:gd name="connsiteX53" fmla="*/ 29934 w 398857"/>
              <a:gd name="connsiteY53" fmla="*/ 248661 h 398925"/>
              <a:gd name="connsiteX54" fmla="*/ 44682 w 398857"/>
              <a:gd name="connsiteY54" fmla="*/ 286501 h 398925"/>
              <a:gd name="connsiteX55" fmla="*/ 64122 w 398857"/>
              <a:gd name="connsiteY55" fmla="*/ 295192 h 398925"/>
              <a:gd name="connsiteX56" fmla="*/ 79089 w 398857"/>
              <a:gd name="connsiteY56" fmla="*/ 310159 h 398925"/>
              <a:gd name="connsiteX57" fmla="*/ 94247 w 398857"/>
              <a:gd name="connsiteY57" fmla="*/ 346940 h 398925"/>
              <a:gd name="connsiteX58" fmla="*/ 137855 w 398857"/>
              <a:gd name="connsiteY58" fmla="*/ 368991 h 398925"/>
              <a:gd name="connsiteX59" fmla="*/ 171570 w 398857"/>
              <a:gd name="connsiteY59" fmla="*/ 352104 h 398925"/>
              <a:gd name="connsiteX60" fmla="*/ 181916 w 398857"/>
              <a:gd name="connsiteY60" fmla="*/ 338431 h 398925"/>
              <a:gd name="connsiteX61" fmla="*/ 184228 w 398857"/>
              <a:gd name="connsiteY61" fmla="*/ 333785 h 398925"/>
              <a:gd name="connsiteX62" fmla="*/ 184332 w 398857"/>
              <a:gd name="connsiteY62" fmla="*/ 333513 h 398925"/>
              <a:gd name="connsiteX63" fmla="*/ 184332 w 398857"/>
              <a:gd name="connsiteY63" fmla="*/ 284513 h 398925"/>
              <a:gd name="connsiteX64" fmla="*/ 184330 w 398857"/>
              <a:gd name="connsiteY64" fmla="*/ 284256 h 398925"/>
              <a:gd name="connsiteX65" fmla="*/ 184332 w 398857"/>
              <a:gd name="connsiteY65" fmla="*/ 283999 h 398925"/>
              <a:gd name="connsiteX66" fmla="*/ 184332 w 398857"/>
              <a:gd name="connsiteY66" fmla="*/ 144564 h 398925"/>
              <a:gd name="connsiteX67" fmla="*/ 166462 w 398857"/>
              <a:gd name="connsiteY67" fmla="*/ 144564 h 398925"/>
              <a:gd name="connsiteX68" fmla="*/ 129451 w 398857"/>
              <a:gd name="connsiteY68" fmla="*/ 169509 h 398925"/>
              <a:gd name="connsiteX69" fmla="*/ 89539 w 398857"/>
              <a:gd name="connsiteY69" fmla="*/ 129597 h 398925"/>
              <a:gd name="connsiteX70" fmla="*/ 129451 w 398857"/>
              <a:gd name="connsiteY70" fmla="*/ 89685 h 398925"/>
              <a:gd name="connsiteX71" fmla="*/ 166462 w 398857"/>
              <a:gd name="connsiteY71" fmla="*/ 114630 h 398925"/>
              <a:gd name="connsiteX72" fmla="*/ 184332 w 398857"/>
              <a:gd name="connsiteY72" fmla="*/ 114630 h 398925"/>
              <a:gd name="connsiteX73" fmla="*/ 184332 w 398857"/>
              <a:gd name="connsiteY73" fmla="*/ 64213 h 398925"/>
              <a:gd name="connsiteX74" fmla="*/ 184328 w 398857"/>
              <a:gd name="connsiteY74" fmla="*/ 63987 h 398925"/>
              <a:gd name="connsiteX75" fmla="*/ 184282 w 398857"/>
              <a:gd name="connsiteY75" fmla="*/ 62852 h 398925"/>
              <a:gd name="connsiteX76" fmla="*/ 183871 w 398857"/>
              <a:gd name="connsiteY76" fmla="*/ 58333 h 398925"/>
              <a:gd name="connsiteX77" fmla="*/ 180676 w 398857"/>
              <a:gd name="connsiteY77" fmla="*/ 44818 h 398925"/>
              <a:gd name="connsiteX78" fmla="*/ 173797 w 398857"/>
              <a:gd name="connsiteY78" fmla="*/ 33836 h 398925"/>
              <a:gd name="connsiteX79" fmla="*/ 162432 w 398857"/>
              <a:gd name="connsiteY79" fmla="*/ 29934 h 398925"/>
              <a:gd name="connsiteX80" fmla="*/ 120935 w 398857"/>
              <a:gd name="connsiteY80" fmla="*/ 43689 h 398925"/>
              <a:gd name="connsiteX81" fmla="*/ 214526 w 398857"/>
              <a:gd name="connsiteY81" fmla="*/ 299223 h 398925"/>
              <a:gd name="connsiteX82" fmla="*/ 214526 w 398857"/>
              <a:gd name="connsiteY82" fmla="*/ 333513 h 398925"/>
              <a:gd name="connsiteX83" fmla="*/ 214627 w 398857"/>
              <a:gd name="connsiteY83" fmla="*/ 333785 h 398925"/>
              <a:gd name="connsiteX84" fmla="*/ 216940 w 398857"/>
              <a:gd name="connsiteY84" fmla="*/ 338431 h 398925"/>
              <a:gd name="connsiteX85" fmla="*/ 227285 w 398857"/>
              <a:gd name="connsiteY85" fmla="*/ 352104 h 398925"/>
              <a:gd name="connsiteX86" fmla="*/ 261001 w 398857"/>
              <a:gd name="connsiteY86" fmla="*/ 368991 h 398925"/>
              <a:gd name="connsiteX87" fmla="*/ 304611 w 398857"/>
              <a:gd name="connsiteY87" fmla="*/ 346940 h 398925"/>
              <a:gd name="connsiteX88" fmla="*/ 319768 w 398857"/>
              <a:gd name="connsiteY88" fmla="*/ 310159 h 398925"/>
              <a:gd name="connsiteX89" fmla="*/ 334735 w 398857"/>
              <a:gd name="connsiteY89" fmla="*/ 295192 h 398925"/>
              <a:gd name="connsiteX90" fmla="*/ 354176 w 398857"/>
              <a:gd name="connsiteY90" fmla="*/ 286501 h 398925"/>
              <a:gd name="connsiteX91" fmla="*/ 368923 w 398857"/>
              <a:gd name="connsiteY91" fmla="*/ 248661 h 398925"/>
              <a:gd name="connsiteX92" fmla="*/ 361959 w 398857"/>
              <a:gd name="connsiteY92" fmla="*/ 206015 h 398925"/>
              <a:gd name="connsiteX93" fmla="*/ 356768 w 398857"/>
              <a:gd name="connsiteY93" fmla="*/ 201123 h 398925"/>
              <a:gd name="connsiteX94" fmla="*/ 347023 w 398857"/>
              <a:gd name="connsiteY94" fmla="*/ 199443 h 398925"/>
              <a:gd name="connsiteX95" fmla="*/ 333829 w 398857"/>
              <a:gd name="connsiteY95" fmla="*/ 191540 h 398925"/>
              <a:gd name="connsiteX96" fmla="*/ 334567 w 398857"/>
              <a:gd name="connsiteY96" fmla="*/ 176178 h 398925"/>
              <a:gd name="connsiteX97" fmla="*/ 341865 w 398857"/>
              <a:gd name="connsiteY97" fmla="*/ 149631 h 398925"/>
              <a:gd name="connsiteX98" fmla="*/ 337381 w 398857"/>
              <a:gd name="connsiteY98" fmla="*/ 116596 h 398925"/>
              <a:gd name="connsiteX99" fmla="*/ 324685 w 398857"/>
              <a:gd name="connsiteY99" fmla="*/ 93878 h 398925"/>
              <a:gd name="connsiteX100" fmla="*/ 314894 w 398857"/>
              <a:gd name="connsiteY100" fmla="*/ 90663 h 398925"/>
              <a:gd name="connsiteX101" fmla="*/ 301408 w 398857"/>
              <a:gd name="connsiteY101" fmla="*/ 88608 h 398925"/>
              <a:gd name="connsiteX102" fmla="*/ 295190 w 398857"/>
              <a:gd name="connsiteY102" fmla="*/ 76465 h 398925"/>
              <a:gd name="connsiteX103" fmla="*/ 277922 w 398857"/>
              <a:gd name="connsiteY103" fmla="*/ 43689 h 398925"/>
              <a:gd name="connsiteX104" fmla="*/ 236423 w 398857"/>
              <a:gd name="connsiteY104" fmla="*/ 29934 h 398925"/>
              <a:gd name="connsiteX105" fmla="*/ 225058 w 398857"/>
              <a:gd name="connsiteY105" fmla="*/ 33836 h 398925"/>
              <a:gd name="connsiteX106" fmla="*/ 218182 w 398857"/>
              <a:gd name="connsiteY106" fmla="*/ 44818 h 398925"/>
              <a:gd name="connsiteX107" fmla="*/ 214985 w 398857"/>
              <a:gd name="connsiteY107" fmla="*/ 58333 h 398925"/>
              <a:gd name="connsiteX108" fmla="*/ 214576 w 398857"/>
              <a:gd name="connsiteY108" fmla="*/ 62852 h 398925"/>
              <a:gd name="connsiteX109" fmla="*/ 214530 w 398857"/>
              <a:gd name="connsiteY109" fmla="*/ 63987 h 398925"/>
              <a:gd name="connsiteX110" fmla="*/ 214526 w 398857"/>
              <a:gd name="connsiteY110" fmla="*/ 64213 h 398925"/>
              <a:gd name="connsiteX111" fmla="*/ 214526 w 398857"/>
              <a:gd name="connsiteY111" fmla="*/ 269289 h 398925"/>
              <a:gd name="connsiteX112" fmla="*/ 227236 w 398857"/>
              <a:gd name="connsiteY112" fmla="*/ 269289 h 398925"/>
              <a:gd name="connsiteX113" fmla="*/ 254176 w 398857"/>
              <a:gd name="connsiteY113" fmla="*/ 242348 h 398925"/>
              <a:gd name="connsiteX114" fmla="*/ 254176 w 398857"/>
              <a:gd name="connsiteY114" fmla="*/ 206519 h 398925"/>
              <a:gd name="connsiteX115" fmla="*/ 229231 w 398857"/>
              <a:gd name="connsiteY115" fmla="*/ 169509 h 398925"/>
              <a:gd name="connsiteX116" fmla="*/ 269143 w 398857"/>
              <a:gd name="connsiteY116" fmla="*/ 129597 h 398925"/>
              <a:gd name="connsiteX117" fmla="*/ 309055 w 398857"/>
              <a:gd name="connsiteY117" fmla="*/ 169509 h 398925"/>
              <a:gd name="connsiteX118" fmla="*/ 284110 w 398857"/>
              <a:gd name="connsiteY118" fmla="*/ 206519 h 398925"/>
              <a:gd name="connsiteX119" fmla="*/ 284110 w 398857"/>
              <a:gd name="connsiteY119" fmla="*/ 242348 h 398925"/>
              <a:gd name="connsiteX120" fmla="*/ 227236 w 398857"/>
              <a:gd name="connsiteY120" fmla="*/ 299223 h 398925"/>
              <a:gd name="connsiteX121" fmla="*/ 214526 w 398857"/>
              <a:gd name="connsiteY121" fmla="*/ 299223 h 398925"/>
              <a:gd name="connsiteX122" fmla="*/ 129451 w 398857"/>
              <a:gd name="connsiteY122" fmla="*/ 119619 h 398925"/>
              <a:gd name="connsiteX123" fmla="*/ 119473 w 398857"/>
              <a:gd name="connsiteY123" fmla="*/ 129597 h 398925"/>
              <a:gd name="connsiteX124" fmla="*/ 129451 w 398857"/>
              <a:gd name="connsiteY124" fmla="*/ 139575 h 398925"/>
              <a:gd name="connsiteX125" fmla="*/ 139429 w 398857"/>
              <a:gd name="connsiteY125" fmla="*/ 129597 h 398925"/>
              <a:gd name="connsiteX126" fmla="*/ 129451 w 398857"/>
              <a:gd name="connsiteY126" fmla="*/ 119619 h 398925"/>
              <a:gd name="connsiteX127" fmla="*/ 119473 w 398857"/>
              <a:gd name="connsiteY127" fmla="*/ 269289 h 398925"/>
              <a:gd name="connsiteX128" fmla="*/ 129451 w 398857"/>
              <a:gd name="connsiteY128" fmla="*/ 279267 h 398925"/>
              <a:gd name="connsiteX129" fmla="*/ 139429 w 398857"/>
              <a:gd name="connsiteY129" fmla="*/ 269289 h 398925"/>
              <a:gd name="connsiteX130" fmla="*/ 129451 w 398857"/>
              <a:gd name="connsiteY130" fmla="*/ 259311 h 398925"/>
              <a:gd name="connsiteX131" fmla="*/ 119473 w 398857"/>
              <a:gd name="connsiteY131" fmla="*/ 269289 h 398925"/>
              <a:gd name="connsiteX132" fmla="*/ 259165 w 398857"/>
              <a:gd name="connsiteY132" fmla="*/ 169509 h 398925"/>
              <a:gd name="connsiteX133" fmla="*/ 269143 w 398857"/>
              <a:gd name="connsiteY133" fmla="*/ 179487 h 398925"/>
              <a:gd name="connsiteX134" fmla="*/ 279121 w 398857"/>
              <a:gd name="connsiteY134" fmla="*/ 169509 h 398925"/>
              <a:gd name="connsiteX135" fmla="*/ 269143 w 398857"/>
              <a:gd name="connsiteY135" fmla="*/ 159531 h 398925"/>
              <a:gd name="connsiteX136" fmla="*/ 259165 w 398857"/>
              <a:gd name="connsiteY136" fmla="*/ 169509 h 39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98857" h="398925">
                <a:moveTo>
                  <a:pt x="102548" y="20069"/>
                </a:moveTo>
                <a:cubicBezTo>
                  <a:pt x="119144" y="7149"/>
                  <a:pt x="140855" y="0"/>
                  <a:pt x="162432" y="0"/>
                </a:cubicBezTo>
                <a:cubicBezTo>
                  <a:pt x="175332" y="0"/>
                  <a:pt x="185781" y="4432"/>
                  <a:pt x="193696" y="11472"/>
                </a:cubicBezTo>
                <a:cubicBezTo>
                  <a:pt x="195835" y="13377"/>
                  <a:pt x="197739" y="15424"/>
                  <a:pt x="199429" y="17549"/>
                </a:cubicBezTo>
                <a:cubicBezTo>
                  <a:pt x="201119" y="15424"/>
                  <a:pt x="203021" y="13377"/>
                  <a:pt x="205162" y="11472"/>
                </a:cubicBezTo>
                <a:cubicBezTo>
                  <a:pt x="213075" y="4432"/>
                  <a:pt x="223524" y="0"/>
                  <a:pt x="236423" y="0"/>
                </a:cubicBezTo>
                <a:cubicBezTo>
                  <a:pt x="258002" y="0"/>
                  <a:pt x="279714" y="7149"/>
                  <a:pt x="296309" y="20069"/>
                </a:cubicBezTo>
                <a:cubicBezTo>
                  <a:pt x="309221" y="30120"/>
                  <a:pt x="319343" y="43976"/>
                  <a:pt x="323308" y="60736"/>
                </a:cubicBezTo>
                <a:cubicBezTo>
                  <a:pt x="331693" y="62123"/>
                  <a:pt x="339143" y="66397"/>
                  <a:pt x="345168" y="72050"/>
                </a:cubicBezTo>
                <a:cubicBezTo>
                  <a:pt x="354762" y="81053"/>
                  <a:pt x="361585" y="94060"/>
                  <a:pt x="365882" y="107447"/>
                </a:cubicBezTo>
                <a:cubicBezTo>
                  <a:pt x="370244" y="121036"/>
                  <a:pt x="372427" y="136312"/>
                  <a:pt x="371769" y="150975"/>
                </a:cubicBezTo>
                <a:cubicBezTo>
                  <a:pt x="371432" y="158482"/>
                  <a:pt x="370332" y="166133"/>
                  <a:pt x="368227" y="173458"/>
                </a:cubicBezTo>
                <a:cubicBezTo>
                  <a:pt x="368666" y="173648"/>
                  <a:pt x="369103" y="173846"/>
                  <a:pt x="369538" y="174049"/>
                </a:cubicBezTo>
                <a:cubicBezTo>
                  <a:pt x="376926" y="177533"/>
                  <a:pt x="382896" y="182987"/>
                  <a:pt x="387388" y="190225"/>
                </a:cubicBezTo>
                <a:cubicBezTo>
                  <a:pt x="395872" y="203889"/>
                  <a:pt x="398857" y="223578"/>
                  <a:pt x="398857" y="248661"/>
                </a:cubicBezTo>
                <a:cubicBezTo>
                  <a:pt x="398857" y="277487"/>
                  <a:pt x="387839" y="297062"/>
                  <a:pt x="373667" y="309219"/>
                </a:cubicBezTo>
                <a:cubicBezTo>
                  <a:pt x="365443" y="316273"/>
                  <a:pt x="356367" y="320646"/>
                  <a:pt x="348331" y="322981"/>
                </a:cubicBezTo>
                <a:cubicBezTo>
                  <a:pt x="345547" y="336802"/>
                  <a:pt x="338584" y="352378"/>
                  <a:pt x="327993" y="365629"/>
                </a:cubicBezTo>
                <a:cubicBezTo>
                  <a:pt x="313569" y="383675"/>
                  <a:pt x="291149" y="398925"/>
                  <a:pt x="261001" y="398925"/>
                </a:cubicBezTo>
                <a:cubicBezTo>
                  <a:pt x="236848" y="398925"/>
                  <a:pt x="217836" y="385569"/>
                  <a:pt x="205623" y="372763"/>
                </a:cubicBezTo>
                <a:cubicBezTo>
                  <a:pt x="203390" y="370420"/>
                  <a:pt x="201321" y="368035"/>
                  <a:pt x="199429" y="365663"/>
                </a:cubicBezTo>
                <a:cubicBezTo>
                  <a:pt x="197535" y="368035"/>
                  <a:pt x="195468" y="370420"/>
                  <a:pt x="193233" y="372763"/>
                </a:cubicBezTo>
                <a:cubicBezTo>
                  <a:pt x="181019" y="385569"/>
                  <a:pt x="162007" y="398925"/>
                  <a:pt x="137855" y="398925"/>
                </a:cubicBezTo>
                <a:cubicBezTo>
                  <a:pt x="107708" y="398925"/>
                  <a:pt x="85288" y="383675"/>
                  <a:pt x="70864" y="365629"/>
                </a:cubicBezTo>
                <a:cubicBezTo>
                  <a:pt x="60273" y="352378"/>
                  <a:pt x="53310" y="336802"/>
                  <a:pt x="50527" y="322981"/>
                </a:cubicBezTo>
                <a:cubicBezTo>
                  <a:pt x="42490" y="320646"/>
                  <a:pt x="33414" y="316273"/>
                  <a:pt x="25191" y="309219"/>
                </a:cubicBezTo>
                <a:cubicBezTo>
                  <a:pt x="11019" y="297062"/>
                  <a:pt x="0" y="277487"/>
                  <a:pt x="0" y="248661"/>
                </a:cubicBezTo>
                <a:cubicBezTo>
                  <a:pt x="0" y="223578"/>
                  <a:pt x="2985" y="203889"/>
                  <a:pt x="11468" y="190225"/>
                </a:cubicBezTo>
                <a:cubicBezTo>
                  <a:pt x="15961" y="182987"/>
                  <a:pt x="21932" y="177533"/>
                  <a:pt x="29319" y="174049"/>
                </a:cubicBezTo>
                <a:cubicBezTo>
                  <a:pt x="29754" y="173846"/>
                  <a:pt x="30191" y="173648"/>
                  <a:pt x="30630" y="173458"/>
                </a:cubicBezTo>
                <a:cubicBezTo>
                  <a:pt x="28525" y="166133"/>
                  <a:pt x="27426" y="158482"/>
                  <a:pt x="27089" y="150975"/>
                </a:cubicBezTo>
                <a:cubicBezTo>
                  <a:pt x="26430" y="136312"/>
                  <a:pt x="28613" y="121036"/>
                  <a:pt x="32974" y="107447"/>
                </a:cubicBezTo>
                <a:cubicBezTo>
                  <a:pt x="37271" y="94060"/>
                  <a:pt x="44094" y="81053"/>
                  <a:pt x="53689" y="72050"/>
                </a:cubicBezTo>
                <a:cubicBezTo>
                  <a:pt x="59713" y="66397"/>
                  <a:pt x="67165" y="62123"/>
                  <a:pt x="75549" y="60736"/>
                </a:cubicBezTo>
                <a:cubicBezTo>
                  <a:pt x="79515" y="43976"/>
                  <a:pt x="89635" y="30120"/>
                  <a:pt x="102548" y="20069"/>
                </a:cubicBezTo>
                <a:close/>
                <a:moveTo>
                  <a:pt x="120935" y="43689"/>
                </a:moveTo>
                <a:cubicBezTo>
                  <a:pt x="110044" y="52168"/>
                  <a:pt x="103667" y="63462"/>
                  <a:pt x="103667" y="76465"/>
                </a:cubicBezTo>
                <a:cubicBezTo>
                  <a:pt x="103667" y="81277"/>
                  <a:pt x="101354" y="85796"/>
                  <a:pt x="97450" y="88608"/>
                </a:cubicBezTo>
                <a:cubicBezTo>
                  <a:pt x="93546" y="91421"/>
                  <a:pt x="88528" y="92186"/>
                  <a:pt x="83963" y="90663"/>
                </a:cubicBezTo>
                <a:cubicBezTo>
                  <a:pt x="81221" y="89748"/>
                  <a:pt x="78335" y="89971"/>
                  <a:pt x="74172" y="93878"/>
                </a:cubicBezTo>
                <a:cubicBezTo>
                  <a:pt x="69557" y="98209"/>
                  <a:pt x="64859" y="106055"/>
                  <a:pt x="61476" y="116596"/>
                </a:cubicBezTo>
                <a:cubicBezTo>
                  <a:pt x="58157" y="126935"/>
                  <a:pt x="56500" y="138661"/>
                  <a:pt x="56993" y="149631"/>
                </a:cubicBezTo>
                <a:cubicBezTo>
                  <a:pt x="57492" y="160738"/>
                  <a:pt x="60133" y="169938"/>
                  <a:pt x="64290" y="176178"/>
                </a:cubicBezTo>
                <a:cubicBezTo>
                  <a:pt x="64986" y="177224"/>
                  <a:pt x="65538" y="178336"/>
                  <a:pt x="65945" y="179487"/>
                </a:cubicBezTo>
                <a:lnTo>
                  <a:pt x="87539" y="179487"/>
                </a:lnTo>
                <a:cubicBezTo>
                  <a:pt x="117556" y="179487"/>
                  <a:pt x="142142" y="202742"/>
                  <a:pt x="144265" y="232217"/>
                </a:cubicBezTo>
                <a:cubicBezTo>
                  <a:pt x="158973" y="238100"/>
                  <a:pt x="169363" y="252480"/>
                  <a:pt x="169363" y="269289"/>
                </a:cubicBezTo>
                <a:cubicBezTo>
                  <a:pt x="169363" y="291332"/>
                  <a:pt x="151494" y="309201"/>
                  <a:pt x="129451" y="309201"/>
                </a:cubicBezTo>
                <a:cubicBezTo>
                  <a:pt x="107408" y="309201"/>
                  <a:pt x="89539" y="291332"/>
                  <a:pt x="89539" y="269289"/>
                </a:cubicBezTo>
                <a:cubicBezTo>
                  <a:pt x="89539" y="252652"/>
                  <a:pt x="99719" y="238391"/>
                  <a:pt x="114190" y="232398"/>
                </a:cubicBezTo>
                <a:cubicBezTo>
                  <a:pt x="112274" y="219399"/>
                  <a:pt x="101072" y="209421"/>
                  <a:pt x="87539" y="209421"/>
                </a:cubicBezTo>
                <a:lnTo>
                  <a:pt x="35654" y="209421"/>
                </a:lnTo>
                <a:cubicBezTo>
                  <a:pt x="35486" y="209421"/>
                  <a:pt x="35319" y="209419"/>
                  <a:pt x="35152" y="209413"/>
                </a:cubicBezTo>
                <a:cubicBezTo>
                  <a:pt x="32174" y="216358"/>
                  <a:pt x="29934" y="228359"/>
                  <a:pt x="29934" y="248661"/>
                </a:cubicBezTo>
                <a:cubicBezTo>
                  <a:pt x="29934" y="269034"/>
                  <a:pt x="37349" y="280209"/>
                  <a:pt x="44682" y="286501"/>
                </a:cubicBezTo>
                <a:cubicBezTo>
                  <a:pt x="52729" y="293404"/>
                  <a:pt x="61563" y="295192"/>
                  <a:pt x="64122" y="295192"/>
                </a:cubicBezTo>
                <a:cubicBezTo>
                  <a:pt x="72388" y="295192"/>
                  <a:pt x="79089" y="301893"/>
                  <a:pt x="79089" y="310159"/>
                </a:cubicBezTo>
                <a:cubicBezTo>
                  <a:pt x="79089" y="318523"/>
                  <a:pt x="83715" y="333763"/>
                  <a:pt x="94247" y="346940"/>
                </a:cubicBezTo>
                <a:cubicBezTo>
                  <a:pt x="104400" y="359642"/>
                  <a:pt x="118847" y="368991"/>
                  <a:pt x="137855" y="368991"/>
                </a:cubicBezTo>
                <a:cubicBezTo>
                  <a:pt x="150569" y="368991"/>
                  <a:pt x="162279" y="361847"/>
                  <a:pt x="171570" y="352104"/>
                </a:cubicBezTo>
                <a:cubicBezTo>
                  <a:pt x="176096" y="347359"/>
                  <a:pt x="179611" y="342430"/>
                  <a:pt x="181916" y="338431"/>
                </a:cubicBezTo>
                <a:cubicBezTo>
                  <a:pt x="183071" y="336427"/>
                  <a:pt x="183817" y="334839"/>
                  <a:pt x="184228" y="333785"/>
                </a:cubicBezTo>
                <a:lnTo>
                  <a:pt x="184332" y="333513"/>
                </a:lnTo>
                <a:lnTo>
                  <a:pt x="184332" y="284513"/>
                </a:lnTo>
                <a:cubicBezTo>
                  <a:pt x="184330" y="284428"/>
                  <a:pt x="184330" y="284342"/>
                  <a:pt x="184330" y="284256"/>
                </a:cubicBezTo>
                <a:cubicBezTo>
                  <a:pt x="184330" y="284170"/>
                  <a:pt x="184330" y="284084"/>
                  <a:pt x="184332" y="283999"/>
                </a:cubicBezTo>
                <a:lnTo>
                  <a:pt x="184332" y="144564"/>
                </a:lnTo>
                <a:lnTo>
                  <a:pt x="166462" y="144564"/>
                </a:lnTo>
                <a:cubicBezTo>
                  <a:pt x="160541" y="159191"/>
                  <a:pt x="146201" y="169509"/>
                  <a:pt x="129451" y="169509"/>
                </a:cubicBezTo>
                <a:cubicBezTo>
                  <a:pt x="107408" y="169509"/>
                  <a:pt x="89539" y="151640"/>
                  <a:pt x="89539" y="129597"/>
                </a:cubicBezTo>
                <a:cubicBezTo>
                  <a:pt x="89539" y="107554"/>
                  <a:pt x="107408" y="89685"/>
                  <a:pt x="129451" y="89685"/>
                </a:cubicBezTo>
                <a:cubicBezTo>
                  <a:pt x="146201" y="89685"/>
                  <a:pt x="160541" y="100003"/>
                  <a:pt x="166462" y="114630"/>
                </a:cubicBezTo>
                <a:lnTo>
                  <a:pt x="184332" y="114630"/>
                </a:lnTo>
                <a:lnTo>
                  <a:pt x="184332" y="64213"/>
                </a:lnTo>
                <a:lnTo>
                  <a:pt x="184328" y="63987"/>
                </a:lnTo>
                <a:cubicBezTo>
                  <a:pt x="184322" y="63759"/>
                  <a:pt x="184310" y="63373"/>
                  <a:pt x="184282" y="62852"/>
                </a:cubicBezTo>
                <a:cubicBezTo>
                  <a:pt x="184226" y="61805"/>
                  <a:pt x="184109" y="60239"/>
                  <a:pt x="183871" y="58333"/>
                </a:cubicBezTo>
                <a:cubicBezTo>
                  <a:pt x="183386" y="54444"/>
                  <a:pt x="182438" y="49524"/>
                  <a:pt x="180676" y="44818"/>
                </a:cubicBezTo>
                <a:cubicBezTo>
                  <a:pt x="178888" y="40049"/>
                  <a:pt x="176563" y="36297"/>
                  <a:pt x="173797" y="33836"/>
                </a:cubicBezTo>
                <a:cubicBezTo>
                  <a:pt x="171343" y="31652"/>
                  <a:pt x="167966" y="29934"/>
                  <a:pt x="162432" y="29934"/>
                </a:cubicBezTo>
                <a:cubicBezTo>
                  <a:pt x="147144" y="29934"/>
                  <a:pt x="131989" y="35085"/>
                  <a:pt x="120935" y="43689"/>
                </a:cubicBezTo>
                <a:close/>
                <a:moveTo>
                  <a:pt x="214526" y="299223"/>
                </a:moveTo>
                <a:lnTo>
                  <a:pt x="214526" y="333513"/>
                </a:lnTo>
                <a:lnTo>
                  <a:pt x="214627" y="333785"/>
                </a:lnTo>
                <a:cubicBezTo>
                  <a:pt x="215040" y="334839"/>
                  <a:pt x="215787" y="336427"/>
                  <a:pt x="216940" y="338431"/>
                </a:cubicBezTo>
                <a:cubicBezTo>
                  <a:pt x="219245" y="342430"/>
                  <a:pt x="222759" y="347359"/>
                  <a:pt x="227285" y="352104"/>
                </a:cubicBezTo>
                <a:cubicBezTo>
                  <a:pt x="236579" y="361847"/>
                  <a:pt x="248289" y="368991"/>
                  <a:pt x="261001" y="368991"/>
                </a:cubicBezTo>
                <a:cubicBezTo>
                  <a:pt x="280009" y="368991"/>
                  <a:pt x="294457" y="359642"/>
                  <a:pt x="304611" y="346940"/>
                </a:cubicBezTo>
                <a:cubicBezTo>
                  <a:pt x="315142" y="333763"/>
                  <a:pt x="319768" y="318523"/>
                  <a:pt x="319768" y="310159"/>
                </a:cubicBezTo>
                <a:cubicBezTo>
                  <a:pt x="319768" y="301893"/>
                  <a:pt x="326469" y="295192"/>
                  <a:pt x="334735" y="295192"/>
                </a:cubicBezTo>
                <a:cubicBezTo>
                  <a:pt x="337295" y="295192"/>
                  <a:pt x="346127" y="293404"/>
                  <a:pt x="354176" y="286501"/>
                </a:cubicBezTo>
                <a:cubicBezTo>
                  <a:pt x="361508" y="280209"/>
                  <a:pt x="368923" y="269034"/>
                  <a:pt x="368923" y="248661"/>
                </a:cubicBezTo>
                <a:cubicBezTo>
                  <a:pt x="368923" y="224546"/>
                  <a:pt x="365762" y="212143"/>
                  <a:pt x="361959" y="206015"/>
                </a:cubicBezTo>
                <a:cubicBezTo>
                  <a:pt x="360306" y="203354"/>
                  <a:pt x="358598" y="201985"/>
                  <a:pt x="356768" y="201123"/>
                </a:cubicBezTo>
                <a:cubicBezTo>
                  <a:pt x="354742" y="200167"/>
                  <a:pt x="351717" y="199443"/>
                  <a:pt x="347023" y="199443"/>
                </a:cubicBezTo>
                <a:cubicBezTo>
                  <a:pt x="341506" y="199443"/>
                  <a:pt x="336435" y="196406"/>
                  <a:pt x="333829" y="191540"/>
                </a:cubicBezTo>
                <a:cubicBezTo>
                  <a:pt x="331224" y="186675"/>
                  <a:pt x="331508" y="180772"/>
                  <a:pt x="334567" y="176178"/>
                </a:cubicBezTo>
                <a:cubicBezTo>
                  <a:pt x="338724" y="169938"/>
                  <a:pt x="341366" y="160738"/>
                  <a:pt x="341865" y="149631"/>
                </a:cubicBezTo>
                <a:cubicBezTo>
                  <a:pt x="342358" y="138661"/>
                  <a:pt x="340699" y="126935"/>
                  <a:pt x="337381" y="116596"/>
                </a:cubicBezTo>
                <a:cubicBezTo>
                  <a:pt x="333998" y="106055"/>
                  <a:pt x="329301" y="98209"/>
                  <a:pt x="324685" y="93878"/>
                </a:cubicBezTo>
                <a:cubicBezTo>
                  <a:pt x="320522" y="89971"/>
                  <a:pt x="317636" y="89748"/>
                  <a:pt x="314894" y="90663"/>
                </a:cubicBezTo>
                <a:cubicBezTo>
                  <a:pt x="310330" y="92186"/>
                  <a:pt x="305311" y="91421"/>
                  <a:pt x="301408" y="88608"/>
                </a:cubicBezTo>
                <a:cubicBezTo>
                  <a:pt x="297503" y="85796"/>
                  <a:pt x="295190" y="81277"/>
                  <a:pt x="295190" y="76465"/>
                </a:cubicBezTo>
                <a:cubicBezTo>
                  <a:pt x="295190" y="63462"/>
                  <a:pt x="288812" y="52168"/>
                  <a:pt x="277922" y="43689"/>
                </a:cubicBezTo>
                <a:cubicBezTo>
                  <a:pt x="266868" y="35085"/>
                  <a:pt x="251714" y="29934"/>
                  <a:pt x="236423" y="29934"/>
                </a:cubicBezTo>
                <a:cubicBezTo>
                  <a:pt x="230892" y="29934"/>
                  <a:pt x="227515" y="31652"/>
                  <a:pt x="225058" y="33836"/>
                </a:cubicBezTo>
                <a:cubicBezTo>
                  <a:pt x="222294" y="36297"/>
                  <a:pt x="219968" y="40049"/>
                  <a:pt x="218182" y="44818"/>
                </a:cubicBezTo>
                <a:cubicBezTo>
                  <a:pt x="216419" y="49524"/>
                  <a:pt x="215472" y="54444"/>
                  <a:pt x="214985" y="58333"/>
                </a:cubicBezTo>
                <a:cubicBezTo>
                  <a:pt x="214747" y="60239"/>
                  <a:pt x="214631" y="61805"/>
                  <a:pt x="214576" y="62852"/>
                </a:cubicBezTo>
                <a:cubicBezTo>
                  <a:pt x="214548" y="63373"/>
                  <a:pt x="214536" y="63759"/>
                  <a:pt x="214530" y="63987"/>
                </a:cubicBezTo>
                <a:lnTo>
                  <a:pt x="214526" y="64213"/>
                </a:lnTo>
                <a:lnTo>
                  <a:pt x="214526" y="269289"/>
                </a:lnTo>
                <a:lnTo>
                  <a:pt x="227236" y="269289"/>
                </a:lnTo>
                <a:cubicBezTo>
                  <a:pt x="242115" y="269289"/>
                  <a:pt x="254176" y="257228"/>
                  <a:pt x="254176" y="242348"/>
                </a:cubicBezTo>
                <a:lnTo>
                  <a:pt x="254176" y="206519"/>
                </a:lnTo>
                <a:cubicBezTo>
                  <a:pt x="239548" y="200599"/>
                  <a:pt x="229231" y="186258"/>
                  <a:pt x="229231" y="169509"/>
                </a:cubicBezTo>
                <a:cubicBezTo>
                  <a:pt x="229231" y="147466"/>
                  <a:pt x="247100" y="129597"/>
                  <a:pt x="269143" y="129597"/>
                </a:cubicBezTo>
                <a:cubicBezTo>
                  <a:pt x="291187" y="129597"/>
                  <a:pt x="309055" y="147466"/>
                  <a:pt x="309055" y="169509"/>
                </a:cubicBezTo>
                <a:cubicBezTo>
                  <a:pt x="309055" y="186258"/>
                  <a:pt x="298736" y="200599"/>
                  <a:pt x="284110" y="206519"/>
                </a:cubicBezTo>
                <a:lnTo>
                  <a:pt x="284110" y="242348"/>
                </a:lnTo>
                <a:cubicBezTo>
                  <a:pt x="284110" y="273759"/>
                  <a:pt x="258646" y="299223"/>
                  <a:pt x="227236" y="299223"/>
                </a:cubicBezTo>
                <a:lnTo>
                  <a:pt x="214526" y="299223"/>
                </a:lnTo>
                <a:close/>
                <a:moveTo>
                  <a:pt x="129451" y="119619"/>
                </a:moveTo>
                <a:cubicBezTo>
                  <a:pt x="123940" y="119619"/>
                  <a:pt x="119473" y="124086"/>
                  <a:pt x="119473" y="129597"/>
                </a:cubicBezTo>
                <a:cubicBezTo>
                  <a:pt x="119473" y="135108"/>
                  <a:pt x="123940" y="139575"/>
                  <a:pt x="129451" y="139575"/>
                </a:cubicBezTo>
                <a:cubicBezTo>
                  <a:pt x="134962" y="139575"/>
                  <a:pt x="139429" y="135108"/>
                  <a:pt x="139429" y="129597"/>
                </a:cubicBezTo>
                <a:cubicBezTo>
                  <a:pt x="139429" y="124086"/>
                  <a:pt x="134962" y="119619"/>
                  <a:pt x="129451" y="119619"/>
                </a:cubicBezTo>
                <a:close/>
                <a:moveTo>
                  <a:pt x="119473" y="269289"/>
                </a:moveTo>
                <a:cubicBezTo>
                  <a:pt x="119473" y="274799"/>
                  <a:pt x="123940" y="279267"/>
                  <a:pt x="129451" y="279267"/>
                </a:cubicBezTo>
                <a:cubicBezTo>
                  <a:pt x="134962" y="279267"/>
                  <a:pt x="139429" y="274799"/>
                  <a:pt x="139429" y="269289"/>
                </a:cubicBezTo>
                <a:cubicBezTo>
                  <a:pt x="139429" y="263779"/>
                  <a:pt x="134962" y="259311"/>
                  <a:pt x="129451" y="259311"/>
                </a:cubicBezTo>
                <a:cubicBezTo>
                  <a:pt x="123940" y="259311"/>
                  <a:pt x="119473" y="263779"/>
                  <a:pt x="119473" y="269289"/>
                </a:cubicBezTo>
                <a:close/>
                <a:moveTo>
                  <a:pt x="259165" y="169509"/>
                </a:moveTo>
                <a:cubicBezTo>
                  <a:pt x="259165" y="175019"/>
                  <a:pt x="263631" y="179487"/>
                  <a:pt x="269143" y="179487"/>
                </a:cubicBezTo>
                <a:cubicBezTo>
                  <a:pt x="274653" y="179487"/>
                  <a:pt x="279121" y="175019"/>
                  <a:pt x="279121" y="169509"/>
                </a:cubicBezTo>
                <a:cubicBezTo>
                  <a:pt x="279121" y="163999"/>
                  <a:pt x="274653" y="159531"/>
                  <a:pt x="269143" y="159531"/>
                </a:cubicBezTo>
                <a:cubicBezTo>
                  <a:pt x="263631" y="159531"/>
                  <a:pt x="259165" y="163999"/>
                  <a:pt x="259165" y="169509"/>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
        <p:nvSpPr>
          <p:cNvPr id="20" name="Graphic 123" descr="Icon of a chat bubble">
            <a:extLst>
              <a:ext uri="{FF2B5EF4-FFF2-40B4-BE49-F238E27FC236}">
                <a16:creationId xmlns:a16="http://schemas.microsoft.com/office/drawing/2014/main" id="{BF837BE1-83F7-B925-B4F7-BE2428CAE965}"/>
              </a:ext>
            </a:extLst>
          </p:cNvPr>
          <p:cNvSpPr/>
          <p:nvPr/>
        </p:nvSpPr>
        <p:spPr>
          <a:xfrm>
            <a:off x="7386517" y="2578043"/>
            <a:ext cx="470636" cy="422331"/>
          </a:xfrm>
          <a:custGeom>
            <a:avLst/>
            <a:gdLst>
              <a:gd name="connsiteX0" fmla="*/ 140349 w 372389"/>
              <a:gd name="connsiteY0" fmla="*/ 0 h 334168"/>
              <a:gd name="connsiteX1" fmla="*/ 1143 w 372389"/>
              <a:gd name="connsiteY1" fmla="*/ 139206 h 334168"/>
              <a:gd name="connsiteX2" fmla="*/ 14185 w 372389"/>
              <a:gd name="connsiteY2" fmla="*/ 198106 h 334168"/>
              <a:gd name="connsiteX3" fmla="*/ 742 w 372389"/>
              <a:gd name="connsiteY3" fmla="*/ 250843 h 334168"/>
              <a:gd name="connsiteX4" fmla="*/ 28653 w 372389"/>
              <a:gd name="connsiteY4" fmla="*/ 279135 h 334168"/>
              <a:gd name="connsiteX5" fmla="*/ 83050 w 372389"/>
              <a:gd name="connsiteY5" fmla="*/ 266105 h 334168"/>
              <a:gd name="connsiteX6" fmla="*/ 140349 w 372389"/>
              <a:gd name="connsiteY6" fmla="*/ 278411 h 334168"/>
              <a:gd name="connsiteX7" fmla="*/ 279555 w 372389"/>
              <a:gd name="connsiteY7" fmla="*/ 139206 h 334168"/>
              <a:gd name="connsiteX8" fmla="*/ 140349 w 372389"/>
              <a:gd name="connsiteY8" fmla="*/ 0 h 334168"/>
              <a:gd name="connsiteX9" fmla="*/ 28984 w 372389"/>
              <a:gd name="connsiteY9" fmla="*/ 139206 h 334168"/>
              <a:gd name="connsiteX10" fmla="*/ 140349 w 372389"/>
              <a:gd name="connsiteY10" fmla="*/ 27841 h 334168"/>
              <a:gd name="connsiteX11" fmla="*/ 251713 w 372389"/>
              <a:gd name="connsiteY11" fmla="*/ 139206 h 334168"/>
              <a:gd name="connsiteX12" fmla="*/ 140349 w 372389"/>
              <a:gd name="connsiteY12" fmla="*/ 250570 h 334168"/>
              <a:gd name="connsiteX13" fmla="*/ 90792 w 372389"/>
              <a:gd name="connsiteY13" fmla="*/ 238968 h 334168"/>
              <a:gd name="connsiteX14" fmla="*/ 86274 w 372389"/>
              <a:gd name="connsiteY14" fmla="*/ 236718 h 334168"/>
              <a:gd name="connsiteX15" fmla="*/ 81364 w 372389"/>
              <a:gd name="connsiteY15" fmla="*/ 237888 h 334168"/>
              <a:gd name="connsiteX16" fmla="*/ 29621 w 372389"/>
              <a:gd name="connsiteY16" fmla="*/ 250269 h 334168"/>
              <a:gd name="connsiteX17" fmla="*/ 42430 w 372389"/>
              <a:gd name="connsiteY17" fmla="*/ 200005 h 334168"/>
              <a:gd name="connsiteX18" fmla="*/ 43733 w 372389"/>
              <a:gd name="connsiteY18" fmla="*/ 194884 h 334168"/>
              <a:gd name="connsiteX19" fmla="*/ 41310 w 372389"/>
              <a:gd name="connsiteY19" fmla="*/ 190188 h 334168"/>
              <a:gd name="connsiteX20" fmla="*/ 28984 w 372389"/>
              <a:gd name="connsiteY20" fmla="*/ 139206 h 334168"/>
              <a:gd name="connsiteX21" fmla="*/ 233153 w 372389"/>
              <a:gd name="connsiteY21" fmla="*/ 334095 h 334168"/>
              <a:gd name="connsiteX22" fmla="*/ 138499 w 372389"/>
              <a:gd name="connsiteY22" fmla="*/ 296963 h 334168"/>
              <a:gd name="connsiteX23" fmla="*/ 140350 w 372389"/>
              <a:gd name="connsiteY23" fmla="*/ 296974 h 334168"/>
              <a:gd name="connsiteX24" fmla="*/ 178976 w 372389"/>
              <a:gd name="connsiteY24" fmla="*/ 292209 h 334168"/>
              <a:gd name="connsiteX25" fmla="*/ 233153 w 372389"/>
              <a:gd name="connsiteY25" fmla="*/ 306254 h 334168"/>
              <a:gd name="connsiteX26" fmla="*/ 282710 w 372389"/>
              <a:gd name="connsiteY26" fmla="*/ 294650 h 334168"/>
              <a:gd name="connsiteX27" fmla="*/ 287228 w 372389"/>
              <a:gd name="connsiteY27" fmla="*/ 292401 h 334168"/>
              <a:gd name="connsiteX28" fmla="*/ 292137 w 372389"/>
              <a:gd name="connsiteY28" fmla="*/ 293570 h 334168"/>
              <a:gd name="connsiteX29" fmla="*/ 342979 w 372389"/>
              <a:gd name="connsiteY29" fmla="*/ 304883 h 334168"/>
              <a:gd name="connsiteX30" fmla="*/ 331072 w 372389"/>
              <a:gd name="connsiteY30" fmla="*/ 255687 h 334168"/>
              <a:gd name="connsiteX31" fmla="*/ 329769 w 372389"/>
              <a:gd name="connsiteY31" fmla="*/ 250568 h 334168"/>
              <a:gd name="connsiteX32" fmla="*/ 332191 w 372389"/>
              <a:gd name="connsiteY32" fmla="*/ 245872 h 334168"/>
              <a:gd name="connsiteX33" fmla="*/ 344517 w 372389"/>
              <a:gd name="connsiteY33" fmla="*/ 194890 h 334168"/>
              <a:gd name="connsiteX34" fmla="*/ 293531 w 372389"/>
              <a:gd name="connsiteY34" fmla="*/ 101297 h 334168"/>
              <a:gd name="connsiteX35" fmla="*/ 278690 w 372389"/>
              <a:gd name="connsiteY35" fmla="*/ 63302 h 334168"/>
              <a:gd name="connsiteX36" fmla="*/ 372358 w 372389"/>
              <a:gd name="connsiteY36" fmla="*/ 194890 h 334168"/>
              <a:gd name="connsiteX37" fmla="*/ 359310 w 372389"/>
              <a:gd name="connsiteY37" fmla="*/ 253802 h 334168"/>
              <a:gd name="connsiteX38" fmla="*/ 371779 w 372389"/>
              <a:gd name="connsiteY38" fmla="*/ 305831 h 334168"/>
              <a:gd name="connsiteX39" fmla="*/ 344543 w 372389"/>
              <a:gd name="connsiteY39" fmla="*/ 333663 h 334168"/>
              <a:gd name="connsiteX40" fmla="*/ 290466 w 372389"/>
              <a:gd name="connsiteY40" fmla="*/ 321782 h 334168"/>
              <a:gd name="connsiteX41" fmla="*/ 233153 w 372389"/>
              <a:gd name="connsiteY41" fmla="*/ 334095 h 334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72389" h="334168">
                <a:moveTo>
                  <a:pt x="140349" y="0"/>
                </a:moveTo>
                <a:cubicBezTo>
                  <a:pt x="63467" y="0"/>
                  <a:pt x="1143" y="62324"/>
                  <a:pt x="1143" y="139206"/>
                </a:cubicBezTo>
                <a:cubicBezTo>
                  <a:pt x="1143" y="160233"/>
                  <a:pt x="5814" y="180203"/>
                  <a:pt x="14185" y="198106"/>
                </a:cubicBezTo>
                <a:cubicBezTo>
                  <a:pt x="9470" y="216630"/>
                  <a:pt x="4202" y="237284"/>
                  <a:pt x="742" y="250843"/>
                </a:cubicBezTo>
                <a:cubicBezTo>
                  <a:pt x="-3583" y="267795"/>
                  <a:pt x="11682" y="283215"/>
                  <a:pt x="28653" y="279135"/>
                </a:cubicBezTo>
                <a:cubicBezTo>
                  <a:pt x="42578" y="275789"/>
                  <a:pt x="63979" y="270651"/>
                  <a:pt x="83050" y="266105"/>
                </a:cubicBezTo>
                <a:cubicBezTo>
                  <a:pt x="100539" y="274014"/>
                  <a:pt x="119947" y="278411"/>
                  <a:pt x="140349" y="278411"/>
                </a:cubicBezTo>
                <a:cubicBezTo>
                  <a:pt x="217229" y="278411"/>
                  <a:pt x="279555" y="216086"/>
                  <a:pt x="279555" y="139206"/>
                </a:cubicBezTo>
                <a:cubicBezTo>
                  <a:pt x="279555" y="62324"/>
                  <a:pt x="217229" y="0"/>
                  <a:pt x="140349" y="0"/>
                </a:cubicBezTo>
                <a:close/>
                <a:moveTo>
                  <a:pt x="28984" y="139206"/>
                </a:moveTo>
                <a:cubicBezTo>
                  <a:pt x="28984" y="77701"/>
                  <a:pt x="78844" y="27841"/>
                  <a:pt x="140349" y="27841"/>
                </a:cubicBezTo>
                <a:cubicBezTo>
                  <a:pt x="201854" y="27841"/>
                  <a:pt x="251713" y="77701"/>
                  <a:pt x="251713" y="139206"/>
                </a:cubicBezTo>
                <a:cubicBezTo>
                  <a:pt x="251713" y="200710"/>
                  <a:pt x="201854" y="250570"/>
                  <a:pt x="140349" y="250570"/>
                </a:cubicBezTo>
                <a:cubicBezTo>
                  <a:pt x="122517" y="250570"/>
                  <a:pt x="105701" y="246390"/>
                  <a:pt x="90792" y="238968"/>
                </a:cubicBezTo>
                <a:lnTo>
                  <a:pt x="86274" y="236718"/>
                </a:lnTo>
                <a:lnTo>
                  <a:pt x="81364" y="237888"/>
                </a:lnTo>
                <a:cubicBezTo>
                  <a:pt x="64238" y="241964"/>
                  <a:pt x="44451" y="246708"/>
                  <a:pt x="29621" y="250269"/>
                </a:cubicBezTo>
                <a:cubicBezTo>
                  <a:pt x="33310" y="235809"/>
                  <a:pt x="38195" y="216649"/>
                  <a:pt x="42430" y="200005"/>
                </a:cubicBezTo>
                <a:lnTo>
                  <a:pt x="43733" y="194884"/>
                </a:lnTo>
                <a:lnTo>
                  <a:pt x="41310" y="190188"/>
                </a:lnTo>
                <a:cubicBezTo>
                  <a:pt x="33436" y="174928"/>
                  <a:pt x="28984" y="157607"/>
                  <a:pt x="28984" y="139206"/>
                </a:cubicBezTo>
                <a:close/>
                <a:moveTo>
                  <a:pt x="233153" y="334095"/>
                </a:moveTo>
                <a:cubicBezTo>
                  <a:pt x="196599" y="334095"/>
                  <a:pt x="163336" y="320006"/>
                  <a:pt x="138499" y="296963"/>
                </a:cubicBezTo>
                <a:cubicBezTo>
                  <a:pt x="139115" y="296970"/>
                  <a:pt x="139732" y="296974"/>
                  <a:pt x="140350" y="296974"/>
                </a:cubicBezTo>
                <a:cubicBezTo>
                  <a:pt x="153676" y="296974"/>
                  <a:pt x="166616" y="295320"/>
                  <a:pt x="178976" y="292209"/>
                </a:cubicBezTo>
                <a:cubicBezTo>
                  <a:pt x="195012" y="301156"/>
                  <a:pt x="213488" y="306254"/>
                  <a:pt x="233153" y="306254"/>
                </a:cubicBezTo>
                <a:cubicBezTo>
                  <a:pt x="250984" y="306254"/>
                  <a:pt x="267800" y="302072"/>
                  <a:pt x="282710" y="294650"/>
                </a:cubicBezTo>
                <a:lnTo>
                  <a:pt x="287228" y="292401"/>
                </a:lnTo>
                <a:lnTo>
                  <a:pt x="292137" y="293570"/>
                </a:lnTo>
                <a:cubicBezTo>
                  <a:pt x="309243" y="297642"/>
                  <a:pt x="328611" y="301844"/>
                  <a:pt x="342979" y="304883"/>
                </a:cubicBezTo>
                <a:cubicBezTo>
                  <a:pt x="339730" y="290953"/>
                  <a:pt x="335300" y="272307"/>
                  <a:pt x="331072" y="255687"/>
                </a:cubicBezTo>
                <a:lnTo>
                  <a:pt x="329769" y="250568"/>
                </a:lnTo>
                <a:lnTo>
                  <a:pt x="332191" y="245872"/>
                </a:lnTo>
                <a:cubicBezTo>
                  <a:pt x="340064" y="230612"/>
                  <a:pt x="344517" y="213291"/>
                  <a:pt x="344517" y="194890"/>
                </a:cubicBezTo>
                <a:cubicBezTo>
                  <a:pt x="344517" y="155637"/>
                  <a:pt x="324212" y="121131"/>
                  <a:pt x="293531" y="101297"/>
                </a:cubicBezTo>
                <a:cubicBezTo>
                  <a:pt x="290221" y="87873"/>
                  <a:pt x="285191" y="75126"/>
                  <a:pt x="278690" y="63302"/>
                </a:cubicBezTo>
                <a:cubicBezTo>
                  <a:pt x="333208" y="82165"/>
                  <a:pt x="372358" y="133955"/>
                  <a:pt x="372358" y="194890"/>
                </a:cubicBezTo>
                <a:cubicBezTo>
                  <a:pt x="372358" y="215921"/>
                  <a:pt x="367685" y="235896"/>
                  <a:pt x="359310" y="253802"/>
                </a:cubicBezTo>
                <a:cubicBezTo>
                  <a:pt x="364008" y="272511"/>
                  <a:pt x="368763" y="292777"/>
                  <a:pt x="371779" y="305831"/>
                </a:cubicBezTo>
                <a:cubicBezTo>
                  <a:pt x="375573" y="322257"/>
                  <a:pt x="361107" y="337124"/>
                  <a:pt x="344543" y="333663"/>
                </a:cubicBezTo>
                <a:cubicBezTo>
                  <a:pt x="331046" y="330842"/>
                  <a:pt x="309840" y="326317"/>
                  <a:pt x="290466" y="321782"/>
                </a:cubicBezTo>
                <a:cubicBezTo>
                  <a:pt x="272973" y="329695"/>
                  <a:pt x="253560" y="334095"/>
                  <a:pt x="233153" y="334095"/>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
        <p:nvSpPr>
          <p:cNvPr id="23" name="Graphic 113" descr="Icon of a flowchart">
            <a:extLst>
              <a:ext uri="{FF2B5EF4-FFF2-40B4-BE49-F238E27FC236}">
                <a16:creationId xmlns:a16="http://schemas.microsoft.com/office/drawing/2014/main" id="{395966B6-9BF5-3A36-C131-D120C9702507}"/>
              </a:ext>
            </a:extLst>
          </p:cNvPr>
          <p:cNvSpPr/>
          <p:nvPr/>
        </p:nvSpPr>
        <p:spPr>
          <a:xfrm>
            <a:off x="10295133" y="2533505"/>
            <a:ext cx="466725" cy="466869"/>
          </a:xfrm>
          <a:custGeom>
            <a:avLst/>
            <a:gdLst>
              <a:gd name="connsiteX0" fmla="*/ 53777 w 357377"/>
              <a:gd name="connsiteY0" fmla="*/ 0 h 357487"/>
              <a:gd name="connsiteX1" fmla="*/ 10409 w 357377"/>
              <a:gd name="connsiteY1" fmla="*/ 43368 h 357487"/>
              <a:gd name="connsiteX2" fmla="*/ 10409 w 357377"/>
              <a:gd name="connsiteY2" fmla="*/ 91695 h 357487"/>
              <a:gd name="connsiteX3" fmla="*/ 53777 w 357377"/>
              <a:gd name="connsiteY3" fmla="*/ 135064 h 357487"/>
              <a:gd name="connsiteX4" fmla="*/ 63462 w 357377"/>
              <a:gd name="connsiteY4" fmla="*/ 135064 h 357487"/>
              <a:gd name="connsiteX5" fmla="*/ 63462 w 357377"/>
              <a:gd name="connsiteY5" fmla="*/ 206499 h 357487"/>
              <a:gd name="connsiteX6" fmla="*/ 60879 w 357377"/>
              <a:gd name="connsiteY6" fmla="*/ 208741 h 357487"/>
              <a:gd name="connsiteX7" fmla="*/ 7060 w 357377"/>
              <a:gd name="connsiteY7" fmla="*/ 262542 h 357487"/>
              <a:gd name="connsiteX8" fmla="*/ 7058 w 357377"/>
              <a:gd name="connsiteY8" fmla="*/ 296620 h 357487"/>
              <a:gd name="connsiteX9" fmla="*/ 60877 w 357377"/>
              <a:gd name="connsiteY9" fmla="*/ 350433 h 357487"/>
              <a:gd name="connsiteX10" fmla="*/ 94952 w 357377"/>
              <a:gd name="connsiteY10" fmla="*/ 350427 h 357487"/>
              <a:gd name="connsiteX11" fmla="*/ 148742 w 357377"/>
              <a:gd name="connsiteY11" fmla="*/ 296614 h 357487"/>
              <a:gd name="connsiteX12" fmla="*/ 150984 w 357377"/>
              <a:gd name="connsiteY12" fmla="*/ 294033 h 357487"/>
              <a:gd name="connsiteX13" fmla="*/ 222572 w 357377"/>
              <a:gd name="connsiteY13" fmla="*/ 294033 h 357487"/>
              <a:gd name="connsiteX14" fmla="*/ 222572 w 357377"/>
              <a:gd name="connsiteY14" fmla="*/ 303742 h 357487"/>
              <a:gd name="connsiteX15" fmla="*/ 265940 w 357377"/>
              <a:gd name="connsiteY15" fmla="*/ 347110 h 357487"/>
              <a:gd name="connsiteX16" fmla="*/ 314009 w 357377"/>
              <a:gd name="connsiteY16" fmla="*/ 347110 h 357487"/>
              <a:gd name="connsiteX17" fmla="*/ 357377 w 357377"/>
              <a:gd name="connsiteY17" fmla="*/ 303742 h 357487"/>
              <a:gd name="connsiteX18" fmla="*/ 357377 w 357377"/>
              <a:gd name="connsiteY18" fmla="*/ 255474 h 357487"/>
              <a:gd name="connsiteX19" fmla="*/ 314009 w 357377"/>
              <a:gd name="connsiteY19" fmla="*/ 212106 h 357487"/>
              <a:gd name="connsiteX20" fmla="*/ 265940 w 357377"/>
              <a:gd name="connsiteY20" fmla="*/ 212106 h 357487"/>
              <a:gd name="connsiteX21" fmla="*/ 222572 w 357377"/>
              <a:gd name="connsiteY21" fmla="*/ 255474 h 357487"/>
              <a:gd name="connsiteX22" fmla="*/ 222572 w 357377"/>
              <a:gd name="connsiteY22" fmla="*/ 265121 h 357487"/>
              <a:gd name="connsiteX23" fmla="*/ 150976 w 357377"/>
              <a:gd name="connsiteY23" fmla="*/ 265121 h 357487"/>
              <a:gd name="connsiteX24" fmla="*/ 148740 w 357377"/>
              <a:gd name="connsiteY24" fmla="*/ 262546 h 357487"/>
              <a:gd name="connsiteX25" fmla="*/ 94951 w 357377"/>
              <a:gd name="connsiteY25" fmla="*/ 208747 h 357487"/>
              <a:gd name="connsiteX26" fmla="*/ 92374 w 357377"/>
              <a:gd name="connsiteY26" fmla="*/ 206507 h 357487"/>
              <a:gd name="connsiteX27" fmla="*/ 92374 w 357377"/>
              <a:gd name="connsiteY27" fmla="*/ 135064 h 357487"/>
              <a:gd name="connsiteX28" fmla="*/ 102099 w 357377"/>
              <a:gd name="connsiteY28" fmla="*/ 135064 h 357487"/>
              <a:gd name="connsiteX29" fmla="*/ 145468 w 357377"/>
              <a:gd name="connsiteY29" fmla="*/ 91695 h 357487"/>
              <a:gd name="connsiteX30" fmla="*/ 145468 w 357377"/>
              <a:gd name="connsiteY30" fmla="*/ 43368 h 357487"/>
              <a:gd name="connsiteX31" fmla="*/ 102099 w 357377"/>
              <a:gd name="connsiteY31" fmla="*/ 0 h 357487"/>
              <a:gd name="connsiteX32" fmla="*/ 53777 w 357377"/>
              <a:gd name="connsiteY32" fmla="*/ 0 h 357487"/>
              <a:gd name="connsiteX33" fmla="*/ 39321 w 357377"/>
              <a:gd name="connsiteY33" fmla="*/ 43368 h 357487"/>
              <a:gd name="connsiteX34" fmla="*/ 53777 w 357377"/>
              <a:gd name="connsiteY34" fmla="*/ 28912 h 357487"/>
              <a:gd name="connsiteX35" fmla="*/ 102099 w 357377"/>
              <a:gd name="connsiteY35" fmla="*/ 28912 h 357487"/>
              <a:gd name="connsiteX36" fmla="*/ 116555 w 357377"/>
              <a:gd name="connsiteY36" fmla="*/ 43368 h 357487"/>
              <a:gd name="connsiteX37" fmla="*/ 116555 w 357377"/>
              <a:gd name="connsiteY37" fmla="*/ 91695 h 357487"/>
              <a:gd name="connsiteX38" fmla="*/ 102099 w 357377"/>
              <a:gd name="connsiteY38" fmla="*/ 106151 h 357487"/>
              <a:gd name="connsiteX39" fmla="*/ 53777 w 357377"/>
              <a:gd name="connsiteY39" fmla="*/ 106151 h 357487"/>
              <a:gd name="connsiteX40" fmla="*/ 39321 w 357377"/>
              <a:gd name="connsiteY40" fmla="*/ 91695 h 357487"/>
              <a:gd name="connsiteX41" fmla="*/ 39321 w 357377"/>
              <a:gd name="connsiteY41" fmla="*/ 43368 h 357487"/>
              <a:gd name="connsiteX42" fmla="*/ 30909 w 357377"/>
              <a:gd name="connsiteY42" fmla="*/ 279581 h 357487"/>
              <a:gd name="connsiteX43" fmla="*/ 77911 w 357377"/>
              <a:gd name="connsiteY43" fmla="*/ 232595 h 357487"/>
              <a:gd name="connsiteX44" fmla="*/ 124889 w 357377"/>
              <a:gd name="connsiteY44" fmla="*/ 279581 h 357487"/>
              <a:gd name="connsiteX45" fmla="*/ 77911 w 357377"/>
              <a:gd name="connsiteY45" fmla="*/ 326581 h 357487"/>
              <a:gd name="connsiteX46" fmla="*/ 30909 w 357377"/>
              <a:gd name="connsiteY46" fmla="*/ 279581 h 357487"/>
              <a:gd name="connsiteX47" fmla="*/ 265940 w 357377"/>
              <a:gd name="connsiteY47" fmla="*/ 241018 h 357487"/>
              <a:gd name="connsiteX48" fmla="*/ 314009 w 357377"/>
              <a:gd name="connsiteY48" fmla="*/ 241018 h 357487"/>
              <a:gd name="connsiteX49" fmla="*/ 328465 w 357377"/>
              <a:gd name="connsiteY49" fmla="*/ 255474 h 357487"/>
              <a:gd name="connsiteX50" fmla="*/ 328465 w 357377"/>
              <a:gd name="connsiteY50" fmla="*/ 303742 h 357487"/>
              <a:gd name="connsiteX51" fmla="*/ 314009 w 357377"/>
              <a:gd name="connsiteY51" fmla="*/ 318198 h 357487"/>
              <a:gd name="connsiteX52" fmla="*/ 265940 w 357377"/>
              <a:gd name="connsiteY52" fmla="*/ 318198 h 357487"/>
              <a:gd name="connsiteX53" fmla="*/ 251484 w 357377"/>
              <a:gd name="connsiteY53" fmla="*/ 303742 h 357487"/>
              <a:gd name="connsiteX54" fmla="*/ 251484 w 357377"/>
              <a:gd name="connsiteY54" fmla="*/ 255474 h 357487"/>
              <a:gd name="connsiteX55" fmla="*/ 265940 w 357377"/>
              <a:gd name="connsiteY55" fmla="*/ 241018 h 357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357377" h="357487">
                <a:moveTo>
                  <a:pt x="53777" y="0"/>
                </a:moveTo>
                <a:cubicBezTo>
                  <a:pt x="29826" y="0"/>
                  <a:pt x="10409" y="19417"/>
                  <a:pt x="10409" y="43368"/>
                </a:cubicBezTo>
                <a:lnTo>
                  <a:pt x="10409" y="91695"/>
                </a:lnTo>
                <a:cubicBezTo>
                  <a:pt x="10409" y="115646"/>
                  <a:pt x="29826" y="135064"/>
                  <a:pt x="53777" y="135064"/>
                </a:cubicBezTo>
                <a:lnTo>
                  <a:pt x="63462" y="135064"/>
                </a:lnTo>
                <a:lnTo>
                  <a:pt x="63462" y="206499"/>
                </a:lnTo>
                <a:cubicBezTo>
                  <a:pt x="62561" y="207174"/>
                  <a:pt x="61698" y="207922"/>
                  <a:pt x="60879" y="208741"/>
                </a:cubicBezTo>
                <a:lnTo>
                  <a:pt x="7060" y="262542"/>
                </a:lnTo>
                <a:cubicBezTo>
                  <a:pt x="-2352" y="271950"/>
                  <a:pt x="-2353" y="287210"/>
                  <a:pt x="7058" y="296620"/>
                </a:cubicBezTo>
                <a:lnTo>
                  <a:pt x="60877" y="350433"/>
                </a:lnTo>
                <a:cubicBezTo>
                  <a:pt x="70287" y="359841"/>
                  <a:pt x="85544" y="359839"/>
                  <a:pt x="94952" y="350427"/>
                </a:cubicBezTo>
                <a:lnTo>
                  <a:pt x="148742" y="296614"/>
                </a:lnTo>
                <a:cubicBezTo>
                  <a:pt x="149561" y="295795"/>
                  <a:pt x="150307" y="294933"/>
                  <a:pt x="150984" y="294033"/>
                </a:cubicBezTo>
                <a:lnTo>
                  <a:pt x="222572" y="294033"/>
                </a:lnTo>
                <a:lnTo>
                  <a:pt x="222572" y="303742"/>
                </a:lnTo>
                <a:cubicBezTo>
                  <a:pt x="222572" y="327693"/>
                  <a:pt x="241987" y="347110"/>
                  <a:pt x="265940" y="347110"/>
                </a:cubicBezTo>
                <a:lnTo>
                  <a:pt x="314009" y="347110"/>
                </a:lnTo>
                <a:cubicBezTo>
                  <a:pt x="337960" y="347110"/>
                  <a:pt x="357377" y="327693"/>
                  <a:pt x="357377" y="303742"/>
                </a:cubicBezTo>
                <a:lnTo>
                  <a:pt x="357377" y="255474"/>
                </a:lnTo>
                <a:cubicBezTo>
                  <a:pt x="357377" y="231522"/>
                  <a:pt x="337960" y="212106"/>
                  <a:pt x="314009" y="212106"/>
                </a:cubicBezTo>
                <a:lnTo>
                  <a:pt x="265940" y="212106"/>
                </a:lnTo>
                <a:cubicBezTo>
                  <a:pt x="241987" y="212106"/>
                  <a:pt x="222572" y="231522"/>
                  <a:pt x="222572" y="255474"/>
                </a:cubicBezTo>
                <a:lnTo>
                  <a:pt x="222572" y="265121"/>
                </a:lnTo>
                <a:lnTo>
                  <a:pt x="150976" y="265121"/>
                </a:lnTo>
                <a:cubicBezTo>
                  <a:pt x="150302" y="264223"/>
                  <a:pt x="149558" y="263363"/>
                  <a:pt x="148740" y="262546"/>
                </a:cubicBezTo>
                <a:lnTo>
                  <a:pt x="94951" y="208747"/>
                </a:lnTo>
                <a:cubicBezTo>
                  <a:pt x="94133" y="207930"/>
                  <a:pt x="93272" y="207182"/>
                  <a:pt x="92374" y="206507"/>
                </a:cubicBezTo>
                <a:lnTo>
                  <a:pt x="92374" y="135064"/>
                </a:lnTo>
                <a:lnTo>
                  <a:pt x="102099" y="135064"/>
                </a:lnTo>
                <a:cubicBezTo>
                  <a:pt x="126050" y="135064"/>
                  <a:pt x="145468" y="115646"/>
                  <a:pt x="145468" y="91695"/>
                </a:cubicBezTo>
                <a:lnTo>
                  <a:pt x="145468" y="43368"/>
                </a:lnTo>
                <a:cubicBezTo>
                  <a:pt x="145468" y="19417"/>
                  <a:pt x="126050" y="0"/>
                  <a:pt x="102099" y="0"/>
                </a:cubicBezTo>
                <a:lnTo>
                  <a:pt x="53777" y="0"/>
                </a:lnTo>
                <a:close/>
                <a:moveTo>
                  <a:pt x="39321" y="43368"/>
                </a:moveTo>
                <a:cubicBezTo>
                  <a:pt x="39321" y="35384"/>
                  <a:pt x="45793" y="28912"/>
                  <a:pt x="53777" y="28912"/>
                </a:cubicBezTo>
                <a:lnTo>
                  <a:pt x="102099" y="28912"/>
                </a:lnTo>
                <a:cubicBezTo>
                  <a:pt x="110083" y="28912"/>
                  <a:pt x="116555" y="35384"/>
                  <a:pt x="116555" y="43368"/>
                </a:cubicBezTo>
                <a:lnTo>
                  <a:pt x="116555" y="91695"/>
                </a:lnTo>
                <a:cubicBezTo>
                  <a:pt x="116555" y="99679"/>
                  <a:pt x="110083" y="106151"/>
                  <a:pt x="102099" y="106151"/>
                </a:cubicBezTo>
                <a:lnTo>
                  <a:pt x="53777" y="106151"/>
                </a:lnTo>
                <a:cubicBezTo>
                  <a:pt x="45793" y="106151"/>
                  <a:pt x="39321" y="99679"/>
                  <a:pt x="39321" y="91695"/>
                </a:cubicBezTo>
                <a:lnTo>
                  <a:pt x="39321" y="43368"/>
                </a:lnTo>
                <a:close/>
                <a:moveTo>
                  <a:pt x="30909" y="279581"/>
                </a:moveTo>
                <a:lnTo>
                  <a:pt x="77911" y="232595"/>
                </a:lnTo>
                <a:lnTo>
                  <a:pt x="124889" y="279581"/>
                </a:lnTo>
                <a:lnTo>
                  <a:pt x="77911" y="326581"/>
                </a:lnTo>
                <a:lnTo>
                  <a:pt x="30909" y="279581"/>
                </a:lnTo>
                <a:close/>
                <a:moveTo>
                  <a:pt x="265940" y="241018"/>
                </a:moveTo>
                <a:lnTo>
                  <a:pt x="314009" y="241018"/>
                </a:lnTo>
                <a:cubicBezTo>
                  <a:pt x="321993" y="241018"/>
                  <a:pt x="328465" y="247491"/>
                  <a:pt x="328465" y="255474"/>
                </a:cubicBezTo>
                <a:lnTo>
                  <a:pt x="328465" y="303742"/>
                </a:lnTo>
                <a:cubicBezTo>
                  <a:pt x="328465" y="311726"/>
                  <a:pt x="321993" y="318198"/>
                  <a:pt x="314009" y="318198"/>
                </a:cubicBezTo>
                <a:lnTo>
                  <a:pt x="265940" y="318198"/>
                </a:lnTo>
                <a:cubicBezTo>
                  <a:pt x="257956" y="318198"/>
                  <a:pt x="251484" y="311726"/>
                  <a:pt x="251484" y="303742"/>
                </a:cubicBezTo>
                <a:lnTo>
                  <a:pt x="251484" y="255474"/>
                </a:lnTo>
                <a:cubicBezTo>
                  <a:pt x="251484" y="247491"/>
                  <a:pt x="257956" y="241018"/>
                  <a:pt x="265940" y="241018"/>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Tree>
    <p:extLst>
      <p:ext uri="{BB962C8B-B14F-4D97-AF65-F5344CB8AC3E}">
        <p14:creationId xmlns:p14="http://schemas.microsoft.com/office/powerpoint/2010/main" val="4803714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DA92-E8FE-7683-7C8A-7707C88C96AD}"/>
              </a:ext>
            </a:extLst>
          </p:cNvPr>
          <p:cNvSpPr>
            <a:spLocks noGrp="1"/>
          </p:cNvSpPr>
          <p:nvPr>
            <p:ph type="title"/>
          </p:nvPr>
        </p:nvSpPr>
        <p:spPr>
          <a:xfrm>
            <a:off x="585216" y="2309811"/>
            <a:ext cx="3182027" cy="1107996"/>
          </a:xfrm>
        </p:spPr>
        <p:txBody>
          <a:bodyPr/>
          <a:lstStyle/>
          <a:p>
            <a:r>
              <a:rPr lang="en-US" dirty="0">
                <a:ea typeface="+mj-ea"/>
                <a:cs typeface="+mj-cs"/>
              </a:rPr>
              <a:t>Content Generation</a:t>
            </a:r>
            <a:endParaRPr lang="en-US" dirty="0">
              <a:latin typeface="+mn-lt"/>
              <a:cs typeface="+mn-cs"/>
            </a:endParaRPr>
          </a:p>
        </p:txBody>
      </p:sp>
      <p:sp>
        <p:nvSpPr>
          <p:cNvPr id="3" name="Text Placeholder 2">
            <a:extLst>
              <a:ext uri="{FF2B5EF4-FFF2-40B4-BE49-F238E27FC236}">
                <a16:creationId xmlns:a16="http://schemas.microsoft.com/office/drawing/2014/main" id="{B435EB9D-B181-60BE-26BF-6FE84FFDBC08}"/>
              </a:ext>
            </a:extLst>
          </p:cNvPr>
          <p:cNvSpPr>
            <a:spLocks noGrp="1"/>
          </p:cNvSpPr>
          <p:nvPr>
            <p:ph type="body" sz="quarter" idx="11"/>
          </p:nvPr>
        </p:nvSpPr>
        <p:spPr>
          <a:xfrm>
            <a:off x="4353496" y="2309811"/>
            <a:ext cx="7253288" cy="738664"/>
          </a:xfrm>
        </p:spPr>
        <p:txBody>
          <a:bodyPr/>
          <a:lstStyle/>
          <a:p>
            <a:pPr marL="0" indent="0">
              <a:buNone/>
            </a:pPr>
            <a:r>
              <a:rPr lang="en-US" sz="1600">
                <a:cs typeface="+mn-cs"/>
              </a:rPr>
              <a:t>This pattern generates text or image content based on conversational user input. It combines the capabilities of Image Generation and Text Generation. The content generated may be personalized to the user.</a:t>
            </a:r>
          </a:p>
        </p:txBody>
      </p:sp>
    </p:spTree>
    <p:extLst>
      <p:ext uri="{BB962C8B-B14F-4D97-AF65-F5344CB8AC3E}">
        <p14:creationId xmlns:p14="http://schemas.microsoft.com/office/powerpoint/2010/main" val="419211717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2202174-F1F3-2AF6-CC22-3EB5696549FD}"/>
              </a:ext>
            </a:extLst>
          </p:cNvPr>
          <p:cNvSpPr/>
          <p:nvPr/>
        </p:nvSpPr>
        <p:spPr bwMode="auto">
          <a:xfrm>
            <a:off x="1460989" y="1699663"/>
            <a:ext cx="9802699" cy="346742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Sans Text Semibold"/>
                <a:ea typeface="+mn-ea"/>
                <a:cs typeface="Segoe UI" pitchFamily="34" charset="0"/>
              </a:rPr>
              <a:t>Azure</a:t>
            </a:r>
          </a:p>
        </p:txBody>
      </p:sp>
      <p:cxnSp>
        <p:nvCxnSpPr>
          <p:cNvPr id="8" name="Straight Arrow Connector 7">
            <a:extLst>
              <a:ext uri="{FF2B5EF4-FFF2-40B4-BE49-F238E27FC236}">
                <a16:creationId xmlns:a16="http://schemas.microsoft.com/office/drawing/2014/main" id="{8EC92C1B-B669-1CDE-E18E-595A4E111EFF}"/>
              </a:ext>
            </a:extLst>
          </p:cNvPr>
          <p:cNvCxnSpPr>
            <a:cxnSpLocks/>
          </p:cNvCxnSpPr>
          <p:nvPr/>
        </p:nvCxnSpPr>
        <p:spPr>
          <a:xfrm rot="10800000" flipV="1">
            <a:off x="10763745" y="2639170"/>
            <a:ext cx="542331" cy="500297"/>
          </a:xfrm>
          <a:prstGeom prst="bentConnector3">
            <a:avLst>
              <a:gd name="adj1" fmla="val 50000"/>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CEF81B5-FF2E-BFC0-EF65-19C8257C6406}"/>
              </a:ext>
            </a:extLst>
          </p:cNvPr>
          <p:cNvSpPr txBox="1"/>
          <p:nvPr/>
        </p:nvSpPr>
        <p:spPr>
          <a:xfrm>
            <a:off x="7812319" y="5061257"/>
            <a:ext cx="63" cy="3000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119" name="Picture 10">
            <a:extLst>
              <a:ext uri="{FF2B5EF4-FFF2-40B4-BE49-F238E27FC236}">
                <a16:creationId xmlns:a16="http://schemas.microsoft.com/office/drawing/2014/main" id="{38F1D096-F1EE-DD49-8B59-29909BC19386}"/>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8251" y="2256162"/>
            <a:ext cx="491773" cy="334570"/>
          </a:xfrm>
          <a:prstGeom prst="rect">
            <a:avLst/>
          </a:prstGeom>
          <a:noFill/>
          <a:extLst>
            <a:ext uri="{909E8E84-426E-40DD-AFC4-6F175D3DCCD1}">
              <a14:hiddenFill xmlns:a14="http://schemas.microsoft.com/office/drawing/2010/main">
                <a:solidFill>
                  <a:srgbClr val="FFFFFF"/>
                </a:solidFill>
              </a14:hiddenFill>
            </a:ext>
          </a:extLst>
        </p:spPr>
      </p:pic>
      <p:sp>
        <p:nvSpPr>
          <p:cNvPr id="141" name="TextBox 140">
            <a:extLst>
              <a:ext uri="{FF2B5EF4-FFF2-40B4-BE49-F238E27FC236}">
                <a16:creationId xmlns:a16="http://schemas.microsoft.com/office/drawing/2014/main" id="{51FFE0A3-9F8C-8D7F-0B0A-A7ED9D896262}"/>
              </a:ext>
            </a:extLst>
          </p:cNvPr>
          <p:cNvSpPr txBox="1"/>
          <p:nvPr/>
        </p:nvSpPr>
        <p:spPr>
          <a:xfrm>
            <a:off x="5368275" y="1970167"/>
            <a:ext cx="1160165"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Function App</a:t>
            </a:r>
          </a:p>
        </p:txBody>
      </p:sp>
      <p:sp>
        <p:nvSpPr>
          <p:cNvPr id="150" name="TextBox 149">
            <a:extLst>
              <a:ext uri="{FF2B5EF4-FFF2-40B4-BE49-F238E27FC236}">
                <a16:creationId xmlns:a16="http://schemas.microsoft.com/office/drawing/2014/main" id="{67AA0340-8790-A8DA-7E1E-B666F0C48515}"/>
              </a:ext>
            </a:extLst>
          </p:cNvPr>
          <p:cNvSpPr txBox="1"/>
          <p:nvPr/>
        </p:nvSpPr>
        <p:spPr>
          <a:xfrm>
            <a:off x="9904661" y="4548028"/>
            <a:ext cx="1291047" cy="41549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mn-ea"/>
                <a:cs typeface="Segoe UI" pitchFamily="34" charset="0"/>
              </a:rPr>
              <a:t>Product manuals, descriptions and meta-information</a:t>
            </a:r>
          </a:p>
        </p:txBody>
      </p:sp>
      <p:pic>
        <p:nvPicPr>
          <p:cNvPr id="10" name="Graphic 9">
            <a:extLst>
              <a:ext uri="{FF2B5EF4-FFF2-40B4-BE49-F238E27FC236}">
                <a16:creationId xmlns:a16="http://schemas.microsoft.com/office/drawing/2014/main" id="{DB803983-151A-6F1A-604B-845A55358BD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5195" y="2808470"/>
            <a:ext cx="663862" cy="663862"/>
          </a:xfrm>
          <a:prstGeom prst="rect">
            <a:avLst/>
          </a:prstGeom>
        </p:spPr>
      </p:pic>
      <p:sp>
        <p:nvSpPr>
          <p:cNvPr id="17" name="Rectangle 16">
            <a:extLst>
              <a:ext uri="{FF2B5EF4-FFF2-40B4-BE49-F238E27FC236}">
                <a16:creationId xmlns:a16="http://schemas.microsoft.com/office/drawing/2014/main" id="{4BF4AB5A-66BB-99B3-2B7E-117358120196}"/>
              </a:ext>
            </a:extLst>
          </p:cNvPr>
          <p:cNvSpPr/>
          <p:nvPr/>
        </p:nvSpPr>
        <p:spPr bwMode="auto">
          <a:xfrm>
            <a:off x="4282540" y="2183381"/>
            <a:ext cx="4446955" cy="1896131"/>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E8E6DF">
                  <a:lumMod val="40000"/>
                  <a:lumOff val="60000"/>
                </a:srgbClr>
              </a:solidFill>
              <a:effectLst/>
              <a:uLnTx/>
              <a:uFillTx/>
              <a:latin typeface="Segoe Sans Text Semibold"/>
              <a:ea typeface="+mn-ea"/>
              <a:cs typeface="Segoe UI" pitchFamily="34" charset="0"/>
            </a:endParaRPr>
          </a:p>
        </p:txBody>
      </p:sp>
      <p:cxnSp>
        <p:nvCxnSpPr>
          <p:cNvPr id="40" name="Straight Arrow Connector 39">
            <a:extLst>
              <a:ext uri="{FF2B5EF4-FFF2-40B4-BE49-F238E27FC236}">
                <a16:creationId xmlns:a16="http://schemas.microsoft.com/office/drawing/2014/main" id="{84C0AA02-D32D-1865-F60A-B9A6519FA3DE}"/>
              </a:ext>
            </a:extLst>
          </p:cNvPr>
          <p:cNvCxnSpPr>
            <a:cxnSpLocks/>
            <a:stCxn id="80" idx="1"/>
            <a:endCxn id="10" idx="3"/>
          </p:cNvCxnSpPr>
          <p:nvPr/>
        </p:nvCxnSpPr>
        <p:spPr>
          <a:xfrm flipH="1">
            <a:off x="1129057" y="3138417"/>
            <a:ext cx="531078" cy="1984"/>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3" name="Graphic 62">
            <a:extLst>
              <a:ext uri="{FF2B5EF4-FFF2-40B4-BE49-F238E27FC236}">
                <a16:creationId xmlns:a16="http://schemas.microsoft.com/office/drawing/2014/main" id="{D890495D-E108-252B-1D08-71BE360F4C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7880" y="3186494"/>
            <a:ext cx="590892" cy="590892"/>
          </a:xfrm>
          <a:prstGeom prst="rect">
            <a:avLst/>
          </a:prstGeom>
        </p:spPr>
      </p:pic>
      <p:cxnSp>
        <p:nvCxnSpPr>
          <p:cNvPr id="72" name="Straight Arrow Connector 71">
            <a:extLst>
              <a:ext uri="{FF2B5EF4-FFF2-40B4-BE49-F238E27FC236}">
                <a16:creationId xmlns:a16="http://schemas.microsoft.com/office/drawing/2014/main" id="{6B625B88-899C-B508-47C7-F9042FF83FAB}"/>
              </a:ext>
            </a:extLst>
          </p:cNvPr>
          <p:cNvCxnSpPr>
            <a:cxnSpLocks/>
          </p:cNvCxnSpPr>
          <p:nvPr/>
        </p:nvCxnSpPr>
        <p:spPr>
          <a:xfrm>
            <a:off x="8729495" y="3131447"/>
            <a:ext cx="1370387" cy="0"/>
          </a:xfrm>
          <a:prstGeom prst="straightConnector1">
            <a:avLst/>
          </a:prstGeom>
          <a:ln w="6350">
            <a:solidFill>
              <a:schemeClr val="bg1">
                <a:lumMod val="7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1" name="Graphic 110">
            <a:extLst>
              <a:ext uri="{FF2B5EF4-FFF2-40B4-BE49-F238E27FC236}">
                <a16:creationId xmlns:a16="http://schemas.microsoft.com/office/drawing/2014/main" id="{A0C9E817-D122-9A5F-4D14-AF40EB3D20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11477" y="3187314"/>
            <a:ext cx="590892" cy="590892"/>
          </a:xfrm>
          <a:prstGeom prst="rect">
            <a:avLst/>
          </a:prstGeom>
        </p:spPr>
      </p:pic>
      <p:sp>
        <p:nvSpPr>
          <p:cNvPr id="21" name="Rectangle 20">
            <a:extLst>
              <a:ext uri="{FF2B5EF4-FFF2-40B4-BE49-F238E27FC236}">
                <a16:creationId xmlns:a16="http://schemas.microsoft.com/office/drawing/2014/main" id="{4FEFE8CB-9814-319C-5A19-BEDA5F0E591C}"/>
              </a:ext>
            </a:extLst>
          </p:cNvPr>
          <p:cNvSpPr/>
          <p:nvPr/>
        </p:nvSpPr>
        <p:spPr bwMode="auto">
          <a:xfrm>
            <a:off x="4859622" y="2552196"/>
            <a:ext cx="3731033" cy="1407039"/>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pic>
        <p:nvPicPr>
          <p:cNvPr id="22" name="Picture 21" descr="A purple square with white letters&#10;&#10;Description automatically generated">
            <a:extLst>
              <a:ext uri="{FF2B5EF4-FFF2-40B4-BE49-F238E27FC236}">
                <a16:creationId xmlns:a16="http://schemas.microsoft.com/office/drawing/2014/main" id="{6E84BCA5-EFE1-AF5E-FD11-4F854369B1D8}"/>
              </a:ext>
            </a:extLst>
          </p:cNvPr>
          <p:cNvPicPr>
            <a:picLocks noChangeAspect="1"/>
          </p:cNvPicPr>
          <p:nvPr/>
        </p:nvPicPr>
        <p:blipFill>
          <a:blip r:embed="rId8"/>
          <a:stretch>
            <a:fillRect/>
          </a:stretch>
        </p:blipFill>
        <p:spPr>
          <a:xfrm>
            <a:off x="4915237" y="2606170"/>
            <a:ext cx="371803" cy="364512"/>
          </a:xfrm>
          <a:prstGeom prst="rect">
            <a:avLst/>
          </a:prstGeom>
        </p:spPr>
      </p:pic>
      <p:sp>
        <p:nvSpPr>
          <p:cNvPr id="39" name="TextBox 38">
            <a:extLst>
              <a:ext uri="{FF2B5EF4-FFF2-40B4-BE49-F238E27FC236}">
                <a16:creationId xmlns:a16="http://schemas.microsoft.com/office/drawing/2014/main" id="{4F0E9363-E7BA-22B0-80E7-054CEB80CF56}"/>
              </a:ext>
            </a:extLst>
          </p:cNvPr>
          <p:cNvSpPr txBox="1"/>
          <p:nvPr/>
        </p:nvSpPr>
        <p:spPr>
          <a:xfrm>
            <a:off x="8978399" y="2804332"/>
            <a:ext cx="712571"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Sans Text"/>
                <a:ea typeface="+mn-ea"/>
                <a:cs typeface="Segoe UI" pitchFamily="34" charset="0"/>
              </a:rPr>
              <a:t>File triggers App</a:t>
            </a:r>
          </a:p>
        </p:txBody>
      </p:sp>
      <p:sp>
        <p:nvSpPr>
          <p:cNvPr id="48" name="TextBox 47">
            <a:extLst>
              <a:ext uri="{FF2B5EF4-FFF2-40B4-BE49-F238E27FC236}">
                <a16:creationId xmlns:a16="http://schemas.microsoft.com/office/drawing/2014/main" id="{6F1EEA61-2C25-7F62-2A52-F0FE0DE956E8}"/>
              </a:ext>
            </a:extLst>
          </p:cNvPr>
          <p:cNvSpPr txBox="1"/>
          <p:nvPr/>
        </p:nvSpPr>
        <p:spPr>
          <a:xfrm>
            <a:off x="5543708" y="2941203"/>
            <a:ext cx="487440"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Sans Text"/>
                <a:ea typeface="+mn-ea"/>
                <a:cs typeface="Segoe UI" pitchFamily="34" charset="0"/>
              </a:rPr>
              <a:t>Create Prompt</a:t>
            </a:r>
          </a:p>
        </p:txBody>
      </p:sp>
      <p:cxnSp>
        <p:nvCxnSpPr>
          <p:cNvPr id="49" name="Straight Arrow Connector 48">
            <a:extLst>
              <a:ext uri="{FF2B5EF4-FFF2-40B4-BE49-F238E27FC236}">
                <a16:creationId xmlns:a16="http://schemas.microsoft.com/office/drawing/2014/main" id="{987DDA26-E563-8343-1A58-8A606EE14DB3}"/>
              </a:ext>
            </a:extLst>
          </p:cNvPr>
          <p:cNvCxnSpPr>
            <a:cxnSpLocks/>
            <a:stCxn id="111" idx="1"/>
            <a:endCxn id="32" idx="3"/>
          </p:cNvCxnSpPr>
          <p:nvPr/>
        </p:nvCxnSpPr>
        <p:spPr>
          <a:xfrm flipH="1" flipV="1">
            <a:off x="7253402" y="3478708"/>
            <a:ext cx="558075" cy="4053"/>
          </a:xfrm>
          <a:prstGeom prst="straightConnector1">
            <a:avLst/>
          </a:prstGeom>
          <a:ln w="63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4B69286-BA14-4ACB-CC00-69BC7218C29D}"/>
              </a:ext>
            </a:extLst>
          </p:cNvPr>
          <p:cNvSpPr txBox="1"/>
          <p:nvPr/>
        </p:nvSpPr>
        <p:spPr>
          <a:xfrm>
            <a:off x="6582401" y="2796500"/>
            <a:ext cx="765363" cy="41549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Sans Text"/>
                <a:ea typeface="+mn-ea"/>
                <a:cs typeface="Segoe UI" pitchFamily="34" charset="0"/>
              </a:rPr>
              <a:t>Summarize/ Generate Content</a:t>
            </a:r>
          </a:p>
        </p:txBody>
      </p:sp>
      <p:cxnSp>
        <p:nvCxnSpPr>
          <p:cNvPr id="53" name="Straight Arrow Connector 52">
            <a:extLst>
              <a:ext uri="{FF2B5EF4-FFF2-40B4-BE49-F238E27FC236}">
                <a16:creationId xmlns:a16="http://schemas.microsoft.com/office/drawing/2014/main" id="{AC1A3E60-C357-F82E-92E1-1FEE29A77251}"/>
              </a:ext>
            </a:extLst>
          </p:cNvPr>
          <p:cNvCxnSpPr>
            <a:cxnSpLocks/>
            <a:stCxn id="32" idx="1"/>
            <a:endCxn id="63" idx="3"/>
          </p:cNvCxnSpPr>
          <p:nvPr/>
        </p:nvCxnSpPr>
        <p:spPr>
          <a:xfrm flipH="1">
            <a:off x="6098772" y="3478708"/>
            <a:ext cx="563738" cy="3233"/>
          </a:xfrm>
          <a:prstGeom prst="straightConnector1">
            <a:avLst/>
          </a:prstGeom>
          <a:ln w="6350">
            <a:solidFill>
              <a:schemeClr val="accent5"/>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0E55C07B-9D6B-A2FE-8EA9-36860451674C}"/>
              </a:ext>
            </a:extLst>
          </p:cNvPr>
          <p:cNvSpPr txBox="1"/>
          <p:nvPr/>
        </p:nvSpPr>
        <p:spPr>
          <a:xfrm>
            <a:off x="7796412" y="2796500"/>
            <a:ext cx="590764" cy="41549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8D4"/>
                </a:solidFill>
                <a:effectLst/>
                <a:uLnTx/>
                <a:uFillTx/>
                <a:latin typeface="Segoe Sans Text"/>
                <a:ea typeface="+mn-ea"/>
                <a:cs typeface="Segoe UI" pitchFamily="34" charset="0"/>
              </a:rPr>
              <a:t>Save Description to file</a:t>
            </a:r>
          </a:p>
        </p:txBody>
      </p:sp>
      <p:sp>
        <p:nvSpPr>
          <p:cNvPr id="60" name="TextBox 59">
            <a:extLst>
              <a:ext uri="{FF2B5EF4-FFF2-40B4-BE49-F238E27FC236}">
                <a16:creationId xmlns:a16="http://schemas.microsoft.com/office/drawing/2014/main" id="{7D877691-8239-E38E-59FC-15BECCB1D5D0}"/>
              </a:ext>
            </a:extLst>
          </p:cNvPr>
          <p:cNvSpPr txBox="1"/>
          <p:nvPr/>
        </p:nvSpPr>
        <p:spPr>
          <a:xfrm>
            <a:off x="2807051" y="4556740"/>
            <a:ext cx="768396" cy="41549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78D4"/>
                </a:solidFill>
                <a:effectLst/>
                <a:uLnTx/>
                <a:uFillTx/>
                <a:latin typeface="Segoe Sans Text"/>
                <a:ea typeface="+mn-ea"/>
                <a:cs typeface="Segoe UI" pitchFamily="34" charset="0"/>
              </a:rPr>
              <a:t>Description is saved to a file in storage</a:t>
            </a:r>
          </a:p>
        </p:txBody>
      </p:sp>
      <p:pic>
        <p:nvPicPr>
          <p:cNvPr id="73" name="Picture 72" descr="A person wearing a hat and glasses&#10;&#10;Description automatically generated">
            <a:extLst>
              <a:ext uri="{FF2B5EF4-FFF2-40B4-BE49-F238E27FC236}">
                <a16:creationId xmlns:a16="http://schemas.microsoft.com/office/drawing/2014/main" id="{C883B886-AB9A-633D-9CF5-AF65902F9EE3}"/>
              </a:ext>
            </a:extLst>
          </p:cNvPr>
          <p:cNvPicPr>
            <a:picLocks noChangeAspect="1"/>
          </p:cNvPicPr>
          <p:nvPr/>
        </p:nvPicPr>
        <p:blipFill>
          <a:blip r:embed="rId9"/>
          <a:stretch>
            <a:fillRect/>
          </a:stretch>
        </p:blipFill>
        <p:spPr>
          <a:xfrm>
            <a:off x="342313" y="4126719"/>
            <a:ext cx="912928" cy="912927"/>
          </a:xfrm>
          <a:prstGeom prst="rect">
            <a:avLst/>
          </a:prstGeom>
        </p:spPr>
      </p:pic>
      <p:cxnSp>
        <p:nvCxnSpPr>
          <p:cNvPr id="74" name="Straight Arrow Connector 73">
            <a:extLst>
              <a:ext uri="{FF2B5EF4-FFF2-40B4-BE49-F238E27FC236}">
                <a16:creationId xmlns:a16="http://schemas.microsoft.com/office/drawing/2014/main" id="{80FEE39E-87DB-6B3C-4F35-F704D9412B1D}"/>
              </a:ext>
            </a:extLst>
          </p:cNvPr>
          <p:cNvCxnSpPr>
            <a:cxnSpLocks/>
            <a:stCxn id="73" idx="0"/>
            <a:endCxn id="10" idx="2"/>
          </p:cNvCxnSpPr>
          <p:nvPr/>
        </p:nvCxnSpPr>
        <p:spPr>
          <a:xfrm rot="16200000" flipV="1">
            <a:off x="470759" y="3798700"/>
            <a:ext cx="654387" cy="1651"/>
          </a:xfrm>
          <a:prstGeom prst="bentConnector3">
            <a:avLst>
              <a:gd name="adj1" fmla="val 50000"/>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F0526607-CB01-3986-C9BB-135BE365D560}"/>
              </a:ext>
            </a:extLst>
          </p:cNvPr>
          <p:cNvSpPr txBox="1"/>
          <p:nvPr/>
        </p:nvSpPr>
        <p:spPr>
          <a:xfrm>
            <a:off x="464721" y="2059484"/>
            <a:ext cx="686997" cy="69249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a:ea typeface="+mn-ea"/>
                <a:cs typeface="Segoe UI" pitchFamily="34" charset="0"/>
              </a:rPr>
              <a:t>User downloads customized retailer descriptions</a:t>
            </a:r>
          </a:p>
        </p:txBody>
      </p:sp>
      <p:sp>
        <p:nvSpPr>
          <p:cNvPr id="12" name="Rectangle 11">
            <a:extLst>
              <a:ext uri="{FF2B5EF4-FFF2-40B4-BE49-F238E27FC236}">
                <a16:creationId xmlns:a16="http://schemas.microsoft.com/office/drawing/2014/main" id="{FD035D89-EF1F-EC53-EC5D-A0ABB4C9CB14}"/>
              </a:ext>
            </a:extLst>
          </p:cNvPr>
          <p:cNvSpPr/>
          <p:nvPr/>
        </p:nvSpPr>
        <p:spPr bwMode="auto">
          <a:xfrm>
            <a:off x="5388217" y="2745906"/>
            <a:ext cx="3097179" cy="1105211"/>
          </a:xfrm>
          <a:prstGeom prst="rect">
            <a:avLst/>
          </a:prstGeom>
          <a:noFill/>
          <a:ln w="12700">
            <a:solidFill>
              <a:schemeClr val="accent5"/>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pic>
        <p:nvPicPr>
          <p:cNvPr id="32" name="Graphic 31">
            <a:extLst>
              <a:ext uri="{FF2B5EF4-FFF2-40B4-BE49-F238E27FC236}">
                <a16:creationId xmlns:a16="http://schemas.microsoft.com/office/drawing/2014/main" id="{53F1931B-7BB0-9D6A-6DE7-15A46675955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2510" y="3183261"/>
            <a:ext cx="590892" cy="590892"/>
          </a:xfrm>
          <a:prstGeom prst="rect">
            <a:avLst/>
          </a:prstGeom>
        </p:spPr>
      </p:pic>
      <p:sp>
        <p:nvSpPr>
          <p:cNvPr id="33" name="TextBox 32">
            <a:extLst>
              <a:ext uri="{FF2B5EF4-FFF2-40B4-BE49-F238E27FC236}">
                <a16:creationId xmlns:a16="http://schemas.microsoft.com/office/drawing/2014/main" id="{EE582C13-BCE0-C01B-5AEB-D5C2CC638AE2}"/>
              </a:ext>
            </a:extLst>
          </p:cNvPr>
          <p:cNvSpPr txBox="1"/>
          <p:nvPr/>
        </p:nvSpPr>
        <p:spPr>
          <a:xfrm>
            <a:off x="6318086" y="2355320"/>
            <a:ext cx="1039134" cy="1615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Orchestration</a:t>
            </a:r>
          </a:p>
        </p:txBody>
      </p:sp>
      <p:sp>
        <p:nvSpPr>
          <p:cNvPr id="7" name="TextBox 6">
            <a:extLst>
              <a:ext uri="{FF2B5EF4-FFF2-40B4-BE49-F238E27FC236}">
                <a16:creationId xmlns:a16="http://schemas.microsoft.com/office/drawing/2014/main" id="{284A9F09-B7FF-31CD-C54A-3CC1D030EFD6}"/>
              </a:ext>
            </a:extLst>
          </p:cNvPr>
          <p:cNvSpPr txBox="1"/>
          <p:nvPr/>
        </p:nvSpPr>
        <p:spPr>
          <a:xfrm>
            <a:off x="6466734" y="4729739"/>
            <a:ext cx="982444" cy="330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Azure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Sans Text Semibold"/>
                <a:ea typeface="+mn-ea"/>
                <a:cs typeface="+mn-cs"/>
              </a:rPr>
              <a:t>OpenAI</a:t>
            </a:r>
          </a:p>
        </p:txBody>
      </p:sp>
      <p:cxnSp>
        <p:nvCxnSpPr>
          <p:cNvPr id="65" name="Straight Arrow Connector 37">
            <a:extLst>
              <a:ext uri="{FF2B5EF4-FFF2-40B4-BE49-F238E27FC236}">
                <a16:creationId xmlns:a16="http://schemas.microsoft.com/office/drawing/2014/main" id="{C5C1DC98-5806-BAAF-2039-07221849F179}"/>
              </a:ext>
            </a:extLst>
          </p:cNvPr>
          <p:cNvCxnSpPr>
            <a:cxnSpLocks/>
          </p:cNvCxnSpPr>
          <p:nvPr/>
        </p:nvCxnSpPr>
        <p:spPr>
          <a:xfrm>
            <a:off x="6957956" y="3774153"/>
            <a:ext cx="1" cy="473997"/>
          </a:xfrm>
          <a:prstGeom prst="straightConnector1">
            <a:avLst/>
          </a:prstGeom>
          <a:noFill/>
          <a:ln w="6350">
            <a:solidFill>
              <a:schemeClr val="tx2"/>
            </a:solidFill>
            <a:prstDash val="dash"/>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cxnSp>
      <p:sp>
        <p:nvSpPr>
          <p:cNvPr id="11" name="Title 10">
            <a:extLst>
              <a:ext uri="{FF2B5EF4-FFF2-40B4-BE49-F238E27FC236}">
                <a16:creationId xmlns:a16="http://schemas.microsoft.com/office/drawing/2014/main" id="{CD67F008-C696-1DD6-10AE-782242D277D1}"/>
              </a:ext>
            </a:extLst>
          </p:cNvPr>
          <p:cNvSpPr>
            <a:spLocks noGrp="1"/>
          </p:cNvSpPr>
          <p:nvPr>
            <p:ph type="title"/>
          </p:nvPr>
        </p:nvSpPr>
        <p:spPr>
          <a:xfrm>
            <a:off x="588263" y="457200"/>
            <a:ext cx="11018520" cy="923330"/>
          </a:xfrm>
        </p:spPr>
        <p:txBody>
          <a:bodyPr/>
          <a:lstStyle/>
          <a:p>
            <a:pPr algn="ctr"/>
            <a:r>
              <a:rPr lang="en-IN" sz="3000" dirty="0"/>
              <a:t>Sample Architecture:</a:t>
            </a:r>
            <a:br>
              <a:rPr lang="en-IN" sz="3000" dirty="0"/>
            </a:br>
            <a:r>
              <a:rPr lang="en-IN" sz="3000" dirty="0"/>
              <a:t>Content generation</a:t>
            </a:r>
          </a:p>
        </p:txBody>
      </p:sp>
      <p:sp>
        <p:nvSpPr>
          <p:cNvPr id="23" name="Rectangle 22">
            <a:extLst>
              <a:ext uri="{FF2B5EF4-FFF2-40B4-BE49-F238E27FC236}">
                <a16:creationId xmlns:a16="http://schemas.microsoft.com/office/drawing/2014/main" id="{B78A1AE5-345C-6A4E-5FB2-BA03212007DC}"/>
              </a:ext>
            </a:extLst>
          </p:cNvPr>
          <p:cNvSpPr/>
          <p:nvPr/>
        </p:nvSpPr>
        <p:spPr bwMode="auto">
          <a:xfrm>
            <a:off x="0" y="5400335"/>
            <a:ext cx="12191350" cy="1457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cxnSp>
        <p:nvCxnSpPr>
          <p:cNvPr id="24" name="Straight Connector 23">
            <a:extLst>
              <a:ext uri="{FF2B5EF4-FFF2-40B4-BE49-F238E27FC236}">
                <a16:creationId xmlns:a16="http://schemas.microsoft.com/office/drawing/2014/main" id="{84BA95EE-8C7F-557D-5754-74AAFA585392}"/>
              </a:ext>
            </a:extLst>
          </p:cNvPr>
          <p:cNvCxnSpPr>
            <a:cxnSpLocks/>
          </p:cNvCxnSpPr>
          <p:nvPr/>
        </p:nvCxnSpPr>
        <p:spPr>
          <a:xfrm>
            <a:off x="0" y="5398844"/>
            <a:ext cx="12192000" cy="0"/>
          </a:xfrm>
          <a:prstGeom prst="line">
            <a:avLst/>
          </a:prstGeom>
          <a:noFill/>
          <a:ln w="190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0" name="Text Placeholder 2">
            <a:extLst>
              <a:ext uri="{FF2B5EF4-FFF2-40B4-BE49-F238E27FC236}">
                <a16:creationId xmlns:a16="http://schemas.microsoft.com/office/drawing/2014/main" id="{CAC03210-0BF8-96AB-0B3A-A257FD16DE4F}"/>
              </a:ext>
            </a:extLst>
          </p:cNvPr>
          <p:cNvSpPr>
            <a:spLocks noGrp="1"/>
          </p:cNvSpPr>
          <p:nvPr/>
        </p:nvSpPr>
        <p:spPr>
          <a:xfrm>
            <a:off x="2609850" y="5505546"/>
            <a:ext cx="8996363" cy="1231106"/>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This pattern generates text or image content based on conversational user input. It combines the capabilities of Image Generation and Text Generation. The content generated may be personalized to the user.</a:t>
            </a: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Data may be read from a variety of data sources, including S</a:t>
            </a:r>
            <a:r>
              <a:rPr kumimoji="0" lang="en-US" sz="1100" b="0" i="0" u="none" strike="noStrike" kern="1200" cap="none" spc="0" normalizeH="0" baseline="0" noProof="0" dirty="0" err="1">
                <a:ln>
                  <a:noFill/>
                </a:ln>
                <a:solidFill>
                  <a:srgbClr val="000000"/>
                </a:solidFill>
                <a:effectLst/>
                <a:uLnTx/>
                <a:uFillTx/>
                <a:latin typeface="Segoe Sans Text"/>
                <a:ea typeface="+mn-ea"/>
                <a:cs typeface="Segoe UI" panose="020B0502040204020203" pitchFamily="34" charset="0"/>
              </a:rPr>
              <a:t>torage</a:t>
            </a: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 Account, Azure Cosmos DB, Azure Database for PostgreSQL, or Azure SQL</a:t>
            </a:r>
          </a:p>
        </p:txBody>
      </p:sp>
      <p:cxnSp>
        <p:nvCxnSpPr>
          <p:cNvPr id="35" name="Straight Connector 34">
            <a:extLst>
              <a:ext uri="{FF2B5EF4-FFF2-40B4-BE49-F238E27FC236}">
                <a16:creationId xmlns:a16="http://schemas.microsoft.com/office/drawing/2014/main" id="{DAA116D8-7322-0BC7-1704-894615510A33}"/>
              </a:ext>
            </a:extLst>
          </p:cNvPr>
          <p:cNvCxnSpPr>
            <a:cxnSpLocks/>
          </p:cNvCxnSpPr>
          <p:nvPr/>
        </p:nvCxnSpPr>
        <p:spPr>
          <a:xfrm>
            <a:off x="2474865" y="5505546"/>
            <a:ext cx="0" cy="815608"/>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76E47BEE-5535-4ED5-8E0F-451BC2FFEFF5}"/>
              </a:ext>
            </a:extLst>
          </p:cNvPr>
          <p:cNvSpPr>
            <a:spLocks noGrp="1"/>
          </p:cNvSpPr>
          <p:nvPr/>
        </p:nvSpPr>
        <p:spPr>
          <a:xfrm>
            <a:off x="447265" y="5751767"/>
            <a:ext cx="1892616" cy="246221"/>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rgbClr val="0078D4"/>
                </a:solidFill>
                <a:effectLst/>
                <a:uLnTx/>
                <a:uFillTx/>
                <a:latin typeface="Segoe Sans Text Semibold"/>
                <a:ea typeface="+mn-ea"/>
                <a:cs typeface="Segoe UI" pitchFamily="34" charset="0"/>
              </a:rPr>
              <a:t>Content Generation</a:t>
            </a:r>
          </a:p>
        </p:txBody>
      </p:sp>
      <p:grpSp>
        <p:nvGrpSpPr>
          <p:cNvPr id="3" name="Group 2">
            <a:extLst>
              <a:ext uri="{FF2B5EF4-FFF2-40B4-BE49-F238E27FC236}">
                <a16:creationId xmlns:a16="http://schemas.microsoft.com/office/drawing/2014/main" id="{332388F1-98C5-AD55-0075-79480009E607}"/>
              </a:ext>
            </a:extLst>
          </p:cNvPr>
          <p:cNvGrpSpPr/>
          <p:nvPr/>
        </p:nvGrpSpPr>
        <p:grpSpPr>
          <a:xfrm>
            <a:off x="9889241" y="1797709"/>
            <a:ext cx="1271571" cy="2681416"/>
            <a:chOff x="871985" y="2068509"/>
            <a:chExt cx="1271571" cy="2681416"/>
          </a:xfrm>
        </p:grpSpPr>
        <p:grpSp>
          <p:nvGrpSpPr>
            <p:cNvPr id="5" name="Group 4">
              <a:extLst>
                <a:ext uri="{FF2B5EF4-FFF2-40B4-BE49-F238E27FC236}">
                  <a16:creationId xmlns:a16="http://schemas.microsoft.com/office/drawing/2014/main" id="{B9FC74C4-DF52-6B17-321A-F881EAF6DD55}"/>
                </a:ext>
              </a:extLst>
            </p:cNvPr>
            <p:cNvGrpSpPr/>
            <p:nvPr/>
          </p:nvGrpSpPr>
          <p:grpSpPr>
            <a:xfrm>
              <a:off x="871985" y="2068509"/>
              <a:ext cx="1271571" cy="2681416"/>
              <a:chOff x="871985" y="2068509"/>
              <a:chExt cx="1271571" cy="2681416"/>
            </a:xfrm>
          </p:grpSpPr>
          <p:grpSp>
            <p:nvGrpSpPr>
              <p:cNvPr id="13" name="Group 12">
                <a:extLst>
                  <a:ext uri="{FF2B5EF4-FFF2-40B4-BE49-F238E27FC236}">
                    <a16:creationId xmlns:a16="http://schemas.microsoft.com/office/drawing/2014/main" id="{1216084B-361D-98A5-C28A-1A054F8384D9}"/>
                  </a:ext>
                </a:extLst>
              </p:cNvPr>
              <p:cNvGrpSpPr/>
              <p:nvPr/>
            </p:nvGrpSpPr>
            <p:grpSpPr>
              <a:xfrm>
                <a:off x="871985" y="2068509"/>
                <a:ext cx="1271571" cy="2681416"/>
                <a:chOff x="871985" y="2916065"/>
                <a:chExt cx="1361318" cy="2202809"/>
              </a:xfrm>
            </p:grpSpPr>
            <p:sp>
              <p:nvSpPr>
                <p:cNvPr id="38" name="Rectangle 37">
                  <a:extLst>
                    <a:ext uri="{FF2B5EF4-FFF2-40B4-BE49-F238E27FC236}">
                      <a16:creationId xmlns:a16="http://schemas.microsoft.com/office/drawing/2014/main" id="{BF9C6899-B647-0A11-89F1-79E52B12591C}"/>
                    </a:ext>
                  </a:extLst>
                </p:cNvPr>
                <p:cNvSpPr/>
                <p:nvPr/>
              </p:nvSpPr>
              <p:spPr bwMode="auto">
                <a:xfrm>
                  <a:off x="871985" y="2916065"/>
                  <a:ext cx="1361318" cy="220280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Segoe Sans Text"/>
                    <a:ea typeface="+mn-ea"/>
                    <a:cs typeface="+mn-cs"/>
                  </a:endParaRPr>
                </a:p>
              </p:txBody>
            </p:sp>
            <p:pic>
              <p:nvPicPr>
                <p:cNvPr id="41" name="Graphic 40">
                  <a:extLst>
                    <a:ext uri="{FF2B5EF4-FFF2-40B4-BE49-F238E27FC236}">
                      <a16:creationId xmlns:a16="http://schemas.microsoft.com/office/drawing/2014/main" id="{42EA8DD5-CD0E-B7C0-9B1E-27B59155542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74922" y="2947473"/>
                  <a:ext cx="261879" cy="256971"/>
                </a:xfrm>
                <a:prstGeom prst="rect">
                  <a:avLst/>
                </a:prstGeom>
              </p:spPr>
            </p:pic>
            <p:pic>
              <p:nvPicPr>
                <p:cNvPr id="42" name="Graphic 41">
                  <a:extLst>
                    <a:ext uri="{FF2B5EF4-FFF2-40B4-BE49-F238E27FC236}">
                      <a16:creationId xmlns:a16="http://schemas.microsoft.com/office/drawing/2014/main" id="{F11057EA-8E8F-67D6-5674-9CF6EFB67CB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96252" y="4654233"/>
                  <a:ext cx="222367" cy="222367"/>
                </a:xfrm>
                <a:prstGeom prst="rect">
                  <a:avLst/>
                </a:prstGeom>
              </p:spPr>
            </p:pic>
            <p:sp>
              <p:nvSpPr>
                <p:cNvPr id="43" name="TextBox 42">
                  <a:extLst>
                    <a:ext uri="{FF2B5EF4-FFF2-40B4-BE49-F238E27FC236}">
                      <a16:creationId xmlns:a16="http://schemas.microsoft.com/office/drawing/2014/main" id="{AFE3386C-0098-F910-2003-6D17FE90097B}"/>
                    </a:ext>
                  </a:extLst>
                </p:cNvPr>
                <p:cNvSpPr txBox="1"/>
                <p:nvPr/>
              </p:nvSpPr>
              <p:spPr>
                <a:xfrm>
                  <a:off x="994519" y="4528743"/>
                  <a:ext cx="1022684"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sp>
            <p:nvSpPr>
              <p:cNvPr id="20" name="TextBox 19">
                <a:extLst>
                  <a:ext uri="{FF2B5EF4-FFF2-40B4-BE49-F238E27FC236}">
                    <a16:creationId xmlns:a16="http://schemas.microsoft.com/office/drawing/2014/main" id="{F9F74099-A44F-4911-B6E3-53F633CB6FE5}"/>
                  </a:ext>
                </a:extLst>
              </p:cNvPr>
              <p:cNvSpPr txBox="1"/>
              <p:nvPr/>
            </p:nvSpPr>
            <p:spPr>
              <a:xfrm>
                <a:off x="1030139" y="243570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Storage Accounts</a:t>
                </a:r>
              </a:p>
            </p:txBody>
          </p:sp>
          <p:sp>
            <p:nvSpPr>
              <p:cNvPr id="25" name="TextBox 24">
                <a:extLst>
                  <a:ext uri="{FF2B5EF4-FFF2-40B4-BE49-F238E27FC236}">
                    <a16:creationId xmlns:a16="http://schemas.microsoft.com/office/drawing/2014/main" id="{FA7D5DC9-BB94-08DA-415B-5A674441E4D3}"/>
                  </a:ext>
                </a:extLst>
              </p:cNvPr>
              <p:cNvSpPr txBox="1"/>
              <p:nvPr/>
            </p:nvSpPr>
            <p:spPr>
              <a:xfrm>
                <a:off x="1030139" y="453323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Cosmos DB</a:t>
                </a:r>
              </a:p>
            </p:txBody>
          </p:sp>
          <p:pic>
            <p:nvPicPr>
              <p:cNvPr id="26" name="Picture 2">
                <a:extLst>
                  <a:ext uri="{FF2B5EF4-FFF2-40B4-BE49-F238E27FC236}">
                    <a16:creationId xmlns:a16="http://schemas.microsoft.com/office/drawing/2014/main" id="{D7F7A519-0DE9-2634-ED2F-4D41002B9C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2022" y="2720376"/>
                <a:ext cx="284100" cy="2841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093D13EB-286F-8B3E-D64A-5570E3D743B5}"/>
                  </a:ext>
                </a:extLst>
              </p:cNvPr>
              <p:cNvSpPr txBox="1"/>
              <p:nvPr/>
            </p:nvSpPr>
            <p:spPr>
              <a:xfrm>
                <a:off x="982632" y="2593216"/>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sp>
            <p:nvSpPr>
              <p:cNvPr id="34" name="TextBox 33">
                <a:extLst>
                  <a:ext uri="{FF2B5EF4-FFF2-40B4-BE49-F238E27FC236}">
                    <a16:creationId xmlns:a16="http://schemas.microsoft.com/office/drawing/2014/main" id="{EA160391-1EF7-FDA3-5A7A-9C9710068D5A}"/>
                  </a:ext>
                </a:extLst>
              </p:cNvPr>
              <p:cNvSpPr txBox="1"/>
              <p:nvPr/>
            </p:nvSpPr>
            <p:spPr>
              <a:xfrm>
                <a:off x="977071" y="3041750"/>
                <a:ext cx="955262"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Database for PostgreSQL</a:t>
                </a:r>
              </a:p>
            </p:txBody>
          </p:sp>
          <p:pic>
            <p:nvPicPr>
              <p:cNvPr id="36" name="Picture 4" descr="Azure SQL Database Logo PNG vector in SVG, PDF, AI, CDR format">
                <a:extLst>
                  <a:ext uri="{FF2B5EF4-FFF2-40B4-BE49-F238E27FC236}">
                    <a16:creationId xmlns:a16="http://schemas.microsoft.com/office/drawing/2014/main" id="{536D7D12-DC2F-3AA1-7539-10AD213B0C0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59007" y="3544959"/>
                <a:ext cx="226178" cy="28272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9E1E2A87-6BF0-3A84-5FC3-FD9322F20DB0}"/>
                  </a:ext>
                </a:extLst>
              </p:cNvPr>
              <p:cNvSpPr txBox="1"/>
              <p:nvPr/>
            </p:nvSpPr>
            <p:spPr>
              <a:xfrm>
                <a:off x="900520" y="3824174"/>
                <a:ext cx="122059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SQL Database</a:t>
                </a:r>
              </a:p>
            </p:txBody>
          </p:sp>
        </p:grpSp>
        <p:sp>
          <p:nvSpPr>
            <p:cNvPr id="6" name="TextBox 5">
              <a:extLst>
                <a:ext uri="{FF2B5EF4-FFF2-40B4-BE49-F238E27FC236}">
                  <a16:creationId xmlns:a16="http://schemas.microsoft.com/office/drawing/2014/main" id="{4EC44D5B-1DF0-6945-B96E-0B58EF19DCC1}"/>
                </a:ext>
              </a:extLst>
            </p:cNvPr>
            <p:cNvSpPr txBox="1"/>
            <p:nvPr/>
          </p:nvSpPr>
          <p:spPr>
            <a:xfrm>
              <a:off x="986441" y="3393863"/>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pic>
        <p:nvPicPr>
          <p:cNvPr id="14" name="Graphic 13">
            <a:extLst>
              <a:ext uri="{FF2B5EF4-FFF2-40B4-BE49-F238E27FC236}">
                <a16:creationId xmlns:a16="http://schemas.microsoft.com/office/drawing/2014/main" id="{A12726CB-8732-8DB4-C054-6D8B802F626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25776" y="4361259"/>
            <a:ext cx="298725" cy="298725"/>
          </a:xfrm>
          <a:prstGeom prst="rect">
            <a:avLst/>
          </a:prstGeom>
        </p:spPr>
      </p:pic>
      <p:grpSp>
        <p:nvGrpSpPr>
          <p:cNvPr id="9" name="Group 8">
            <a:extLst>
              <a:ext uri="{FF2B5EF4-FFF2-40B4-BE49-F238E27FC236}">
                <a16:creationId xmlns:a16="http://schemas.microsoft.com/office/drawing/2014/main" id="{01A40428-C227-3DCD-EC8D-429685F6C8EE}"/>
              </a:ext>
            </a:extLst>
          </p:cNvPr>
          <p:cNvGrpSpPr/>
          <p:nvPr/>
        </p:nvGrpSpPr>
        <p:grpSpPr>
          <a:xfrm>
            <a:off x="2591138" y="1794661"/>
            <a:ext cx="1271571" cy="2681416"/>
            <a:chOff x="871985" y="2068509"/>
            <a:chExt cx="1271571" cy="2681416"/>
          </a:xfrm>
        </p:grpSpPr>
        <p:grpSp>
          <p:nvGrpSpPr>
            <p:cNvPr id="16" name="Group 15">
              <a:extLst>
                <a:ext uri="{FF2B5EF4-FFF2-40B4-BE49-F238E27FC236}">
                  <a16:creationId xmlns:a16="http://schemas.microsoft.com/office/drawing/2014/main" id="{F9BAC13B-5E11-02E1-6FD7-5F6C8B38D1FB}"/>
                </a:ext>
              </a:extLst>
            </p:cNvPr>
            <p:cNvGrpSpPr/>
            <p:nvPr/>
          </p:nvGrpSpPr>
          <p:grpSpPr>
            <a:xfrm>
              <a:off x="871985" y="2068509"/>
              <a:ext cx="1271571" cy="2681416"/>
              <a:chOff x="871985" y="2068509"/>
              <a:chExt cx="1271571" cy="2681416"/>
            </a:xfrm>
          </p:grpSpPr>
          <p:grpSp>
            <p:nvGrpSpPr>
              <p:cNvPr id="44" name="Group 43">
                <a:extLst>
                  <a:ext uri="{FF2B5EF4-FFF2-40B4-BE49-F238E27FC236}">
                    <a16:creationId xmlns:a16="http://schemas.microsoft.com/office/drawing/2014/main" id="{D0EC9FF0-0630-107A-7310-49CF37A4525B}"/>
                  </a:ext>
                </a:extLst>
              </p:cNvPr>
              <p:cNvGrpSpPr/>
              <p:nvPr/>
            </p:nvGrpSpPr>
            <p:grpSpPr>
              <a:xfrm>
                <a:off x="871985" y="2068509"/>
                <a:ext cx="1271571" cy="2681416"/>
                <a:chOff x="871985" y="2916065"/>
                <a:chExt cx="1361318" cy="2202809"/>
              </a:xfrm>
            </p:grpSpPr>
            <p:sp>
              <p:nvSpPr>
                <p:cNvPr id="56" name="Rectangle 55">
                  <a:extLst>
                    <a:ext uri="{FF2B5EF4-FFF2-40B4-BE49-F238E27FC236}">
                      <a16:creationId xmlns:a16="http://schemas.microsoft.com/office/drawing/2014/main" id="{B4195883-2A51-8205-CC45-E04EF373FAE1}"/>
                    </a:ext>
                  </a:extLst>
                </p:cNvPr>
                <p:cNvSpPr/>
                <p:nvPr/>
              </p:nvSpPr>
              <p:spPr bwMode="auto">
                <a:xfrm>
                  <a:off x="871985" y="2916065"/>
                  <a:ext cx="1361318" cy="220280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Segoe Sans Text"/>
                    <a:ea typeface="+mn-ea"/>
                    <a:cs typeface="+mn-cs"/>
                  </a:endParaRPr>
                </a:p>
              </p:txBody>
            </p:sp>
            <p:pic>
              <p:nvPicPr>
                <p:cNvPr id="57" name="Graphic 56">
                  <a:extLst>
                    <a:ext uri="{FF2B5EF4-FFF2-40B4-BE49-F238E27FC236}">
                      <a16:creationId xmlns:a16="http://schemas.microsoft.com/office/drawing/2014/main" id="{75000500-2BD5-16B9-E725-C98A2C78C2A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374922" y="2947473"/>
                  <a:ext cx="261879" cy="256971"/>
                </a:xfrm>
                <a:prstGeom prst="rect">
                  <a:avLst/>
                </a:prstGeom>
              </p:spPr>
            </p:pic>
            <p:pic>
              <p:nvPicPr>
                <p:cNvPr id="58" name="Graphic 57">
                  <a:extLst>
                    <a:ext uri="{FF2B5EF4-FFF2-40B4-BE49-F238E27FC236}">
                      <a16:creationId xmlns:a16="http://schemas.microsoft.com/office/drawing/2014/main" id="{995A0F43-EA48-FF7A-7489-1F0F3210054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396252" y="4654233"/>
                  <a:ext cx="222367" cy="222367"/>
                </a:xfrm>
                <a:prstGeom prst="rect">
                  <a:avLst/>
                </a:prstGeom>
              </p:spPr>
            </p:pic>
            <p:sp>
              <p:nvSpPr>
                <p:cNvPr id="61" name="TextBox 60">
                  <a:extLst>
                    <a:ext uri="{FF2B5EF4-FFF2-40B4-BE49-F238E27FC236}">
                      <a16:creationId xmlns:a16="http://schemas.microsoft.com/office/drawing/2014/main" id="{806D0D1E-DFA5-2F07-E802-B0E9E69D7610}"/>
                    </a:ext>
                  </a:extLst>
                </p:cNvPr>
                <p:cNvSpPr txBox="1"/>
                <p:nvPr/>
              </p:nvSpPr>
              <p:spPr>
                <a:xfrm>
                  <a:off x="994519" y="4528743"/>
                  <a:ext cx="1022684"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sp>
            <p:nvSpPr>
              <p:cNvPr id="45" name="TextBox 44">
                <a:extLst>
                  <a:ext uri="{FF2B5EF4-FFF2-40B4-BE49-F238E27FC236}">
                    <a16:creationId xmlns:a16="http://schemas.microsoft.com/office/drawing/2014/main" id="{4FCC2DD0-7EBB-A7CD-3BCB-98EB41EF619F}"/>
                  </a:ext>
                </a:extLst>
              </p:cNvPr>
              <p:cNvSpPr txBox="1"/>
              <p:nvPr/>
            </p:nvSpPr>
            <p:spPr>
              <a:xfrm>
                <a:off x="1030139" y="243570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Storage Accounts</a:t>
                </a:r>
              </a:p>
            </p:txBody>
          </p:sp>
          <p:sp>
            <p:nvSpPr>
              <p:cNvPr id="46" name="TextBox 45">
                <a:extLst>
                  <a:ext uri="{FF2B5EF4-FFF2-40B4-BE49-F238E27FC236}">
                    <a16:creationId xmlns:a16="http://schemas.microsoft.com/office/drawing/2014/main" id="{649B2300-3013-0F48-C638-5965808C22B1}"/>
                  </a:ext>
                </a:extLst>
              </p:cNvPr>
              <p:cNvSpPr txBox="1"/>
              <p:nvPr/>
            </p:nvSpPr>
            <p:spPr>
              <a:xfrm>
                <a:off x="1030139" y="453323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Cosmos DB</a:t>
                </a:r>
              </a:p>
            </p:txBody>
          </p:sp>
          <p:pic>
            <p:nvPicPr>
              <p:cNvPr id="47" name="Picture 2">
                <a:extLst>
                  <a:ext uri="{FF2B5EF4-FFF2-40B4-BE49-F238E27FC236}">
                    <a16:creationId xmlns:a16="http://schemas.microsoft.com/office/drawing/2014/main" id="{414FF48A-1CFF-4DE9-7BA7-6B82B7FC348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22022" y="2720376"/>
                <a:ext cx="284100" cy="284100"/>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E3E01012-DB83-5725-53E7-1F301C9661F4}"/>
                  </a:ext>
                </a:extLst>
              </p:cNvPr>
              <p:cNvSpPr txBox="1"/>
              <p:nvPr/>
            </p:nvSpPr>
            <p:spPr>
              <a:xfrm>
                <a:off x="982632" y="2593216"/>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sp>
            <p:nvSpPr>
              <p:cNvPr id="52" name="TextBox 51">
                <a:extLst>
                  <a:ext uri="{FF2B5EF4-FFF2-40B4-BE49-F238E27FC236}">
                    <a16:creationId xmlns:a16="http://schemas.microsoft.com/office/drawing/2014/main" id="{807AB9C4-E90B-61C9-1812-1EA681EEF4D0}"/>
                  </a:ext>
                </a:extLst>
              </p:cNvPr>
              <p:cNvSpPr txBox="1"/>
              <p:nvPr/>
            </p:nvSpPr>
            <p:spPr>
              <a:xfrm>
                <a:off x="977071" y="3041750"/>
                <a:ext cx="955262"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Database for PostgreSQL</a:t>
                </a:r>
              </a:p>
            </p:txBody>
          </p:sp>
          <p:pic>
            <p:nvPicPr>
              <p:cNvPr id="54" name="Picture 4" descr="Azure SQL Database Logo PNG vector in SVG, PDF, AI, CDR format">
                <a:extLst>
                  <a:ext uri="{FF2B5EF4-FFF2-40B4-BE49-F238E27FC236}">
                    <a16:creationId xmlns:a16="http://schemas.microsoft.com/office/drawing/2014/main" id="{B7E19678-7414-8078-E923-18462EB461F4}"/>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59007" y="3544959"/>
                <a:ext cx="226178" cy="282722"/>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D1F80E5D-F59A-9705-4B68-732E74419AE0}"/>
                  </a:ext>
                </a:extLst>
              </p:cNvPr>
              <p:cNvSpPr txBox="1"/>
              <p:nvPr/>
            </p:nvSpPr>
            <p:spPr>
              <a:xfrm>
                <a:off x="900520" y="3824174"/>
                <a:ext cx="122059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SQL Database</a:t>
                </a:r>
              </a:p>
            </p:txBody>
          </p:sp>
        </p:grpSp>
        <p:sp>
          <p:nvSpPr>
            <p:cNvPr id="18" name="TextBox 17">
              <a:extLst>
                <a:ext uri="{FF2B5EF4-FFF2-40B4-BE49-F238E27FC236}">
                  <a16:creationId xmlns:a16="http://schemas.microsoft.com/office/drawing/2014/main" id="{7485F815-5F2E-A1BA-4E84-EDD447D7A185}"/>
                </a:ext>
              </a:extLst>
            </p:cNvPr>
            <p:cNvSpPr txBox="1"/>
            <p:nvPr/>
          </p:nvSpPr>
          <p:spPr>
            <a:xfrm>
              <a:off x="986441" y="3393863"/>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cxnSp>
        <p:nvCxnSpPr>
          <p:cNvPr id="70" name="Straight Arrow Connector 69">
            <a:extLst>
              <a:ext uri="{FF2B5EF4-FFF2-40B4-BE49-F238E27FC236}">
                <a16:creationId xmlns:a16="http://schemas.microsoft.com/office/drawing/2014/main" id="{7AC8B2B8-B575-01B4-80EA-3E8FB2F27047}"/>
              </a:ext>
            </a:extLst>
          </p:cNvPr>
          <p:cNvCxnSpPr>
            <a:cxnSpLocks/>
            <a:stCxn id="17" idx="1"/>
            <a:endCxn id="56" idx="3"/>
          </p:cNvCxnSpPr>
          <p:nvPr/>
        </p:nvCxnSpPr>
        <p:spPr>
          <a:xfrm flipH="1">
            <a:off x="3862709" y="3131447"/>
            <a:ext cx="419831" cy="3922"/>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E48DB37-A114-E64C-78BE-D94315FA9631}"/>
              </a:ext>
            </a:extLst>
          </p:cNvPr>
          <p:cNvCxnSpPr>
            <a:cxnSpLocks/>
            <a:stCxn id="56" idx="1"/>
            <a:endCxn id="80" idx="3"/>
          </p:cNvCxnSpPr>
          <p:nvPr/>
        </p:nvCxnSpPr>
        <p:spPr>
          <a:xfrm flipH="1">
            <a:off x="2293753" y="3135369"/>
            <a:ext cx="297385" cy="3048"/>
          </a:xfrm>
          <a:prstGeom prst="straightConnector1">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80" name="Picture 6">
            <a:extLst>
              <a:ext uri="{FF2B5EF4-FFF2-40B4-BE49-F238E27FC236}">
                <a16:creationId xmlns:a16="http://schemas.microsoft.com/office/drawing/2014/main" id="{6880BAA8-84B5-A2DA-DD0D-05B0F74525A8}"/>
              </a:ext>
              <a:ext uri="{C183D7F6-B498-43B3-948B-1728B52AA6E4}">
                <adec:decorative xmlns:adec="http://schemas.microsoft.com/office/drawing/2017/decorative" val="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660135" y="2827424"/>
            <a:ext cx="633618" cy="621986"/>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A54977D8-A496-A368-39EB-C1D3A8A3D17D}"/>
              </a:ext>
            </a:extLst>
          </p:cNvPr>
          <p:cNvSpPr txBox="1"/>
          <p:nvPr/>
        </p:nvSpPr>
        <p:spPr>
          <a:xfrm>
            <a:off x="1449103" y="2502281"/>
            <a:ext cx="1060397" cy="32316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API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Sans Text Semibold"/>
                <a:ea typeface="+mn-ea"/>
                <a:cs typeface="+mn-cs"/>
              </a:rPr>
              <a:t>Management</a:t>
            </a:r>
          </a:p>
        </p:txBody>
      </p:sp>
    </p:spTree>
    <p:extLst>
      <p:ext uri="{BB962C8B-B14F-4D97-AF65-F5344CB8AC3E}">
        <p14:creationId xmlns:p14="http://schemas.microsoft.com/office/powerpoint/2010/main" val="45689763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DA92-E8FE-7683-7C8A-7707C88C96AD}"/>
              </a:ext>
            </a:extLst>
          </p:cNvPr>
          <p:cNvSpPr>
            <a:spLocks noGrp="1"/>
          </p:cNvSpPr>
          <p:nvPr>
            <p:ph type="title"/>
          </p:nvPr>
        </p:nvSpPr>
        <p:spPr>
          <a:xfrm>
            <a:off x="585216" y="2309811"/>
            <a:ext cx="3182027" cy="2215991"/>
          </a:xfrm>
        </p:spPr>
        <p:txBody>
          <a:bodyPr/>
          <a:lstStyle/>
          <a:p>
            <a:r>
              <a:rPr lang="en-US">
                <a:ea typeface="+mj-ea"/>
                <a:cs typeface="+mj-cs"/>
              </a:rPr>
              <a:t>Code Generation and Documentation</a:t>
            </a:r>
            <a:br>
              <a:rPr lang="en-US">
                <a:latin typeface="+mn-lt"/>
                <a:cs typeface="+mn-cs"/>
              </a:rPr>
            </a:br>
            <a:endParaRPr lang="en-US">
              <a:latin typeface="+mn-lt"/>
              <a:cs typeface="+mn-cs"/>
            </a:endParaRPr>
          </a:p>
        </p:txBody>
      </p:sp>
      <p:sp>
        <p:nvSpPr>
          <p:cNvPr id="3" name="Text Placeholder 2">
            <a:extLst>
              <a:ext uri="{FF2B5EF4-FFF2-40B4-BE49-F238E27FC236}">
                <a16:creationId xmlns:a16="http://schemas.microsoft.com/office/drawing/2014/main" id="{B435EB9D-B181-60BE-26BF-6FE84FFDBC08}"/>
              </a:ext>
            </a:extLst>
          </p:cNvPr>
          <p:cNvSpPr>
            <a:spLocks noGrp="1"/>
          </p:cNvSpPr>
          <p:nvPr>
            <p:ph type="body" sz="quarter" idx="11"/>
          </p:nvPr>
        </p:nvSpPr>
        <p:spPr>
          <a:xfrm>
            <a:off x="4353497" y="2309811"/>
            <a:ext cx="7253288" cy="492443"/>
          </a:xfrm>
        </p:spPr>
        <p:txBody>
          <a:bodyPr/>
          <a:lstStyle/>
          <a:p>
            <a:pPr marL="0" indent="0">
              <a:buNone/>
            </a:pPr>
            <a:r>
              <a:rPr lang="en-US" sz="1600">
                <a:cs typeface="+mn-cs"/>
              </a:rPr>
              <a:t>This pattern uses legacy code translation (GitHub Copilot) and databases, summarization for app modernization and documentation generation.</a:t>
            </a:r>
          </a:p>
        </p:txBody>
      </p:sp>
    </p:spTree>
    <p:extLst>
      <p:ext uri="{BB962C8B-B14F-4D97-AF65-F5344CB8AC3E}">
        <p14:creationId xmlns:p14="http://schemas.microsoft.com/office/powerpoint/2010/main" val="1558310754"/>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B249B42-2B71-905F-AB80-E83562192FBD}"/>
              </a:ext>
            </a:extLst>
          </p:cNvPr>
          <p:cNvSpPr/>
          <p:nvPr/>
        </p:nvSpPr>
        <p:spPr bwMode="auto">
          <a:xfrm>
            <a:off x="588963" y="1190171"/>
            <a:ext cx="11031537" cy="492034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buClrTx/>
              <a:buSzTx/>
              <a:buFontTx/>
              <a:buNone/>
              <a:tabLst/>
              <a:defRPr/>
            </a:pPr>
            <a:endParaRPr lang="en-US" sz="1200" kern="0">
              <a:solidFill>
                <a:schemeClr val="tx1"/>
              </a:solidFill>
            </a:endParaRPr>
          </a:p>
        </p:txBody>
      </p:sp>
      <p:sp>
        <p:nvSpPr>
          <p:cNvPr id="3" name="Título 1">
            <a:extLst>
              <a:ext uri="{FF2B5EF4-FFF2-40B4-BE49-F238E27FC236}">
                <a16:creationId xmlns:a16="http://schemas.microsoft.com/office/drawing/2014/main" id="{00AF7361-AB84-04C6-123A-38A5006ED1E9}"/>
              </a:ext>
            </a:extLst>
          </p:cNvPr>
          <p:cNvSpPr txBox="1">
            <a:spLocks/>
          </p:cNvSpPr>
          <p:nvPr/>
        </p:nvSpPr>
        <p:spPr>
          <a:xfrm>
            <a:off x="588263" y="6197953"/>
            <a:ext cx="835871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1800" i="0" u="none" strike="noStrike" kern="1200" cap="none" spc="-50" normalizeH="0" baseline="0" noProof="0">
                <a:ln w="3175">
                  <a:noFill/>
                </a:ln>
                <a:effectLst/>
                <a:uLnTx/>
                <a:uFillTx/>
                <a:ea typeface="+mj-ea"/>
                <a:cs typeface="+mj-cs"/>
              </a:rPr>
              <a:t>Custom GH Copilot (Code conversion, modernization, docs etc.)</a:t>
            </a:r>
          </a:p>
        </p:txBody>
      </p:sp>
      <p:sp>
        <p:nvSpPr>
          <p:cNvPr id="4" name="TextBox 3">
            <a:extLst>
              <a:ext uri="{FF2B5EF4-FFF2-40B4-BE49-F238E27FC236}">
                <a16:creationId xmlns:a16="http://schemas.microsoft.com/office/drawing/2014/main" id="{B4B8B35F-6C9C-F234-29BC-62E02F505FD0}"/>
              </a:ext>
            </a:extLst>
          </p:cNvPr>
          <p:cNvSpPr txBox="1"/>
          <p:nvPr/>
        </p:nvSpPr>
        <p:spPr>
          <a:xfrm>
            <a:off x="3372787" y="80946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10" name="Picture 9">
            <a:extLst>
              <a:ext uri="{FF2B5EF4-FFF2-40B4-BE49-F238E27FC236}">
                <a16:creationId xmlns:a16="http://schemas.microsoft.com/office/drawing/2014/main" id="{2EA23575-364C-9958-315F-5039802264D9}"/>
              </a:ext>
            </a:extLst>
          </p:cNvPr>
          <p:cNvPicPr>
            <a:picLocks noChangeAspect="1"/>
          </p:cNvPicPr>
          <p:nvPr/>
        </p:nvPicPr>
        <p:blipFill>
          <a:blip r:embed="rId3"/>
          <a:stretch>
            <a:fillRect/>
          </a:stretch>
        </p:blipFill>
        <p:spPr>
          <a:xfrm>
            <a:off x="658601" y="1748103"/>
            <a:ext cx="10892261" cy="4018270"/>
          </a:xfrm>
          <a:prstGeom prst="rect">
            <a:avLst/>
          </a:prstGeom>
        </p:spPr>
      </p:pic>
      <p:sp>
        <p:nvSpPr>
          <p:cNvPr id="5" name="Title 4">
            <a:extLst>
              <a:ext uri="{FF2B5EF4-FFF2-40B4-BE49-F238E27FC236}">
                <a16:creationId xmlns:a16="http://schemas.microsoft.com/office/drawing/2014/main" id="{AFF75A4C-CB6C-B23B-8D5B-541D1EF637DB}"/>
              </a:ext>
            </a:extLst>
          </p:cNvPr>
          <p:cNvSpPr>
            <a:spLocks noGrp="1"/>
          </p:cNvSpPr>
          <p:nvPr>
            <p:ph type="title"/>
          </p:nvPr>
        </p:nvSpPr>
        <p:spPr>
          <a:xfrm>
            <a:off x="588263" y="457200"/>
            <a:ext cx="11018520" cy="861774"/>
          </a:xfrm>
        </p:spPr>
        <p:txBody>
          <a:bodyPr/>
          <a:lstStyle/>
          <a:p>
            <a:r>
              <a:rPr lang="en-US" sz="2800" dirty="0">
                <a:latin typeface="+mj-lt"/>
                <a:ea typeface="+mj-ea"/>
                <a:cs typeface="+mj-cs"/>
              </a:rPr>
              <a:t>Sample Architecture:</a:t>
            </a:r>
            <a:br>
              <a:rPr lang="en-US" sz="2800" dirty="0">
                <a:latin typeface="+mj-lt"/>
                <a:ea typeface="+mj-ea"/>
                <a:cs typeface="+mj-cs"/>
              </a:rPr>
            </a:br>
            <a:r>
              <a:rPr lang="en-US" sz="2800" dirty="0">
                <a:latin typeface="+mj-lt"/>
                <a:ea typeface="+mj-ea"/>
                <a:cs typeface="+mj-cs"/>
              </a:rPr>
              <a:t>Code generation and documentation</a:t>
            </a:r>
          </a:p>
        </p:txBody>
      </p:sp>
    </p:spTree>
    <p:extLst>
      <p:ext uri="{BB962C8B-B14F-4D97-AF65-F5344CB8AC3E}">
        <p14:creationId xmlns:p14="http://schemas.microsoft.com/office/powerpoint/2010/main" val="3553864926"/>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DA92-E8FE-7683-7C8A-7707C88C96AD}"/>
              </a:ext>
            </a:extLst>
          </p:cNvPr>
          <p:cNvSpPr>
            <a:spLocks noGrp="1"/>
          </p:cNvSpPr>
          <p:nvPr>
            <p:ph type="title"/>
          </p:nvPr>
        </p:nvSpPr>
        <p:spPr>
          <a:xfrm>
            <a:off x="585216" y="2309811"/>
            <a:ext cx="3859193" cy="1538883"/>
          </a:xfrm>
        </p:spPr>
        <p:txBody>
          <a:bodyPr/>
          <a:lstStyle/>
          <a:p>
            <a:r>
              <a:rPr lang="en-US" sz="3200">
                <a:ea typeface="+mj-ea"/>
                <a:cs typeface="+mj-cs"/>
              </a:rPr>
              <a:t>Personalized Recommendations</a:t>
            </a:r>
            <a:br>
              <a:rPr lang="en-US">
                <a:latin typeface="+mn-lt"/>
                <a:cs typeface="+mn-cs"/>
              </a:rPr>
            </a:br>
            <a:endParaRPr lang="en-US">
              <a:latin typeface="+mn-lt"/>
              <a:cs typeface="+mn-cs"/>
            </a:endParaRPr>
          </a:p>
        </p:txBody>
      </p:sp>
      <p:sp>
        <p:nvSpPr>
          <p:cNvPr id="3" name="Text Placeholder 2">
            <a:extLst>
              <a:ext uri="{FF2B5EF4-FFF2-40B4-BE49-F238E27FC236}">
                <a16:creationId xmlns:a16="http://schemas.microsoft.com/office/drawing/2014/main" id="{B435EB9D-B181-60BE-26BF-6FE84FFDBC08}"/>
              </a:ext>
            </a:extLst>
          </p:cNvPr>
          <p:cNvSpPr>
            <a:spLocks noGrp="1"/>
          </p:cNvSpPr>
          <p:nvPr>
            <p:ph type="body" sz="quarter" idx="11"/>
          </p:nvPr>
        </p:nvSpPr>
        <p:spPr>
          <a:xfrm>
            <a:off x="4324351" y="2309811"/>
            <a:ext cx="7513422" cy="1231106"/>
          </a:xfrm>
        </p:spPr>
        <p:txBody>
          <a:bodyPr/>
          <a:lstStyle/>
          <a:p>
            <a:pPr marL="0" indent="0">
              <a:buNone/>
            </a:pPr>
            <a:r>
              <a:rPr lang="en-US" sz="1600">
                <a:cs typeface="+mn-cs"/>
              </a:rPr>
              <a:t>This technical pattern applies generative AI models to present content, products, or services to individual users based on multimodal inputs from text, images, and speech, and a deep understanding of customer profiles. Models themselves bring innate understanding of what these products could be (without an existing catalog).</a:t>
            </a:r>
          </a:p>
        </p:txBody>
      </p:sp>
    </p:spTree>
    <p:extLst>
      <p:ext uri="{BB962C8B-B14F-4D97-AF65-F5344CB8AC3E}">
        <p14:creationId xmlns:p14="http://schemas.microsoft.com/office/powerpoint/2010/main" val="422676437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128AFF02-16DB-D688-16F3-A204570A46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1928" y="2858121"/>
            <a:ext cx="569056" cy="601976"/>
          </a:xfrm>
          <a:prstGeom prst="rect">
            <a:avLst/>
          </a:prstGeom>
        </p:spPr>
      </p:pic>
      <p:pic>
        <p:nvPicPr>
          <p:cNvPr id="26" name="Graphic 25">
            <a:extLst>
              <a:ext uri="{FF2B5EF4-FFF2-40B4-BE49-F238E27FC236}">
                <a16:creationId xmlns:a16="http://schemas.microsoft.com/office/drawing/2014/main" id="{67406D6D-7C4D-A693-0C0F-9AC7ECBBCD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928698" y="3893820"/>
            <a:ext cx="634505" cy="671212"/>
          </a:xfrm>
          <a:prstGeom prst="rect">
            <a:avLst/>
          </a:prstGeom>
        </p:spPr>
      </p:pic>
      <p:pic>
        <p:nvPicPr>
          <p:cNvPr id="55" name="Graphic 54">
            <a:extLst>
              <a:ext uri="{FF2B5EF4-FFF2-40B4-BE49-F238E27FC236}">
                <a16:creationId xmlns:a16="http://schemas.microsoft.com/office/drawing/2014/main" id="{800BB14D-2AFB-2270-3852-71A2C0DE980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21434" y="4196727"/>
            <a:ext cx="473066" cy="410533"/>
          </a:xfrm>
          <a:prstGeom prst="rect">
            <a:avLst/>
          </a:prstGeom>
        </p:spPr>
      </p:pic>
      <p:sp>
        <p:nvSpPr>
          <p:cNvPr id="74" name="Rounded Rectangle 1">
            <a:extLst>
              <a:ext uri="{FF2B5EF4-FFF2-40B4-BE49-F238E27FC236}">
                <a16:creationId xmlns:a16="http://schemas.microsoft.com/office/drawing/2014/main" id="{FE5CEB7D-4D0A-C9F8-57EA-C4CC08D3FBEE}"/>
              </a:ext>
              <a:ext uri="{C183D7F6-B498-43B3-948B-1728B52AA6E4}">
                <adec:decorative xmlns:adec="http://schemas.microsoft.com/office/drawing/2017/decorative" val="1"/>
              </a:ext>
            </a:extLst>
          </p:cNvPr>
          <p:cNvSpPr/>
          <p:nvPr/>
        </p:nvSpPr>
        <p:spPr bwMode="auto">
          <a:xfrm>
            <a:off x="588263" y="1448058"/>
            <a:ext cx="2534350" cy="211931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sp>
        <p:nvSpPr>
          <p:cNvPr id="80" name="Rectangle 79">
            <a:extLst>
              <a:ext uri="{FF2B5EF4-FFF2-40B4-BE49-F238E27FC236}">
                <a16:creationId xmlns:a16="http://schemas.microsoft.com/office/drawing/2014/main" id="{E3014370-D3D6-E1CB-0C7F-C5B5E3E34BB7}"/>
              </a:ext>
            </a:extLst>
          </p:cNvPr>
          <p:cNvSpPr/>
          <p:nvPr/>
        </p:nvSpPr>
        <p:spPr bwMode="auto">
          <a:xfrm>
            <a:off x="1311798" y="1516734"/>
            <a:ext cx="1087281"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Segoe UI" pitchFamily="34" charset="0"/>
                <a:cs typeface="Segoe UI" pitchFamily="34" charset="0"/>
              </a:rPr>
              <a:t>Raw Data</a:t>
            </a:r>
          </a:p>
        </p:txBody>
      </p:sp>
      <p:sp>
        <p:nvSpPr>
          <p:cNvPr id="82" name="Rectangle 81">
            <a:extLst>
              <a:ext uri="{FF2B5EF4-FFF2-40B4-BE49-F238E27FC236}">
                <a16:creationId xmlns:a16="http://schemas.microsoft.com/office/drawing/2014/main" id="{C23F36CC-FB82-BE4A-C88A-78DFFF593EB8}"/>
              </a:ext>
            </a:extLst>
          </p:cNvPr>
          <p:cNvSpPr/>
          <p:nvPr/>
        </p:nvSpPr>
        <p:spPr bwMode="auto">
          <a:xfrm>
            <a:off x="1484435" y="1894691"/>
            <a:ext cx="1554480"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Segoe UI" pitchFamily="34" charset="0"/>
                <a:cs typeface="Segoe UI" pitchFamily="34" charset="0"/>
              </a:rPr>
              <a:t>Product Inventory</a:t>
            </a:r>
          </a:p>
        </p:txBody>
      </p:sp>
      <p:pic>
        <p:nvPicPr>
          <p:cNvPr id="84" name="Data Catalog" descr="Data Catalog">
            <a:extLst>
              <a:ext uri="{FF2B5EF4-FFF2-40B4-BE49-F238E27FC236}">
                <a16:creationId xmlns:a16="http://schemas.microsoft.com/office/drawing/2014/main" id="{CCCA2BDD-F743-647B-DC93-EBBFA64230C7}"/>
              </a:ext>
            </a:extLst>
          </p:cNvPr>
          <p:cNvPicPr>
            <a:picLocks noChangeAspect="1"/>
          </p:cNvPicPr>
          <p:nvPr/>
        </p:nvPicPr>
        <p:blipFill>
          <a:blip r:embed="rId9"/>
          <a:stretch>
            <a:fillRect/>
          </a:stretch>
        </p:blipFill>
        <p:spPr>
          <a:xfrm>
            <a:off x="827956" y="1817173"/>
            <a:ext cx="390561" cy="363711"/>
          </a:xfrm>
          <a:prstGeom prst="rect">
            <a:avLst/>
          </a:prstGeom>
        </p:spPr>
      </p:pic>
      <p:sp>
        <p:nvSpPr>
          <p:cNvPr id="85" name="Rectangle 84">
            <a:extLst>
              <a:ext uri="{FF2B5EF4-FFF2-40B4-BE49-F238E27FC236}">
                <a16:creationId xmlns:a16="http://schemas.microsoft.com/office/drawing/2014/main" id="{8B7B8A51-769D-166C-EB5A-328EFE9ADDDE}"/>
              </a:ext>
            </a:extLst>
          </p:cNvPr>
          <p:cNvSpPr/>
          <p:nvPr/>
        </p:nvSpPr>
        <p:spPr bwMode="auto">
          <a:xfrm>
            <a:off x="1484435" y="2896728"/>
            <a:ext cx="1554480" cy="4770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Customer Data </a:t>
            </a:r>
            <a:b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br>
            <a:r>
              <a:rPr kumimoji="0" lang="en-US" sz="100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rPr>
              <a:t>(Spending, Social, Demographic) </a:t>
            </a:r>
            <a:endParaRPr kumimoji="0" lang="en-US" sz="1050" b="0" i="0" u="none" strike="noStrike" kern="1200" cap="none" spc="0" normalizeH="0" baseline="0" noProof="0">
              <a:ln>
                <a:noFill/>
              </a:ln>
              <a:solidFill>
                <a:srgbClr val="000000"/>
              </a:solidFill>
              <a:effectLst/>
              <a:uLnTx/>
              <a:uFillTx/>
              <a:latin typeface="Segoe Sans Text"/>
              <a:ea typeface="Segoe UI" pitchFamily="34" charset="0"/>
              <a:cs typeface="Segoe UI" pitchFamily="34" charset="0"/>
            </a:endParaRPr>
          </a:p>
        </p:txBody>
      </p:sp>
      <p:grpSp>
        <p:nvGrpSpPr>
          <p:cNvPr id="46" name="Group 45">
            <a:extLst>
              <a:ext uri="{FF2B5EF4-FFF2-40B4-BE49-F238E27FC236}">
                <a16:creationId xmlns:a16="http://schemas.microsoft.com/office/drawing/2014/main" id="{AB5503CA-BB8B-F5B5-0842-089A5BF63437}"/>
              </a:ext>
            </a:extLst>
          </p:cNvPr>
          <p:cNvGrpSpPr/>
          <p:nvPr/>
        </p:nvGrpSpPr>
        <p:grpSpPr>
          <a:xfrm>
            <a:off x="826356" y="2295079"/>
            <a:ext cx="2212558" cy="379256"/>
            <a:chOff x="826356" y="2407696"/>
            <a:chExt cx="2212558" cy="379256"/>
          </a:xfrm>
        </p:grpSpPr>
        <p:grpSp>
          <p:nvGrpSpPr>
            <p:cNvPr id="105" name="storage 1" descr="storage">
              <a:extLst>
                <a:ext uri="{FF2B5EF4-FFF2-40B4-BE49-F238E27FC236}">
                  <a16:creationId xmlns:a16="http://schemas.microsoft.com/office/drawing/2014/main" id="{63A089E2-B875-DDBF-822F-0BE14057F9AD}"/>
                </a:ext>
              </a:extLst>
            </p:cNvPr>
            <p:cNvGrpSpPr/>
            <p:nvPr/>
          </p:nvGrpSpPr>
          <p:grpSpPr>
            <a:xfrm>
              <a:off x="994599" y="2407696"/>
              <a:ext cx="243746" cy="257812"/>
              <a:chOff x="4501240" y="2176494"/>
              <a:chExt cx="344605" cy="374856"/>
            </a:xfrm>
          </p:grpSpPr>
          <p:sp>
            <p:nvSpPr>
              <p:cNvPr id="106" name="Freeform 5">
                <a:extLst>
                  <a:ext uri="{FF2B5EF4-FFF2-40B4-BE49-F238E27FC236}">
                    <a16:creationId xmlns:a16="http://schemas.microsoft.com/office/drawing/2014/main" id="{2637F948-B29D-37E3-CBFE-EB3135A9C75F}"/>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7" name="Freeform 6">
                <a:extLst>
                  <a:ext uri="{FF2B5EF4-FFF2-40B4-BE49-F238E27FC236}">
                    <a16:creationId xmlns:a16="http://schemas.microsoft.com/office/drawing/2014/main" id="{EDAF9DE4-73D7-24DE-458E-410789D6B288}"/>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8" name="Freeform 7">
                <a:extLst>
                  <a:ext uri="{FF2B5EF4-FFF2-40B4-BE49-F238E27FC236}">
                    <a16:creationId xmlns:a16="http://schemas.microsoft.com/office/drawing/2014/main" id="{E77FAC55-549A-0F98-8945-E36C3E288770}"/>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09" name="Freeform 8">
                <a:extLst>
                  <a:ext uri="{FF2B5EF4-FFF2-40B4-BE49-F238E27FC236}">
                    <a16:creationId xmlns:a16="http://schemas.microsoft.com/office/drawing/2014/main" id="{4D2345B0-30F5-8F1C-3E2E-F807A724FBEA}"/>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mn-cs"/>
                </a:endParaRPr>
              </a:p>
            </p:txBody>
          </p:sp>
        </p:grpSp>
        <p:grpSp>
          <p:nvGrpSpPr>
            <p:cNvPr id="110" name="file" descr="file, paper, sheet">
              <a:extLst>
                <a:ext uri="{FF2B5EF4-FFF2-40B4-BE49-F238E27FC236}">
                  <a16:creationId xmlns:a16="http://schemas.microsoft.com/office/drawing/2014/main" id="{E1B293C1-B5EB-29D3-9F69-961920A02670}"/>
                </a:ext>
              </a:extLst>
            </p:cNvPr>
            <p:cNvGrpSpPr/>
            <p:nvPr/>
          </p:nvGrpSpPr>
          <p:grpSpPr>
            <a:xfrm>
              <a:off x="826356" y="2517320"/>
              <a:ext cx="226058" cy="269632"/>
              <a:chOff x="8018464" y="4649789"/>
              <a:chExt cx="225425" cy="279400"/>
            </a:xfrm>
          </p:grpSpPr>
          <p:sp>
            <p:nvSpPr>
              <p:cNvPr id="111" name="Freeform 88">
                <a:extLst>
                  <a:ext uri="{FF2B5EF4-FFF2-40B4-BE49-F238E27FC236}">
                    <a16:creationId xmlns:a16="http://schemas.microsoft.com/office/drawing/2014/main" id="{36EAF576-DFEC-822E-06F0-9D7C9956BB52}"/>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2" name="Freeform 89">
                <a:extLst>
                  <a:ext uri="{FF2B5EF4-FFF2-40B4-BE49-F238E27FC236}">
                    <a16:creationId xmlns:a16="http://schemas.microsoft.com/office/drawing/2014/main" id="{303C7385-EA94-26E9-6E02-E62FB6EF89E8}"/>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3" name="Line 90">
                <a:extLst>
                  <a:ext uri="{FF2B5EF4-FFF2-40B4-BE49-F238E27FC236}">
                    <a16:creationId xmlns:a16="http://schemas.microsoft.com/office/drawing/2014/main" id="{139439E6-2B06-ED2D-D9C9-00D9231D1211}"/>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14" name="Line 91">
                <a:extLst>
                  <a:ext uri="{FF2B5EF4-FFF2-40B4-BE49-F238E27FC236}">
                    <a16:creationId xmlns:a16="http://schemas.microsoft.com/office/drawing/2014/main" id="{DB84B468-57ED-C989-E613-8B99EFE6B9B3}"/>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mn-cs"/>
                </a:endParaRPr>
              </a:p>
            </p:txBody>
          </p:sp>
        </p:grpSp>
        <p:sp>
          <p:nvSpPr>
            <p:cNvPr id="115" name="Rectangle 114">
              <a:extLst>
                <a:ext uri="{FF2B5EF4-FFF2-40B4-BE49-F238E27FC236}">
                  <a16:creationId xmlns:a16="http://schemas.microsoft.com/office/drawing/2014/main" id="{E5A965FB-08EF-23BC-5426-793E5B98DA81}"/>
                </a:ext>
              </a:extLst>
            </p:cNvPr>
            <p:cNvSpPr/>
            <p:nvPr/>
          </p:nvSpPr>
          <p:spPr bwMode="auto">
            <a:xfrm>
              <a:off x="1484434" y="2512650"/>
              <a:ext cx="1554480"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Industry Data</a:t>
              </a:r>
            </a:p>
          </p:txBody>
        </p:sp>
      </p:grpSp>
      <p:sp>
        <p:nvSpPr>
          <p:cNvPr id="117" name="Rounded Rectangle 1">
            <a:extLst>
              <a:ext uri="{FF2B5EF4-FFF2-40B4-BE49-F238E27FC236}">
                <a16:creationId xmlns:a16="http://schemas.microsoft.com/office/drawing/2014/main" id="{F196C5A1-54D1-8B99-ED02-F5986DF96BBC}"/>
              </a:ext>
              <a:ext uri="{C183D7F6-B498-43B3-948B-1728B52AA6E4}">
                <adec:decorative xmlns:adec="http://schemas.microsoft.com/office/drawing/2017/decorative" val="1"/>
              </a:ext>
            </a:extLst>
          </p:cNvPr>
          <p:cNvSpPr/>
          <p:nvPr/>
        </p:nvSpPr>
        <p:spPr bwMode="auto">
          <a:xfrm>
            <a:off x="3957188" y="1448058"/>
            <a:ext cx="2803764" cy="156065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sp>
        <p:nvSpPr>
          <p:cNvPr id="118" name="Rectangle 117">
            <a:extLst>
              <a:ext uri="{FF2B5EF4-FFF2-40B4-BE49-F238E27FC236}">
                <a16:creationId xmlns:a16="http://schemas.microsoft.com/office/drawing/2014/main" id="{911861C0-92A9-CFDF-55C4-15B1DB9399E0}"/>
              </a:ext>
            </a:extLst>
          </p:cNvPr>
          <p:cNvSpPr/>
          <p:nvPr/>
        </p:nvSpPr>
        <p:spPr bwMode="auto">
          <a:xfrm>
            <a:off x="4065474" y="1516734"/>
            <a:ext cx="2587194"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Segoe UI" pitchFamily="34" charset="0"/>
                <a:cs typeface="Segoe UI" pitchFamily="34" charset="0"/>
              </a:rPr>
              <a:t>Recommendation Engine</a:t>
            </a:r>
          </a:p>
        </p:txBody>
      </p:sp>
      <p:sp>
        <p:nvSpPr>
          <p:cNvPr id="119" name="Rectangle 118">
            <a:extLst>
              <a:ext uri="{FF2B5EF4-FFF2-40B4-BE49-F238E27FC236}">
                <a16:creationId xmlns:a16="http://schemas.microsoft.com/office/drawing/2014/main" id="{79468AEE-BF82-0492-EC37-A29C112FE777}"/>
              </a:ext>
            </a:extLst>
          </p:cNvPr>
          <p:cNvSpPr/>
          <p:nvPr/>
        </p:nvSpPr>
        <p:spPr bwMode="auto">
          <a:xfrm>
            <a:off x="4197820" y="2574364"/>
            <a:ext cx="2322500"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Segoe UI" pitchFamily="34" charset="0"/>
                <a:cs typeface="Segoe UI" pitchFamily="34" charset="0"/>
              </a:rPr>
              <a:t>Develop personalized offers &amp; suggest promotions</a:t>
            </a:r>
          </a:p>
        </p:txBody>
      </p:sp>
      <p:grpSp>
        <p:nvGrpSpPr>
          <p:cNvPr id="203" name="Group 202">
            <a:extLst>
              <a:ext uri="{FF2B5EF4-FFF2-40B4-BE49-F238E27FC236}">
                <a16:creationId xmlns:a16="http://schemas.microsoft.com/office/drawing/2014/main" id="{76BE53BB-9397-142F-6B77-E6963D217651}"/>
              </a:ext>
            </a:extLst>
          </p:cNvPr>
          <p:cNvGrpSpPr/>
          <p:nvPr/>
        </p:nvGrpSpPr>
        <p:grpSpPr>
          <a:xfrm>
            <a:off x="5139236" y="1841140"/>
            <a:ext cx="439669" cy="572092"/>
            <a:chOff x="5139236" y="2458189"/>
            <a:chExt cx="439669" cy="594483"/>
          </a:xfrm>
        </p:grpSpPr>
        <p:sp>
          <p:nvSpPr>
            <p:cNvPr id="142" name="Freeform: Shape 141">
              <a:extLst>
                <a:ext uri="{FF2B5EF4-FFF2-40B4-BE49-F238E27FC236}">
                  <a16:creationId xmlns:a16="http://schemas.microsoft.com/office/drawing/2014/main" id="{185531D8-D452-918F-5585-AF09F91FC6A8}"/>
                </a:ext>
              </a:extLst>
            </p:cNvPr>
            <p:cNvSpPr/>
            <p:nvPr/>
          </p:nvSpPr>
          <p:spPr>
            <a:xfrm>
              <a:off x="5139236" y="2458189"/>
              <a:ext cx="439669" cy="594483"/>
            </a:xfrm>
            <a:custGeom>
              <a:avLst/>
              <a:gdLst>
                <a:gd name="connsiteX0" fmla="*/ 306051 w 305485"/>
                <a:gd name="connsiteY0" fmla="*/ 153741 h 413050"/>
                <a:gd name="connsiteX1" fmla="*/ 153741 w 305485"/>
                <a:gd name="connsiteY1" fmla="*/ 1431 h 413050"/>
                <a:gd name="connsiteX2" fmla="*/ 1431 w 305485"/>
                <a:gd name="connsiteY2" fmla="*/ 153741 h 413050"/>
                <a:gd name="connsiteX3" fmla="*/ 100070 w 305485"/>
                <a:gd name="connsiteY3" fmla="*/ 296332 h 413050"/>
                <a:gd name="connsiteX4" fmla="*/ 100070 w 305485"/>
                <a:gd name="connsiteY4" fmla="*/ 414118 h 413050"/>
                <a:gd name="connsiteX5" fmla="*/ 154683 w 305485"/>
                <a:gd name="connsiteY5" fmla="*/ 370746 h 413050"/>
                <a:gd name="connsiteX6" fmla="*/ 208935 w 305485"/>
                <a:gd name="connsiteY6" fmla="*/ 414118 h 413050"/>
                <a:gd name="connsiteX7" fmla="*/ 208935 w 305485"/>
                <a:gd name="connsiteY7" fmla="*/ 295752 h 413050"/>
                <a:gd name="connsiteX8" fmla="*/ 306051 w 305485"/>
                <a:gd name="connsiteY8" fmla="*/ 153741 h 41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5485" h="413050">
                  <a:moveTo>
                    <a:pt x="306051" y="153741"/>
                  </a:moveTo>
                  <a:cubicBezTo>
                    <a:pt x="306051" y="69608"/>
                    <a:pt x="237874" y="1431"/>
                    <a:pt x="153741" y="1431"/>
                  </a:cubicBezTo>
                  <a:cubicBezTo>
                    <a:pt x="69607" y="1431"/>
                    <a:pt x="1431" y="69608"/>
                    <a:pt x="1431" y="153741"/>
                  </a:cubicBezTo>
                  <a:cubicBezTo>
                    <a:pt x="1431" y="218944"/>
                    <a:pt x="42409" y="274573"/>
                    <a:pt x="100070" y="296332"/>
                  </a:cubicBezTo>
                  <a:lnTo>
                    <a:pt x="100070" y="414118"/>
                  </a:lnTo>
                  <a:lnTo>
                    <a:pt x="154683" y="370746"/>
                  </a:lnTo>
                  <a:lnTo>
                    <a:pt x="208935" y="414118"/>
                  </a:lnTo>
                  <a:lnTo>
                    <a:pt x="208935" y="295752"/>
                  </a:lnTo>
                  <a:cubicBezTo>
                    <a:pt x="265725" y="273630"/>
                    <a:pt x="306051" y="218364"/>
                    <a:pt x="306051" y="153741"/>
                  </a:cubicBezTo>
                  <a:close/>
                </a:path>
              </a:pathLst>
            </a:custGeom>
            <a:solidFill>
              <a:srgbClr val="0078D4"/>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143" name="Freeform: Shape 142">
              <a:extLst>
                <a:ext uri="{FF2B5EF4-FFF2-40B4-BE49-F238E27FC236}">
                  <a16:creationId xmlns:a16="http://schemas.microsoft.com/office/drawing/2014/main" id="{FEAB5752-AD4F-19B7-4CCA-B884414E4B6C}"/>
                </a:ext>
              </a:extLst>
            </p:cNvPr>
            <p:cNvSpPr/>
            <p:nvPr/>
          </p:nvSpPr>
          <p:spPr>
            <a:xfrm>
              <a:off x="5228066" y="2574157"/>
              <a:ext cx="266278" cy="210547"/>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Sans Text Semibold"/>
                <a:ea typeface="+mn-ea"/>
                <a:cs typeface="+mn-cs"/>
              </a:endParaRPr>
            </a:p>
          </p:txBody>
        </p:sp>
      </p:grpSp>
      <p:sp>
        <p:nvSpPr>
          <p:cNvPr id="147" name="Rounded Rectangle 1">
            <a:extLst>
              <a:ext uri="{FF2B5EF4-FFF2-40B4-BE49-F238E27FC236}">
                <a16:creationId xmlns:a16="http://schemas.microsoft.com/office/drawing/2014/main" id="{604F938F-FDCA-82A6-2A56-6E8BBF17D1A1}"/>
              </a:ext>
              <a:ext uri="{C183D7F6-B498-43B3-948B-1728B52AA6E4}">
                <adec:decorative xmlns:adec="http://schemas.microsoft.com/office/drawing/2017/decorative" val="1"/>
              </a:ext>
            </a:extLst>
          </p:cNvPr>
          <p:cNvSpPr/>
          <p:nvPr/>
        </p:nvSpPr>
        <p:spPr bwMode="auto">
          <a:xfrm>
            <a:off x="9134928" y="1448058"/>
            <a:ext cx="2459286" cy="1560653"/>
          </a:xfrm>
          <a:prstGeom prst="rect">
            <a:avLst/>
          </a:prstGeom>
          <a:noFill/>
          <a:ln w="1270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Sans Text Semibold"/>
              <a:ea typeface="+mn-ea"/>
              <a:cs typeface="Segoe UI" pitchFamily="34" charset="0"/>
            </a:endParaRPr>
          </a:p>
        </p:txBody>
      </p:sp>
      <p:sp>
        <p:nvSpPr>
          <p:cNvPr id="148" name="Rectangle 147">
            <a:extLst>
              <a:ext uri="{FF2B5EF4-FFF2-40B4-BE49-F238E27FC236}">
                <a16:creationId xmlns:a16="http://schemas.microsoft.com/office/drawing/2014/main" id="{256B3BA3-F04D-23C0-2A2F-A3F58D10C171}"/>
              </a:ext>
            </a:extLst>
          </p:cNvPr>
          <p:cNvSpPr/>
          <p:nvPr/>
        </p:nvSpPr>
        <p:spPr bwMode="auto">
          <a:xfrm>
            <a:off x="9070975" y="1516734"/>
            <a:ext cx="2587194"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Segoe UI" pitchFamily="34" charset="0"/>
                <a:cs typeface="Segoe UI" pitchFamily="34" charset="0"/>
              </a:rPr>
              <a:t>Conversational Agent</a:t>
            </a:r>
          </a:p>
        </p:txBody>
      </p:sp>
      <p:sp>
        <p:nvSpPr>
          <p:cNvPr id="149" name="Rectangle 148">
            <a:extLst>
              <a:ext uri="{FF2B5EF4-FFF2-40B4-BE49-F238E27FC236}">
                <a16:creationId xmlns:a16="http://schemas.microsoft.com/office/drawing/2014/main" id="{4BA6AB82-666C-5616-DEFF-33D615B871BE}"/>
              </a:ext>
            </a:extLst>
          </p:cNvPr>
          <p:cNvSpPr/>
          <p:nvPr/>
        </p:nvSpPr>
        <p:spPr bwMode="auto">
          <a:xfrm>
            <a:off x="9420726" y="2594200"/>
            <a:ext cx="1887690"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Gauge customer response to offers/promos</a:t>
            </a:r>
          </a:p>
        </p:txBody>
      </p:sp>
      <p:grpSp>
        <p:nvGrpSpPr>
          <p:cNvPr id="36" name="Graphic 152" descr="human-ai collaboration&#10;">
            <a:extLst>
              <a:ext uri="{FF2B5EF4-FFF2-40B4-BE49-F238E27FC236}">
                <a16:creationId xmlns:a16="http://schemas.microsoft.com/office/drawing/2014/main" id="{C7BF475C-C048-CA3F-83BC-E3BE299C3224}"/>
              </a:ext>
            </a:extLst>
          </p:cNvPr>
          <p:cNvGrpSpPr/>
          <p:nvPr/>
        </p:nvGrpSpPr>
        <p:grpSpPr>
          <a:xfrm>
            <a:off x="10072323" y="1772735"/>
            <a:ext cx="281285" cy="340743"/>
            <a:chOff x="10072323" y="1772735"/>
            <a:chExt cx="281285" cy="340743"/>
          </a:xfrm>
        </p:grpSpPr>
        <p:sp>
          <p:nvSpPr>
            <p:cNvPr id="37" name="Freeform: Shape 36">
              <a:extLst>
                <a:ext uri="{FF2B5EF4-FFF2-40B4-BE49-F238E27FC236}">
                  <a16:creationId xmlns:a16="http://schemas.microsoft.com/office/drawing/2014/main" id="{5D423876-B623-BEE5-551C-7DF954AA0017}"/>
                </a:ext>
              </a:extLst>
            </p:cNvPr>
            <p:cNvSpPr/>
            <p:nvPr/>
          </p:nvSpPr>
          <p:spPr>
            <a:xfrm>
              <a:off x="10072323" y="1866983"/>
              <a:ext cx="281285" cy="246495"/>
            </a:xfrm>
            <a:custGeom>
              <a:avLst/>
              <a:gdLst>
                <a:gd name="connsiteX0" fmla="*/ 262315 w 281285"/>
                <a:gd name="connsiteY0" fmla="*/ 51797 h 246495"/>
                <a:gd name="connsiteX1" fmla="*/ 262315 w 281285"/>
                <a:gd name="connsiteY1" fmla="*/ 23497 h 246495"/>
                <a:gd name="connsiteX2" fmla="*/ 237990 w 281285"/>
                <a:gd name="connsiteY2" fmla="*/ 0 h 246495"/>
                <a:gd name="connsiteX3" fmla="*/ 43296 w 281285"/>
                <a:gd name="connsiteY3" fmla="*/ 0 h 246495"/>
                <a:gd name="connsiteX4" fmla="*/ 18970 w 281285"/>
                <a:gd name="connsiteY4" fmla="*/ 23497 h 246495"/>
                <a:gd name="connsiteX5" fmla="*/ 18970 w 281285"/>
                <a:gd name="connsiteY5" fmla="*/ 51797 h 246495"/>
                <a:gd name="connsiteX6" fmla="*/ 0 w 281285"/>
                <a:gd name="connsiteY6" fmla="*/ 51797 h 246495"/>
                <a:gd name="connsiteX7" fmla="*/ 0 w 281285"/>
                <a:gd name="connsiteY7" fmla="*/ 112591 h 246495"/>
                <a:gd name="connsiteX8" fmla="*/ 18970 w 281285"/>
                <a:gd name="connsiteY8" fmla="*/ 112591 h 246495"/>
                <a:gd name="connsiteX9" fmla="*/ 18970 w 281285"/>
                <a:gd name="connsiteY9" fmla="*/ 164301 h 246495"/>
                <a:gd name="connsiteX10" fmla="*/ 43296 w 281285"/>
                <a:gd name="connsiteY10" fmla="*/ 187798 h 246495"/>
                <a:gd name="connsiteX11" fmla="*/ 116272 w 281285"/>
                <a:gd name="connsiteY11" fmla="*/ 187798 h 246495"/>
                <a:gd name="connsiteX12" fmla="*/ 116272 w 281285"/>
                <a:gd name="connsiteY12" fmla="*/ 246496 h 246495"/>
                <a:gd name="connsiteX13" fmla="*/ 183258 w 281285"/>
                <a:gd name="connsiteY13" fmla="*/ 187798 h 246495"/>
                <a:gd name="connsiteX14" fmla="*/ 237990 w 281285"/>
                <a:gd name="connsiteY14" fmla="*/ 187798 h 246495"/>
                <a:gd name="connsiteX15" fmla="*/ 262315 w 281285"/>
                <a:gd name="connsiteY15" fmla="*/ 164301 h 246495"/>
                <a:gd name="connsiteX16" fmla="*/ 262315 w 281285"/>
                <a:gd name="connsiteY16" fmla="*/ 112591 h 246495"/>
                <a:gd name="connsiteX17" fmla="*/ 281286 w 281285"/>
                <a:gd name="connsiteY17" fmla="*/ 112591 h 246495"/>
                <a:gd name="connsiteX18" fmla="*/ 281286 w 281285"/>
                <a:gd name="connsiteY18" fmla="*/ 51797 h 246495"/>
                <a:gd name="connsiteX19" fmla="*/ 262315 w 281285"/>
                <a:gd name="connsiteY19" fmla="*/ 51797 h 246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1285" h="246495">
                  <a:moveTo>
                    <a:pt x="262315" y="51797"/>
                  </a:moveTo>
                  <a:cubicBezTo>
                    <a:pt x="262315" y="23584"/>
                    <a:pt x="262315" y="23497"/>
                    <a:pt x="262315" y="23497"/>
                  </a:cubicBezTo>
                  <a:cubicBezTo>
                    <a:pt x="262315" y="10569"/>
                    <a:pt x="251423" y="0"/>
                    <a:pt x="237990" y="0"/>
                  </a:cubicBezTo>
                  <a:cubicBezTo>
                    <a:pt x="43296" y="0"/>
                    <a:pt x="43296" y="0"/>
                    <a:pt x="43296" y="0"/>
                  </a:cubicBezTo>
                  <a:cubicBezTo>
                    <a:pt x="29862" y="0"/>
                    <a:pt x="18970" y="10482"/>
                    <a:pt x="18970" y="23497"/>
                  </a:cubicBezTo>
                  <a:cubicBezTo>
                    <a:pt x="18970" y="33629"/>
                    <a:pt x="18970" y="42975"/>
                    <a:pt x="18970" y="51797"/>
                  </a:cubicBezTo>
                  <a:lnTo>
                    <a:pt x="0" y="51797"/>
                  </a:lnTo>
                  <a:lnTo>
                    <a:pt x="0" y="112591"/>
                  </a:lnTo>
                  <a:lnTo>
                    <a:pt x="18970" y="112591"/>
                  </a:lnTo>
                  <a:cubicBezTo>
                    <a:pt x="18970" y="164301"/>
                    <a:pt x="18970" y="164301"/>
                    <a:pt x="18970" y="164301"/>
                  </a:cubicBezTo>
                  <a:cubicBezTo>
                    <a:pt x="18970" y="177229"/>
                    <a:pt x="29862" y="187798"/>
                    <a:pt x="43296" y="187798"/>
                  </a:cubicBezTo>
                  <a:lnTo>
                    <a:pt x="116272" y="187798"/>
                  </a:lnTo>
                  <a:cubicBezTo>
                    <a:pt x="116272" y="246496"/>
                    <a:pt x="116272" y="246496"/>
                    <a:pt x="116272" y="246496"/>
                  </a:cubicBezTo>
                  <a:cubicBezTo>
                    <a:pt x="183258" y="187798"/>
                    <a:pt x="183258" y="187798"/>
                    <a:pt x="183258" y="187798"/>
                  </a:cubicBezTo>
                  <a:cubicBezTo>
                    <a:pt x="237990" y="187798"/>
                    <a:pt x="237990" y="187798"/>
                    <a:pt x="237990" y="187798"/>
                  </a:cubicBezTo>
                  <a:cubicBezTo>
                    <a:pt x="251423" y="187798"/>
                    <a:pt x="262315" y="177316"/>
                    <a:pt x="262315" y="164301"/>
                  </a:cubicBezTo>
                  <a:cubicBezTo>
                    <a:pt x="262315" y="144299"/>
                    <a:pt x="262315" y="127266"/>
                    <a:pt x="262315" y="112591"/>
                  </a:cubicBezTo>
                  <a:lnTo>
                    <a:pt x="281286" y="112591"/>
                  </a:lnTo>
                  <a:lnTo>
                    <a:pt x="281286" y="51797"/>
                  </a:lnTo>
                  <a:lnTo>
                    <a:pt x="262315" y="51797"/>
                  </a:lnTo>
                  <a:close/>
                </a:path>
              </a:pathLst>
            </a:custGeom>
            <a:solidFill>
              <a:srgbClr val="0078D7"/>
            </a:solidFill>
            <a:ln w="90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8" name="Freeform: Shape 37">
              <a:extLst>
                <a:ext uri="{FF2B5EF4-FFF2-40B4-BE49-F238E27FC236}">
                  <a16:creationId xmlns:a16="http://schemas.microsoft.com/office/drawing/2014/main" id="{A4E9D391-C4E1-3F7E-7279-E98BBEBD721B}"/>
                </a:ext>
              </a:extLst>
            </p:cNvPr>
            <p:cNvSpPr/>
            <p:nvPr/>
          </p:nvSpPr>
          <p:spPr>
            <a:xfrm>
              <a:off x="10205841" y="1812914"/>
              <a:ext cx="14159" cy="54155"/>
            </a:xfrm>
            <a:custGeom>
              <a:avLst/>
              <a:gdLst>
                <a:gd name="connsiteX0" fmla="*/ 0 w 14159"/>
                <a:gd name="connsiteY0" fmla="*/ 0 h 54155"/>
                <a:gd name="connsiteX1" fmla="*/ 14160 w 14159"/>
                <a:gd name="connsiteY1" fmla="*/ 0 h 54155"/>
                <a:gd name="connsiteX2" fmla="*/ 14160 w 14159"/>
                <a:gd name="connsiteY2" fmla="*/ 54156 h 54155"/>
                <a:gd name="connsiteX3" fmla="*/ 0 w 14159"/>
                <a:gd name="connsiteY3" fmla="*/ 54156 h 54155"/>
              </a:gdLst>
              <a:ahLst/>
              <a:cxnLst>
                <a:cxn ang="0">
                  <a:pos x="connsiteX0" y="connsiteY0"/>
                </a:cxn>
                <a:cxn ang="0">
                  <a:pos x="connsiteX1" y="connsiteY1"/>
                </a:cxn>
                <a:cxn ang="0">
                  <a:pos x="connsiteX2" y="connsiteY2"/>
                </a:cxn>
                <a:cxn ang="0">
                  <a:pos x="connsiteX3" y="connsiteY3"/>
                </a:cxn>
              </a:cxnLst>
              <a:rect l="l" t="t" r="r" b="b"/>
              <a:pathLst>
                <a:path w="14159" h="54155">
                  <a:moveTo>
                    <a:pt x="0" y="0"/>
                  </a:moveTo>
                  <a:lnTo>
                    <a:pt x="14160" y="0"/>
                  </a:lnTo>
                  <a:lnTo>
                    <a:pt x="14160" y="54156"/>
                  </a:lnTo>
                  <a:lnTo>
                    <a:pt x="0" y="54156"/>
                  </a:lnTo>
                  <a:close/>
                </a:path>
              </a:pathLst>
            </a:custGeom>
            <a:solidFill>
              <a:srgbClr val="50E6FF"/>
            </a:solidFill>
            <a:ln w="90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9" name="Freeform: Shape 38">
              <a:extLst>
                <a:ext uri="{FF2B5EF4-FFF2-40B4-BE49-F238E27FC236}">
                  <a16:creationId xmlns:a16="http://schemas.microsoft.com/office/drawing/2014/main" id="{4BFD5529-3A83-68C6-6673-CBBE6FDB4D77}"/>
                </a:ext>
              </a:extLst>
            </p:cNvPr>
            <p:cNvSpPr/>
            <p:nvPr/>
          </p:nvSpPr>
          <p:spPr>
            <a:xfrm>
              <a:off x="10188141" y="1772735"/>
              <a:ext cx="49558" cy="47866"/>
            </a:xfrm>
            <a:custGeom>
              <a:avLst/>
              <a:gdLst>
                <a:gd name="connsiteX0" fmla="*/ 24779 w 49558"/>
                <a:gd name="connsiteY0" fmla="*/ 0 h 47866"/>
                <a:gd name="connsiteX1" fmla="*/ 0 w 49558"/>
                <a:gd name="connsiteY1" fmla="*/ 23933 h 47866"/>
                <a:gd name="connsiteX2" fmla="*/ 24779 w 49558"/>
                <a:gd name="connsiteY2" fmla="*/ 47867 h 47866"/>
                <a:gd name="connsiteX3" fmla="*/ 49559 w 49558"/>
                <a:gd name="connsiteY3" fmla="*/ 23933 h 47866"/>
                <a:gd name="connsiteX4" fmla="*/ 24779 w 49558"/>
                <a:gd name="connsiteY4" fmla="*/ 0 h 47866"/>
                <a:gd name="connsiteX5" fmla="*/ 24779 w 49558"/>
                <a:gd name="connsiteY5" fmla="*/ 0 h 47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558" h="47866">
                  <a:moveTo>
                    <a:pt x="24779" y="0"/>
                  </a:moveTo>
                  <a:cubicBezTo>
                    <a:pt x="11074" y="0"/>
                    <a:pt x="0" y="10656"/>
                    <a:pt x="0" y="23933"/>
                  </a:cubicBezTo>
                  <a:cubicBezTo>
                    <a:pt x="0" y="37210"/>
                    <a:pt x="11074" y="47867"/>
                    <a:pt x="24779" y="47867"/>
                  </a:cubicBezTo>
                  <a:cubicBezTo>
                    <a:pt x="38485" y="47867"/>
                    <a:pt x="49559" y="37210"/>
                    <a:pt x="49559" y="23933"/>
                  </a:cubicBezTo>
                  <a:cubicBezTo>
                    <a:pt x="49559" y="10656"/>
                    <a:pt x="38576" y="0"/>
                    <a:pt x="24779" y="0"/>
                  </a:cubicBezTo>
                  <a:lnTo>
                    <a:pt x="24779" y="0"/>
                  </a:lnTo>
                  <a:close/>
                </a:path>
              </a:pathLst>
            </a:custGeom>
            <a:solidFill>
              <a:srgbClr val="50E6FF"/>
            </a:solidFill>
            <a:ln w="90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0" name="Freeform: Shape 39">
              <a:extLst>
                <a:ext uri="{FF2B5EF4-FFF2-40B4-BE49-F238E27FC236}">
                  <a16:creationId xmlns:a16="http://schemas.microsoft.com/office/drawing/2014/main" id="{72990C1E-AAE8-3460-FF1F-2E073DE91243}"/>
                </a:ext>
              </a:extLst>
            </p:cNvPr>
            <p:cNvSpPr/>
            <p:nvPr/>
          </p:nvSpPr>
          <p:spPr>
            <a:xfrm>
              <a:off x="10157099" y="1918780"/>
              <a:ext cx="14341" cy="37297"/>
            </a:xfrm>
            <a:custGeom>
              <a:avLst/>
              <a:gdLst>
                <a:gd name="connsiteX0" fmla="*/ 0 w 14341"/>
                <a:gd name="connsiteY0" fmla="*/ 0 h 37297"/>
                <a:gd name="connsiteX1" fmla="*/ 14341 w 14341"/>
                <a:gd name="connsiteY1" fmla="*/ 0 h 37297"/>
                <a:gd name="connsiteX2" fmla="*/ 14341 w 14341"/>
                <a:gd name="connsiteY2" fmla="*/ 37298 h 37297"/>
                <a:gd name="connsiteX3" fmla="*/ 0 w 14341"/>
                <a:gd name="connsiteY3" fmla="*/ 37298 h 37297"/>
              </a:gdLst>
              <a:ahLst/>
              <a:cxnLst>
                <a:cxn ang="0">
                  <a:pos x="connsiteX0" y="connsiteY0"/>
                </a:cxn>
                <a:cxn ang="0">
                  <a:pos x="connsiteX1" y="connsiteY1"/>
                </a:cxn>
                <a:cxn ang="0">
                  <a:pos x="connsiteX2" y="connsiteY2"/>
                </a:cxn>
                <a:cxn ang="0">
                  <a:pos x="connsiteX3" y="connsiteY3"/>
                </a:cxn>
              </a:cxnLst>
              <a:rect l="l" t="t" r="r" b="b"/>
              <a:pathLst>
                <a:path w="14341" h="37297">
                  <a:moveTo>
                    <a:pt x="0" y="0"/>
                  </a:moveTo>
                  <a:lnTo>
                    <a:pt x="14341" y="0"/>
                  </a:lnTo>
                  <a:lnTo>
                    <a:pt x="14341" y="37298"/>
                  </a:lnTo>
                  <a:lnTo>
                    <a:pt x="0" y="37298"/>
                  </a:lnTo>
                  <a:close/>
                </a:path>
              </a:pathLst>
            </a:custGeom>
            <a:solidFill>
              <a:srgbClr val="50E6FF"/>
            </a:solidFill>
            <a:ln w="90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1" name="Freeform: Shape 40">
              <a:extLst>
                <a:ext uri="{FF2B5EF4-FFF2-40B4-BE49-F238E27FC236}">
                  <a16:creationId xmlns:a16="http://schemas.microsoft.com/office/drawing/2014/main" id="{2CA997B3-B7EA-042D-E47A-83B1A376A674}"/>
                </a:ext>
              </a:extLst>
            </p:cNvPr>
            <p:cNvSpPr/>
            <p:nvPr/>
          </p:nvSpPr>
          <p:spPr>
            <a:xfrm>
              <a:off x="10254401" y="1918780"/>
              <a:ext cx="14341" cy="37297"/>
            </a:xfrm>
            <a:custGeom>
              <a:avLst/>
              <a:gdLst>
                <a:gd name="connsiteX0" fmla="*/ 0 w 14341"/>
                <a:gd name="connsiteY0" fmla="*/ 0 h 37297"/>
                <a:gd name="connsiteX1" fmla="*/ 14341 w 14341"/>
                <a:gd name="connsiteY1" fmla="*/ 0 h 37297"/>
                <a:gd name="connsiteX2" fmla="*/ 14341 w 14341"/>
                <a:gd name="connsiteY2" fmla="*/ 37298 h 37297"/>
                <a:gd name="connsiteX3" fmla="*/ 0 w 14341"/>
                <a:gd name="connsiteY3" fmla="*/ 37298 h 37297"/>
              </a:gdLst>
              <a:ahLst/>
              <a:cxnLst>
                <a:cxn ang="0">
                  <a:pos x="connsiteX0" y="connsiteY0"/>
                </a:cxn>
                <a:cxn ang="0">
                  <a:pos x="connsiteX1" y="connsiteY1"/>
                </a:cxn>
                <a:cxn ang="0">
                  <a:pos x="connsiteX2" y="connsiteY2"/>
                </a:cxn>
                <a:cxn ang="0">
                  <a:pos x="connsiteX3" y="connsiteY3"/>
                </a:cxn>
              </a:cxnLst>
              <a:rect l="l" t="t" r="r" b="b"/>
              <a:pathLst>
                <a:path w="14341" h="37297">
                  <a:moveTo>
                    <a:pt x="0" y="0"/>
                  </a:moveTo>
                  <a:lnTo>
                    <a:pt x="14341" y="0"/>
                  </a:lnTo>
                  <a:lnTo>
                    <a:pt x="14341" y="37298"/>
                  </a:lnTo>
                  <a:lnTo>
                    <a:pt x="0" y="37298"/>
                  </a:lnTo>
                  <a:close/>
                </a:path>
              </a:pathLst>
            </a:custGeom>
            <a:solidFill>
              <a:srgbClr val="50E6FF"/>
            </a:solidFill>
            <a:ln w="90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2" name="Freeform: Shape 41">
              <a:extLst>
                <a:ext uri="{FF2B5EF4-FFF2-40B4-BE49-F238E27FC236}">
                  <a16:creationId xmlns:a16="http://schemas.microsoft.com/office/drawing/2014/main" id="{507F2F97-D459-36E4-B723-8ADAAFE6372C}"/>
                </a:ext>
              </a:extLst>
            </p:cNvPr>
            <p:cNvSpPr/>
            <p:nvPr/>
          </p:nvSpPr>
          <p:spPr>
            <a:xfrm>
              <a:off x="10141941" y="1973722"/>
              <a:ext cx="141958" cy="40966"/>
            </a:xfrm>
            <a:custGeom>
              <a:avLst/>
              <a:gdLst>
                <a:gd name="connsiteX0" fmla="*/ 70979 w 141958"/>
                <a:gd name="connsiteY0" fmla="*/ 40966 h 40966"/>
                <a:gd name="connsiteX1" fmla="*/ 5083 w 141958"/>
                <a:gd name="connsiteY1" fmla="*/ 14674 h 40966"/>
                <a:gd name="connsiteX2" fmla="*/ 0 w 141958"/>
                <a:gd name="connsiteY2" fmla="*/ 9783 h 40966"/>
                <a:gd name="connsiteX3" fmla="*/ 10166 w 141958"/>
                <a:gd name="connsiteY3" fmla="*/ 0 h 40966"/>
                <a:gd name="connsiteX4" fmla="*/ 15249 w 141958"/>
                <a:gd name="connsiteY4" fmla="*/ 4891 h 40966"/>
                <a:gd name="connsiteX5" fmla="*/ 70979 w 141958"/>
                <a:gd name="connsiteY5" fmla="*/ 27165 h 40966"/>
                <a:gd name="connsiteX6" fmla="*/ 126710 w 141958"/>
                <a:gd name="connsiteY6" fmla="*/ 4891 h 40966"/>
                <a:gd name="connsiteX7" fmla="*/ 131793 w 141958"/>
                <a:gd name="connsiteY7" fmla="*/ 0 h 40966"/>
                <a:gd name="connsiteX8" fmla="*/ 141959 w 141958"/>
                <a:gd name="connsiteY8" fmla="*/ 9783 h 40966"/>
                <a:gd name="connsiteX9" fmla="*/ 136876 w 141958"/>
                <a:gd name="connsiteY9" fmla="*/ 14674 h 40966"/>
                <a:gd name="connsiteX10" fmla="*/ 70979 w 141958"/>
                <a:gd name="connsiteY10" fmla="*/ 40966 h 40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958" h="40966">
                  <a:moveTo>
                    <a:pt x="70979" y="40966"/>
                  </a:moveTo>
                  <a:cubicBezTo>
                    <a:pt x="46019" y="40966"/>
                    <a:pt x="22692" y="31620"/>
                    <a:pt x="5083" y="14674"/>
                  </a:cubicBezTo>
                  <a:lnTo>
                    <a:pt x="0" y="9783"/>
                  </a:lnTo>
                  <a:lnTo>
                    <a:pt x="10166" y="0"/>
                  </a:lnTo>
                  <a:lnTo>
                    <a:pt x="15249" y="4891"/>
                  </a:lnTo>
                  <a:cubicBezTo>
                    <a:pt x="30135" y="19217"/>
                    <a:pt x="49922" y="27165"/>
                    <a:pt x="70979" y="27165"/>
                  </a:cubicBezTo>
                  <a:cubicBezTo>
                    <a:pt x="92037" y="27165"/>
                    <a:pt x="111824" y="19304"/>
                    <a:pt x="126710" y="4891"/>
                  </a:cubicBezTo>
                  <a:lnTo>
                    <a:pt x="131793" y="0"/>
                  </a:lnTo>
                  <a:lnTo>
                    <a:pt x="141959" y="9783"/>
                  </a:lnTo>
                  <a:lnTo>
                    <a:pt x="136876" y="14674"/>
                  </a:lnTo>
                  <a:cubicBezTo>
                    <a:pt x="119358" y="31620"/>
                    <a:pt x="95940" y="40966"/>
                    <a:pt x="70979" y="40966"/>
                  </a:cubicBezTo>
                  <a:close/>
                </a:path>
              </a:pathLst>
            </a:custGeom>
            <a:solidFill>
              <a:srgbClr val="50E6FF"/>
            </a:solidFill>
            <a:ln w="90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sp>
        <p:nvSpPr>
          <p:cNvPr id="155" name="Rectangle 154">
            <a:extLst>
              <a:ext uri="{FF2B5EF4-FFF2-40B4-BE49-F238E27FC236}">
                <a16:creationId xmlns:a16="http://schemas.microsoft.com/office/drawing/2014/main" id="{ECFF6A14-22FE-CF55-38AE-DFF5A2EDE0D2}"/>
              </a:ext>
            </a:extLst>
          </p:cNvPr>
          <p:cNvSpPr/>
          <p:nvPr/>
        </p:nvSpPr>
        <p:spPr bwMode="auto">
          <a:xfrm>
            <a:off x="3505987" y="4704439"/>
            <a:ext cx="1323188" cy="5078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Sans Text Semibold"/>
                <a:ea typeface="Segoe UI" pitchFamily="34" charset="0"/>
                <a:cs typeface="Segoe UI" pitchFamily="34" charset="0"/>
              </a:rPr>
              <a:t>Create customer spending </a:t>
            </a:r>
            <a:br>
              <a:rPr kumimoji="0" lang="en-US" sz="1100" b="1" i="0" u="none" strike="noStrike" kern="1200" cap="none" spc="0" normalizeH="0" baseline="0" noProof="0">
                <a:ln>
                  <a:noFill/>
                </a:ln>
                <a:solidFill>
                  <a:srgbClr val="000000"/>
                </a:solidFill>
                <a:effectLst/>
                <a:uLnTx/>
                <a:uFillTx/>
                <a:latin typeface="Segoe Sans Text Semibold"/>
                <a:ea typeface="Segoe UI" pitchFamily="34" charset="0"/>
                <a:cs typeface="Segoe UI" pitchFamily="34" charset="0"/>
              </a:rPr>
            </a:br>
            <a:r>
              <a:rPr kumimoji="0" lang="en-US" sz="1100" b="1" i="0" u="none" strike="noStrike" kern="1200" cap="none" spc="0" normalizeH="0" baseline="0" noProof="0">
                <a:ln>
                  <a:noFill/>
                </a:ln>
                <a:solidFill>
                  <a:srgbClr val="000000"/>
                </a:solidFill>
                <a:effectLst/>
                <a:uLnTx/>
                <a:uFillTx/>
                <a:latin typeface="Segoe Sans Text Semibold"/>
                <a:ea typeface="Segoe UI" pitchFamily="34" charset="0"/>
                <a:cs typeface="Segoe UI" pitchFamily="34" charset="0"/>
              </a:rPr>
              <a:t>preferences</a:t>
            </a:r>
          </a:p>
        </p:txBody>
      </p:sp>
      <p:pic>
        <p:nvPicPr>
          <p:cNvPr id="156" name="Graphic 155" descr="Head with gears with solid fill">
            <a:extLst>
              <a:ext uri="{FF2B5EF4-FFF2-40B4-BE49-F238E27FC236}">
                <a16:creationId xmlns:a16="http://schemas.microsoft.com/office/drawing/2014/main" id="{95BBB511-2656-1387-82CD-5C2A20A773A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84825" y="4127501"/>
            <a:ext cx="565514" cy="544213"/>
          </a:xfrm>
          <a:prstGeom prst="rect">
            <a:avLst/>
          </a:prstGeom>
        </p:spPr>
      </p:pic>
      <p:cxnSp>
        <p:nvCxnSpPr>
          <p:cNvPr id="173" name="Straight Connector 172">
            <a:extLst>
              <a:ext uri="{FF2B5EF4-FFF2-40B4-BE49-F238E27FC236}">
                <a16:creationId xmlns:a16="http://schemas.microsoft.com/office/drawing/2014/main" id="{FB26138C-D08E-7CCE-ABAC-53DD0E5543BE}"/>
              </a:ext>
            </a:extLst>
          </p:cNvPr>
          <p:cNvCxnSpPr>
            <a:cxnSpLocks/>
          </p:cNvCxnSpPr>
          <p:nvPr/>
        </p:nvCxnSpPr>
        <p:spPr>
          <a:xfrm flipV="1">
            <a:off x="3122613" y="2491825"/>
            <a:ext cx="834575" cy="0"/>
          </a:xfrm>
          <a:prstGeom prst="line">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3" name="Rectangle 192">
            <a:extLst>
              <a:ext uri="{FF2B5EF4-FFF2-40B4-BE49-F238E27FC236}">
                <a16:creationId xmlns:a16="http://schemas.microsoft.com/office/drawing/2014/main" id="{17B1FC75-5D3E-6524-E900-9BD9BB33F873}"/>
              </a:ext>
            </a:extLst>
          </p:cNvPr>
          <p:cNvSpPr/>
          <p:nvPr/>
        </p:nvSpPr>
        <p:spPr bwMode="auto">
          <a:xfrm>
            <a:off x="4901870" y="4673049"/>
            <a:ext cx="914400"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Segoe UI" pitchFamily="34" charset="0"/>
                <a:cs typeface="Segoe UI" pitchFamily="34" charset="0"/>
              </a:rPr>
              <a:t>Azure Cosmos DB</a:t>
            </a:r>
          </a:p>
        </p:txBody>
      </p:sp>
      <p:pic>
        <p:nvPicPr>
          <p:cNvPr id="194" name="Graphic 193">
            <a:extLst>
              <a:ext uri="{FF2B5EF4-FFF2-40B4-BE49-F238E27FC236}">
                <a16:creationId xmlns:a16="http://schemas.microsoft.com/office/drawing/2014/main" id="{4048A217-12E3-78C3-9124-EE7B95985BB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065743" y="4060623"/>
            <a:ext cx="586654" cy="564558"/>
          </a:xfrm>
          <a:prstGeom prst="rect">
            <a:avLst/>
          </a:prstGeom>
        </p:spPr>
      </p:pic>
      <p:sp>
        <p:nvSpPr>
          <p:cNvPr id="199" name="Rectangle 198">
            <a:extLst>
              <a:ext uri="{FF2B5EF4-FFF2-40B4-BE49-F238E27FC236}">
                <a16:creationId xmlns:a16="http://schemas.microsoft.com/office/drawing/2014/main" id="{0709E7AE-2E52-1D86-376E-7E640FA5A7AE}"/>
              </a:ext>
            </a:extLst>
          </p:cNvPr>
          <p:cNvSpPr/>
          <p:nvPr/>
        </p:nvSpPr>
        <p:spPr bwMode="auto">
          <a:xfrm>
            <a:off x="6089178" y="4688744"/>
            <a:ext cx="914400"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Segoe UI" pitchFamily="34" charset="0"/>
                <a:cs typeface="Segoe UI" pitchFamily="34" charset="0"/>
              </a:rPr>
              <a:t>Azure ML</a:t>
            </a:r>
          </a:p>
        </p:txBody>
      </p:sp>
      <p:cxnSp>
        <p:nvCxnSpPr>
          <p:cNvPr id="198" name="Straight Connector 197">
            <a:extLst>
              <a:ext uri="{FF2B5EF4-FFF2-40B4-BE49-F238E27FC236}">
                <a16:creationId xmlns:a16="http://schemas.microsoft.com/office/drawing/2014/main" id="{3DED850B-1898-22D0-6BFB-8955219A255A}"/>
              </a:ext>
            </a:extLst>
          </p:cNvPr>
          <p:cNvCxnSpPr>
            <a:cxnSpLocks/>
          </p:cNvCxnSpPr>
          <p:nvPr/>
        </p:nvCxnSpPr>
        <p:spPr>
          <a:xfrm flipV="1">
            <a:off x="6557967" y="3804998"/>
            <a:ext cx="0" cy="291800"/>
          </a:xfrm>
          <a:prstGeom prst="line">
            <a:avLst/>
          </a:prstGeom>
          <a:ln w="15875">
            <a:solidFill>
              <a:schemeClr val="bg1">
                <a:lumMod val="25000"/>
                <a:lumOff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4C7535A1-6B25-7C03-0169-604252711DDB}"/>
              </a:ext>
            </a:extLst>
          </p:cNvPr>
          <p:cNvCxnSpPr>
            <a:cxnSpLocks/>
          </p:cNvCxnSpPr>
          <p:nvPr/>
        </p:nvCxnSpPr>
        <p:spPr>
          <a:xfrm flipV="1">
            <a:off x="4167187" y="3137527"/>
            <a:ext cx="0" cy="939670"/>
          </a:xfrm>
          <a:prstGeom prst="line">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219FC23F-A884-2FBA-F9B4-80B8B55DF8BA}"/>
              </a:ext>
            </a:extLst>
          </p:cNvPr>
          <p:cNvSpPr/>
          <p:nvPr/>
        </p:nvSpPr>
        <p:spPr bwMode="auto">
          <a:xfrm>
            <a:off x="3128377" y="1965945"/>
            <a:ext cx="822960"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Data transfer</a:t>
            </a:r>
          </a:p>
        </p:txBody>
      </p:sp>
      <p:cxnSp>
        <p:nvCxnSpPr>
          <p:cNvPr id="212" name="Straight Connector 211">
            <a:extLst>
              <a:ext uri="{FF2B5EF4-FFF2-40B4-BE49-F238E27FC236}">
                <a16:creationId xmlns:a16="http://schemas.microsoft.com/office/drawing/2014/main" id="{87E853D5-5332-C251-A0F0-D6CF214A49CD}"/>
              </a:ext>
            </a:extLst>
          </p:cNvPr>
          <p:cNvCxnSpPr>
            <a:cxnSpLocks/>
          </p:cNvCxnSpPr>
          <p:nvPr/>
        </p:nvCxnSpPr>
        <p:spPr>
          <a:xfrm flipV="1">
            <a:off x="5366084" y="3008711"/>
            <a:ext cx="4998487" cy="796286"/>
          </a:xfrm>
          <a:prstGeom prst="bentConnector2">
            <a:avLst/>
          </a:prstGeom>
          <a:ln w="6350">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78D316E6-E9F0-9A53-139A-180D7694F3C5}"/>
              </a:ext>
            </a:extLst>
          </p:cNvPr>
          <p:cNvSpPr/>
          <p:nvPr/>
        </p:nvSpPr>
        <p:spPr bwMode="auto">
          <a:xfrm>
            <a:off x="6974022" y="1516734"/>
            <a:ext cx="1953410" cy="18466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Semibold"/>
                <a:ea typeface="+mn-ea"/>
                <a:cs typeface="Segoe UI" pitchFamily="34" charset="0"/>
              </a:rPr>
              <a:t>Offer/promo proposal</a:t>
            </a:r>
          </a:p>
        </p:txBody>
      </p:sp>
      <p:sp>
        <p:nvSpPr>
          <p:cNvPr id="206" name="TextBox 205">
            <a:extLst>
              <a:ext uri="{FF2B5EF4-FFF2-40B4-BE49-F238E27FC236}">
                <a16:creationId xmlns:a16="http://schemas.microsoft.com/office/drawing/2014/main" id="{73B14EF3-BBD5-F686-7194-3A5FDB7DC696}"/>
              </a:ext>
            </a:extLst>
          </p:cNvPr>
          <p:cNvSpPr txBox="1"/>
          <p:nvPr/>
        </p:nvSpPr>
        <p:spPr>
          <a:xfrm>
            <a:off x="7493527" y="2243698"/>
            <a:ext cx="914400" cy="169277"/>
          </a:xfrm>
          <a:prstGeom prst="rect">
            <a:avLst/>
          </a:prstGeom>
          <a:noFill/>
        </p:spPr>
        <p:txBody>
          <a:bodyPr wrap="square" lIns="0" tIns="0" rIns="0" bIns="0" rtlCol="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Customer</a:t>
            </a:r>
          </a:p>
        </p:txBody>
      </p:sp>
      <p:grpSp>
        <p:nvGrpSpPr>
          <p:cNvPr id="216" name="Group 215">
            <a:extLst>
              <a:ext uri="{FF2B5EF4-FFF2-40B4-BE49-F238E27FC236}">
                <a16:creationId xmlns:a16="http://schemas.microsoft.com/office/drawing/2014/main" id="{065839E0-B074-A7FF-A17D-9BA29C051557}"/>
              </a:ext>
            </a:extLst>
          </p:cNvPr>
          <p:cNvGrpSpPr/>
          <p:nvPr/>
        </p:nvGrpSpPr>
        <p:grpSpPr>
          <a:xfrm>
            <a:off x="7222150" y="2628810"/>
            <a:ext cx="1451580" cy="426269"/>
            <a:chOff x="8113729" y="5073872"/>
            <a:chExt cx="1451580" cy="442954"/>
          </a:xfrm>
        </p:grpSpPr>
        <p:pic>
          <p:nvPicPr>
            <p:cNvPr id="213" name="Graphic 212">
              <a:extLst>
                <a:ext uri="{FF2B5EF4-FFF2-40B4-BE49-F238E27FC236}">
                  <a16:creationId xmlns:a16="http://schemas.microsoft.com/office/drawing/2014/main" id="{0960B38F-5287-6283-73C8-D3F01EE782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113729" y="5073872"/>
              <a:ext cx="442954" cy="442954"/>
            </a:xfrm>
            <a:prstGeom prst="rect">
              <a:avLst/>
            </a:prstGeom>
          </p:spPr>
        </p:pic>
        <p:pic>
          <p:nvPicPr>
            <p:cNvPr id="214" name="Graphic 213">
              <a:extLst>
                <a:ext uri="{FF2B5EF4-FFF2-40B4-BE49-F238E27FC236}">
                  <a16:creationId xmlns:a16="http://schemas.microsoft.com/office/drawing/2014/main" id="{0151CBBB-6831-67B9-5717-9C426D1B155E}"/>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8669487" y="5093111"/>
              <a:ext cx="404476" cy="404476"/>
            </a:xfrm>
            <a:prstGeom prst="rect">
              <a:avLst/>
            </a:prstGeom>
          </p:spPr>
        </p:pic>
        <p:pic>
          <p:nvPicPr>
            <p:cNvPr id="215" name="Graphic 137">
              <a:extLst>
                <a:ext uri="{FF2B5EF4-FFF2-40B4-BE49-F238E27FC236}">
                  <a16:creationId xmlns:a16="http://schemas.microsoft.com/office/drawing/2014/main" id="{C6544B1C-460D-C71E-2463-E2BCD703B057}"/>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186766" y="5106078"/>
              <a:ext cx="378543" cy="378543"/>
            </a:xfrm>
            <a:prstGeom prst="rect">
              <a:avLst/>
            </a:prstGeom>
          </p:spPr>
        </p:pic>
      </p:grpSp>
      <p:sp>
        <p:nvSpPr>
          <p:cNvPr id="218" name="Rectangle 217">
            <a:extLst>
              <a:ext uri="{FF2B5EF4-FFF2-40B4-BE49-F238E27FC236}">
                <a16:creationId xmlns:a16="http://schemas.microsoft.com/office/drawing/2014/main" id="{57C3F731-DD5E-D7DD-29FF-B164BEEFD43E}"/>
              </a:ext>
            </a:extLst>
          </p:cNvPr>
          <p:cNvSpPr/>
          <p:nvPr/>
        </p:nvSpPr>
        <p:spPr bwMode="auto">
          <a:xfrm>
            <a:off x="6831872" y="3101336"/>
            <a:ext cx="2154966" cy="3231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Logic Apps AKS</a:t>
            </a:r>
            <a:b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br>
            <a:r>
              <a:rPr kumimoji="0" lang="en-US" sz="1000" b="0" i="0" u="none" strike="noStrike" kern="1200" cap="none" spc="0" normalizeH="0" baseline="0" noProof="0">
                <a:ln>
                  <a:noFill/>
                </a:ln>
                <a:solidFill>
                  <a:srgbClr val="000000"/>
                </a:solidFill>
                <a:effectLst/>
                <a:uLnTx/>
                <a:uFillTx/>
                <a:latin typeface="Segoe Sans Text"/>
                <a:ea typeface="+mn-ea"/>
                <a:cs typeface="Segoe UI" pitchFamily="34" charset="0"/>
              </a:rPr>
              <a:t>Azure Functions</a:t>
            </a:r>
          </a:p>
        </p:txBody>
      </p:sp>
      <p:sp>
        <p:nvSpPr>
          <p:cNvPr id="219" name="Rectangle 218">
            <a:extLst>
              <a:ext uri="{FF2B5EF4-FFF2-40B4-BE49-F238E27FC236}">
                <a16:creationId xmlns:a16="http://schemas.microsoft.com/office/drawing/2014/main" id="{D448BA26-52A0-31AA-47E2-5AA57F46BD64}"/>
              </a:ext>
            </a:extLst>
          </p:cNvPr>
          <p:cNvSpPr/>
          <p:nvPr/>
        </p:nvSpPr>
        <p:spPr bwMode="auto">
          <a:xfrm>
            <a:off x="7214849" y="3551677"/>
            <a:ext cx="2271130"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Offer/promo binary response</a:t>
            </a:r>
          </a:p>
        </p:txBody>
      </p:sp>
      <p:sp>
        <p:nvSpPr>
          <p:cNvPr id="220" name="Rectangle 219">
            <a:extLst>
              <a:ext uri="{FF2B5EF4-FFF2-40B4-BE49-F238E27FC236}">
                <a16:creationId xmlns:a16="http://schemas.microsoft.com/office/drawing/2014/main" id="{D99C3AA2-FF13-CD27-C1A5-F057EEC3CF28}"/>
              </a:ext>
            </a:extLst>
          </p:cNvPr>
          <p:cNvSpPr/>
          <p:nvPr/>
        </p:nvSpPr>
        <p:spPr bwMode="auto">
          <a:xfrm>
            <a:off x="6846965" y="3871277"/>
            <a:ext cx="3006898" cy="4154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Mediated offer/promo discussion</a:t>
            </a:r>
          </a:p>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Recommendation feedback loops</a:t>
            </a:r>
          </a:p>
        </p:txBody>
      </p:sp>
      <p:pic>
        <p:nvPicPr>
          <p:cNvPr id="225" name="Bot Services" descr="Bot Services">
            <a:extLst>
              <a:ext uri="{FF2B5EF4-FFF2-40B4-BE49-F238E27FC236}">
                <a16:creationId xmlns:a16="http://schemas.microsoft.com/office/drawing/2014/main" id="{82BDE36E-71EF-20D6-CFBE-51DE7793434A}"/>
              </a:ext>
            </a:extLst>
          </p:cNvPr>
          <p:cNvPicPr>
            <a:picLocks/>
          </p:cNvPicPr>
          <p:nvPr/>
        </p:nvPicPr>
        <p:blipFill>
          <a:blip r:embed="rId20"/>
          <a:stretch>
            <a:fillRect/>
          </a:stretch>
        </p:blipFill>
        <p:spPr>
          <a:xfrm>
            <a:off x="10889933" y="3077017"/>
            <a:ext cx="365760" cy="351983"/>
          </a:xfrm>
          <a:prstGeom prst="rect">
            <a:avLst/>
          </a:prstGeom>
        </p:spPr>
      </p:pic>
      <p:sp>
        <p:nvSpPr>
          <p:cNvPr id="226" name="TextBox 225">
            <a:extLst>
              <a:ext uri="{FF2B5EF4-FFF2-40B4-BE49-F238E27FC236}">
                <a16:creationId xmlns:a16="http://schemas.microsoft.com/office/drawing/2014/main" id="{46214B26-BF73-731B-3739-C59F5C1BB2DB}"/>
              </a:ext>
            </a:extLst>
          </p:cNvPr>
          <p:cNvSpPr txBox="1"/>
          <p:nvPr/>
        </p:nvSpPr>
        <p:spPr>
          <a:xfrm>
            <a:off x="10693593" y="3451579"/>
            <a:ext cx="775853" cy="169277"/>
          </a:xfrm>
          <a:prstGeom prst="rect">
            <a:avLst/>
          </a:prstGeom>
          <a:noFill/>
        </p:spPr>
        <p:txBody>
          <a:bodyPr wrap="non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Bot Services</a:t>
            </a:r>
          </a:p>
        </p:txBody>
      </p:sp>
      <p:cxnSp>
        <p:nvCxnSpPr>
          <p:cNvPr id="232" name="Straight Connector 231">
            <a:extLst>
              <a:ext uri="{FF2B5EF4-FFF2-40B4-BE49-F238E27FC236}">
                <a16:creationId xmlns:a16="http://schemas.microsoft.com/office/drawing/2014/main" id="{B43E2AF3-A8A1-614F-9F37-928E0C597754}"/>
              </a:ext>
            </a:extLst>
          </p:cNvPr>
          <p:cNvCxnSpPr>
            <a:cxnSpLocks/>
          </p:cNvCxnSpPr>
          <p:nvPr/>
        </p:nvCxnSpPr>
        <p:spPr>
          <a:xfrm rot="10800000">
            <a:off x="5366085" y="3137527"/>
            <a:ext cx="0" cy="939670"/>
          </a:xfrm>
          <a:prstGeom prst="line">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A8B9E646-D894-0AD0-4D7E-D4CE28C55800}"/>
              </a:ext>
            </a:extLst>
          </p:cNvPr>
          <p:cNvCxnSpPr>
            <a:cxnSpLocks/>
            <a:stCxn id="220" idx="2"/>
          </p:cNvCxnSpPr>
          <p:nvPr/>
        </p:nvCxnSpPr>
        <p:spPr>
          <a:xfrm rot="16200000" flipH="1">
            <a:off x="9080844" y="3556344"/>
            <a:ext cx="186168" cy="1647029"/>
          </a:xfrm>
          <a:prstGeom prst="bentConnector2">
            <a:avLst/>
          </a:pr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8" name="Rectangle 237">
            <a:extLst>
              <a:ext uri="{FF2B5EF4-FFF2-40B4-BE49-F238E27FC236}">
                <a16:creationId xmlns:a16="http://schemas.microsoft.com/office/drawing/2014/main" id="{21A03D8D-AC72-E779-2A6B-87B6B5E6C73C}"/>
              </a:ext>
            </a:extLst>
          </p:cNvPr>
          <p:cNvSpPr/>
          <p:nvPr/>
        </p:nvSpPr>
        <p:spPr bwMode="auto">
          <a:xfrm>
            <a:off x="9304275" y="4685584"/>
            <a:ext cx="2085620"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Power BI Personalization</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Segoe UI" pitchFamily="34" charset="0"/>
              </a:rPr>
              <a:t>Analyst Dashboard</a:t>
            </a:r>
          </a:p>
        </p:txBody>
      </p:sp>
      <p:pic>
        <p:nvPicPr>
          <p:cNvPr id="255" name="Graphic 254">
            <a:extLst>
              <a:ext uri="{FF2B5EF4-FFF2-40B4-BE49-F238E27FC236}">
                <a16:creationId xmlns:a16="http://schemas.microsoft.com/office/drawing/2014/main" id="{A672E504-58BA-91B3-063D-B2F85962E39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0198222" y="4219103"/>
            <a:ext cx="386001" cy="371463"/>
          </a:xfrm>
          <a:prstGeom prst="rect">
            <a:avLst/>
          </a:prstGeom>
        </p:spPr>
      </p:pic>
      <p:grpSp>
        <p:nvGrpSpPr>
          <p:cNvPr id="100" name="phone" descr="phone">
            <a:extLst>
              <a:ext uri="{FF2B5EF4-FFF2-40B4-BE49-F238E27FC236}">
                <a16:creationId xmlns:a16="http://schemas.microsoft.com/office/drawing/2014/main" id="{937041F2-20FD-0E68-B449-E34023F0A1CE}"/>
              </a:ext>
            </a:extLst>
          </p:cNvPr>
          <p:cNvGrpSpPr/>
          <p:nvPr/>
        </p:nvGrpSpPr>
        <p:grpSpPr>
          <a:xfrm>
            <a:off x="1052414" y="3027617"/>
            <a:ext cx="184288" cy="317385"/>
            <a:chOff x="7648576" y="1841501"/>
            <a:chExt cx="177800" cy="301625"/>
          </a:xfrm>
        </p:grpSpPr>
        <p:sp>
          <p:nvSpPr>
            <p:cNvPr id="101" name="Freeform 48">
              <a:extLst>
                <a:ext uri="{FF2B5EF4-FFF2-40B4-BE49-F238E27FC236}">
                  <a16:creationId xmlns:a16="http://schemas.microsoft.com/office/drawing/2014/main" id="{F0DB9D34-F11F-A7D7-A76B-B25798EADEE3}"/>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4472C4"/>
            </a:solidFill>
            <a:ln>
              <a:noFill/>
            </a:ln>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Text Semibold"/>
                <a:ea typeface="+mn-ea"/>
                <a:cs typeface="+mn-cs"/>
              </a:endParaRPr>
            </a:p>
          </p:txBody>
        </p:sp>
        <p:sp>
          <p:nvSpPr>
            <p:cNvPr id="102" name="Rectangle 101">
              <a:extLst>
                <a:ext uri="{FF2B5EF4-FFF2-40B4-BE49-F238E27FC236}">
                  <a16:creationId xmlns:a16="http://schemas.microsoft.com/office/drawing/2014/main" id="{9DA8FB84-315E-7423-9FF8-C63755E7389F}"/>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Text Semibold"/>
                <a:ea typeface="+mn-ea"/>
                <a:cs typeface="+mn-cs"/>
              </a:endParaRPr>
            </a:p>
          </p:txBody>
        </p:sp>
        <p:sp>
          <p:nvSpPr>
            <p:cNvPr id="103" name="Freeform 50">
              <a:extLst>
                <a:ext uri="{FF2B5EF4-FFF2-40B4-BE49-F238E27FC236}">
                  <a16:creationId xmlns:a16="http://schemas.microsoft.com/office/drawing/2014/main" id="{6701F8FF-F287-4912-F060-B77F5E6564F9}"/>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Text Semibold"/>
                <a:ea typeface="+mn-ea"/>
                <a:cs typeface="+mn-cs"/>
              </a:endParaRPr>
            </a:p>
          </p:txBody>
        </p:sp>
        <p:sp>
          <p:nvSpPr>
            <p:cNvPr id="104" name="Freeform 175">
              <a:extLst>
                <a:ext uri="{FF2B5EF4-FFF2-40B4-BE49-F238E27FC236}">
                  <a16:creationId xmlns:a16="http://schemas.microsoft.com/office/drawing/2014/main" id="{80B00E2B-F88E-6D51-CCB5-DB63DC05DA7B}"/>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4472C4"/>
            </a:solidFill>
            <a:ln>
              <a:noFill/>
            </a:ln>
          </p:spPr>
          <p:txBody>
            <a:bodyPr vert="horz" wrap="square" lIns="89642" tIns="44821" rIns="89642" bIns="44821" numCol="1" anchor="ctr"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Sans Text Semibold"/>
                <a:ea typeface="+mn-ea"/>
                <a:cs typeface="+mn-cs"/>
              </a:endParaRPr>
            </a:p>
          </p:txBody>
        </p:sp>
      </p:grpSp>
      <p:pic>
        <p:nvPicPr>
          <p:cNvPr id="22" name="Graphic 21">
            <a:extLst>
              <a:ext uri="{FF2B5EF4-FFF2-40B4-BE49-F238E27FC236}">
                <a16:creationId xmlns:a16="http://schemas.microsoft.com/office/drawing/2014/main" id="{2A86E967-C98C-FFE9-D1B7-1D68258814C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695131" y="1728008"/>
            <a:ext cx="534469" cy="547721"/>
          </a:xfrm>
          <a:prstGeom prst="rect">
            <a:avLst/>
          </a:prstGeom>
        </p:spPr>
      </p:pic>
      <p:grpSp>
        <p:nvGrpSpPr>
          <p:cNvPr id="45" name="Group 44">
            <a:extLst>
              <a:ext uri="{FF2B5EF4-FFF2-40B4-BE49-F238E27FC236}">
                <a16:creationId xmlns:a16="http://schemas.microsoft.com/office/drawing/2014/main" id="{8AB537E8-1B80-C037-F313-900DC8408404}"/>
              </a:ext>
            </a:extLst>
          </p:cNvPr>
          <p:cNvGrpSpPr/>
          <p:nvPr/>
        </p:nvGrpSpPr>
        <p:grpSpPr>
          <a:xfrm>
            <a:off x="9997441" y="1826279"/>
            <a:ext cx="741650" cy="732420"/>
            <a:chOff x="9997441" y="1826279"/>
            <a:chExt cx="741650" cy="732420"/>
          </a:xfrm>
        </p:grpSpPr>
        <p:grpSp>
          <p:nvGrpSpPr>
            <p:cNvPr id="30" name="Graphic 152" descr="human-ai collaboration&#10;">
              <a:extLst>
                <a:ext uri="{FF2B5EF4-FFF2-40B4-BE49-F238E27FC236}">
                  <a16:creationId xmlns:a16="http://schemas.microsoft.com/office/drawing/2014/main" id="{BB0AE197-FBFC-96F1-A2CD-FB54D19877CC}"/>
                </a:ext>
              </a:extLst>
            </p:cNvPr>
            <p:cNvGrpSpPr/>
            <p:nvPr/>
          </p:nvGrpSpPr>
          <p:grpSpPr>
            <a:xfrm>
              <a:off x="9997441" y="1826279"/>
              <a:ext cx="662777" cy="581561"/>
              <a:chOff x="9997441" y="1826279"/>
              <a:chExt cx="662777" cy="581561"/>
            </a:xfrm>
            <a:solidFill>
              <a:srgbClr val="50E6FF"/>
            </a:solidFill>
          </p:grpSpPr>
          <p:sp>
            <p:nvSpPr>
              <p:cNvPr id="31" name="Freeform: Shape 30">
                <a:extLst>
                  <a:ext uri="{FF2B5EF4-FFF2-40B4-BE49-F238E27FC236}">
                    <a16:creationId xmlns:a16="http://schemas.microsoft.com/office/drawing/2014/main" id="{B6CEF28A-84A0-7DCB-5595-0BF505F9E37C}"/>
                  </a:ext>
                </a:extLst>
              </p:cNvPr>
              <p:cNvSpPr/>
              <p:nvPr/>
            </p:nvSpPr>
            <p:spPr>
              <a:xfrm>
                <a:off x="10416782" y="1826279"/>
                <a:ext cx="243435" cy="237236"/>
              </a:xfrm>
              <a:custGeom>
                <a:avLst/>
                <a:gdLst>
                  <a:gd name="connsiteX0" fmla="*/ 212757 w 243435"/>
                  <a:gd name="connsiteY0" fmla="*/ 178888 h 237236"/>
                  <a:gd name="connsiteX1" fmla="*/ 6354 w 243435"/>
                  <a:gd name="connsiteY1" fmla="*/ 0 h 237236"/>
                  <a:gd name="connsiteX2" fmla="*/ 0 w 243435"/>
                  <a:gd name="connsiteY2" fmla="*/ 37996 h 237236"/>
                  <a:gd name="connsiteX3" fmla="*/ 171730 w 243435"/>
                  <a:gd name="connsiteY3" fmla="*/ 185876 h 237236"/>
                  <a:gd name="connsiteX4" fmla="*/ 127890 w 243435"/>
                  <a:gd name="connsiteY4" fmla="*/ 193301 h 237236"/>
                  <a:gd name="connsiteX5" fmla="*/ 196963 w 243435"/>
                  <a:gd name="connsiteY5" fmla="*/ 237237 h 237236"/>
                  <a:gd name="connsiteX6" fmla="*/ 243436 w 243435"/>
                  <a:gd name="connsiteY6" fmla="*/ 173560 h 237236"/>
                  <a:gd name="connsiteX7" fmla="*/ 212757 w 243435"/>
                  <a:gd name="connsiteY7" fmla="*/ 178888 h 237236"/>
                  <a:gd name="connsiteX8" fmla="*/ 212757 w 243435"/>
                  <a:gd name="connsiteY8" fmla="*/ 178888 h 237236"/>
                  <a:gd name="connsiteX9" fmla="*/ 212757 w 243435"/>
                  <a:gd name="connsiteY9" fmla="*/ 178888 h 23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35" h="237236">
                    <a:moveTo>
                      <a:pt x="212757" y="178888"/>
                    </a:moveTo>
                    <a:cubicBezTo>
                      <a:pt x="177176" y="95296"/>
                      <a:pt x="102475" y="28039"/>
                      <a:pt x="6354" y="0"/>
                    </a:cubicBezTo>
                    <a:lnTo>
                      <a:pt x="0" y="37996"/>
                    </a:lnTo>
                    <a:cubicBezTo>
                      <a:pt x="78695" y="62541"/>
                      <a:pt x="140325" y="117570"/>
                      <a:pt x="171730" y="185876"/>
                    </a:cubicBezTo>
                    <a:lnTo>
                      <a:pt x="127890" y="193301"/>
                    </a:lnTo>
                    <a:lnTo>
                      <a:pt x="196963" y="237237"/>
                    </a:lnTo>
                    <a:lnTo>
                      <a:pt x="243436" y="173560"/>
                    </a:lnTo>
                    <a:lnTo>
                      <a:pt x="212757" y="178888"/>
                    </a:lnTo>
                    <a:lnTo>
                      <a:pt x="212757" y="178888"/>
                    </a:lnTo>
                    <a:lnTo>
                      <a:pt x="212757" y="178888"/>
                    </a:lnTo>
                    <a:close/>
                  </a:path>
                </a:pathLst>
              </a:custGeom>
              <a:solidFill>
                <a:srgbClr val="50E6FF"/>
              </a:solidFill>
              <a:ln w="90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 name="Freeform: Shape 31">
                <a:extLst>
                  <a:ext uri="{FF2B5EF4-FFF2-40B4-BE49-F238E27FC236}">
                    <a16:creationId xmlns:a16="http://schemas.microsoft.com/office/drawing/2014/main" id="{AC95215D-2805-C9FB-1E2D-8437E8F80F36}"/>
                  </a:ext>
                </a:extLst>
              </p:cNvPr>
              <p:cNvSpPr/>
              <p:nvPr/>
            </p:nvSpPr>
            <p:spPr>
              <a:xfrm>
                <a:off x="9997441" y="2165800"/>
                <a:ext cx="239805" cy="242040"/>
              </a:xfrm>
              <a:custGeom>
                <a:avLst/>
                <a:gdLst>
                  <a:gd name="connsiteX0" fmla="*/ 78059 w 239805"/>
                  <a:gd name="connsiteY0" fmla="*/ 51186 h 242040"/>
                  <a:gd name="connsiteX1" fmla="*/ 113004 w 239805"/>
                  <a:gd name="connsiteY1" fmla="*/ 44635 h 242040"/>
                  <a:gd name="connsiteX2" fmla="*/ 46019 w 239805"/>
                  <a:gd name="connsiteY2" fmla="*/ 0 h 242040"/>
                  <a:gd name="connsiteX3" fmla="*/ 0 w 239805"/>
                  <a:gd name="connsiteY3" fmla="*/ 65860 h 242040"/>
                  <a:gd name="connsiteX4" fmla="*/ 38031 w 239805"/>
                  <a:gd name="connsiteY4" fmla="*/ 58698 h 242040"/>
                  <a:gd name="connsiteX5" fmla="*/ 233270 w 239805"/>
                  <a:gd name="connsiteY5" fmla="*/ 242041 h 242040"/>
                  <a:gd name="connsiteX6" fmla="*/ 239805 w 239805"/>
                  <a:gd name="connsiteY6" fmla="*/ 202822 h 242040"/>
                  <a:gd name="connsiteX7" fmla="*/ 78059 w 239805"/>
                  <a:gd name="connsiteY7" fmla="*/ 51186 h 242040"/>
                  <a:gd name="connsiteX8" fmla="*/ 78059 w 239805"/>
                  <a:gd name="connsiteY8" fmla="*/ 51186 h 242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9805" h="242040">
                    <a:moveTo>
                      <a:pt x="78059" y="51186"/>
                    </a:moveTo>
                    <a:lnTo>
                      <a:pt x="113004" y="44635"/>
                    </a:lnTo>
                    <a:lnTo>
                      <a:pt x="46019" y="0"/>
                    </a:lnTo>
                    <a:lnTo>
                      <a:pt x="0" y="65860"/>
                    </a:lnTo>
                    <a:lnTo>
                      <a:pt x="38031" y="58698"/>
                    </a:lnTo>
                    <a:cubicBezTo>
                      <a:pt x="70707" y="143774"/>
                      <a:pt x="141414" y="212430"/>
                      <a:pt x="233270" y="242041"/>
                    </a:cubicBezTo>
                    <a:lnTo>
                      <a:pt x="239805" y="202822"/>
                    </a:lnTo>
                    <a:cubicBezTo>
                      <a:pt x="164923" y="176705"/>
                      <a:pt x="106923" y="120627"/>
                      <a:pt x="78059" y="51186"/>
                    </a:cubicBezTo>
                    <a:lnTo>
                      <a:pt x="78059" y="51186"/>
                    </a:lnTo>
                    <a:close/>
                  </a:path>
                </a:pathLst>
              </a:custGeom>
              <a:solidFill>
                <a:srgbClr val="50E6FF"/>
              </a:solidFill>
              <a:ln w="900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grpSp>
        <p:pic>
          <p:nvPicPr>
            <p:cNvPr id="44" name="Graphic 43">
              <a:extLst>
                <a:ext uri="{FF2B5EF4-FFF2-40B4-BE49-F238E27FC236}">
                  <a16:creationId xmlns:a16="http://schemas.microsoft.com/office/drawing/2014/main" id="{4DA3AB0C-BADD-9E40-97B0-A903A983389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268742" y="2057252"/>
              <a:ext cx="470349" cy="501447"/>
            </a:xfrm>
            <a:prstGeom prst="rect">
              <a:avLst/>
            </a:prstGeom>
          </p:spPr>
        </p:pic>
      </p:grpSp>
      <p:sp>
        <p:nvSpPr>
          <p:cNvPr id="61" name="Freeform: Shape 60">
            <a:extLst>
              <a:ext uri="{FF2B5EF4-FFF2-40B4-BE49-F238E27FC236}">
                <a16:creationId xmlns:a16="http://schemas.microsoft.com/office/drawing/2014/main" id="{5E6F6A67-AF9F-25F8-5C33-FB2A55008D0C}"/>
              </a:ext>
            </a:extLst>
          </p:cNvPr>
          <p:cNvSpPr/>
          <p:nvPr/>
        </p:nvSpPr>
        <p:spPr bwMode="auto">
          <a:xfrm>
            <a:off x="3124200" y="3005138"/>
            <a:ext cx="795338" cy="1319212"/>
          </a:xfrm>
          <a:custGeom>
            <a:avLst/>
            <a:gdLst>
              <a:gd name="connsiteX0" fmla="*/ 0 w 795338"/>
              <a:gd name="connsiteY0" fmla="*/ 0 h 1319212"/>
              <a:gd name="connsiteX1" fmla="*/ 438150 w 795338"/>
              <a:gd name="connsiteY1" fmla="*/ 0 h 1319212"/>
              <a:gd name="connsiteX2" fmla="*/ 438150 w 795338"/>
              <a:gd name="connsiteY2" fmla="*/ 1319212 h 1319212"/>
              <a:gd name="connsiteX3" fmla="*/ 795338 w 795338"/>
              <a:gd name="connsiteY3" fmla="*/ 1319212 h 1319212"/>
            </a:gdLst>
            <a:ahLst/>
            <a:cxnLst>
              <a:cxn ang="0">
                <a:pos x="connsiteX0" y="connsiteY0"/>
              </a:cxn>
              <a:cxn ang="0">
                <a:pos x="connsiteX1" y="connsiteY1"/>
              </a:cxn>
              <a:cxn ang="0">
                <a:pos x="connsiteX2" y="connsiteY2"/>
              </a:cxn>
              <a:cxn ang="0">
                <a:pos x="connsiteX3" y="connsiteY3"/>
              </a:cxn>
            </a:cxnLst>
            <a:rect l="l" t="t" r="r" b="b"/>
            <a:pathLst>
              <a:path w="795338" h="1319212">
                <a:moveTo>
                  <a:pt x="0" y="0"/>
                </a:moveTo>
                <a:lnTo>
                  <a:pt x="438150" y="0"/>
                </a:lnTo>
                <a:lnTo>
                  <a:pt x="438150" y="1319212"/>
                </a:lnTo>
                <a:lnTo>
                  <a:pt x="795338" y="1319212"/>
                </a:lnTo>
              </a:path>
            </a:pathLst>
          </a:custGeom>
          <a:ln w="6350">
            <a:solidFill>
              <a:schemeClr val="bg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Sans Text"/>
              <a:ea typeface="+mn-ea"/>
              <a:cs typeface="+mn-cs"/>
            </a:endParaRPr>
          </a:p>
        </p:txBody>
      </p:sp>
      <p:sp>
        <p:nvSpPr>
          <p:cNvPr id="4" name="Title 3">
            <a:extLst>
              <a:ext uri="{FF2B5EF4-FFF2-40B4-BE49-F238E27FC236}">
                <a16:creationId xmlns:a16="http://schemas.microsoft.com/office/drawing/2014/main" id="{5932C365-B9DF-DBF0-7A53-2617D6F1F114}"/>
              </a:ext>
            </a:extLst>
          </p:cNvPr>
          <p:cNvSpPr>
            <a:spLocks noGrp="1"/>
          </p:cNvSpPr>
          <p:nvPr>
            <p:ph type="title"/>
          </p:nvPr>
        </p:nvSpPr>
        <p:spPr>
          <a:xfrm>
            <a:off x="588263" y="457200"/>
            <a:ext cx="11018520" cy="707886"/>
          </a:xfrm>
        </p:spPr>
        <p:txBody>
          <a:bodyPr/>
          <a:lstStyle/>
          <a:p>
            <a:pPr algn="ctr"/>
            <a:r>
              <a:rPr lang="en-US" sz="3000"/>
              <a:t>Personalization and product recommendations</a:t>
            </a:r>
            <a:br>
              <a:rPr lang="en-US" sz="3000"/>
            </a:br>
            <a:r>
              <a:rPr lang="en-US" sz="1600"/>
              <a:t>Deliver real-time recommendations and dynamic customer experiences</a:t>
            </a:r>
            <a:endParaRPr lang="en-IN" sz="3000"/>
          </a:p>
        </p:txBody>
      </p:sp>
      <p:sp>
        <p:nvSpPr>
          <p:cNvPr id="6" name="Rectangle 5">
            <a:extLst>
              <a:ext uri="{FF2B5EF4-FFF2-40B4-BE49-F238E27FC236}">
                <a16:creationId xmlns:a16="http://schemas.microsoft.com/office/drawing/2014/main" id="{7A7D69D8-5886-0BA6-8F44-7701FB9A0E97}"/>
              </a:ext>
            </a:extLst>
          </p:cNvPr>
          <p:cNvSpPr/>
          <p:nvPr/>
        </p:nvSpPr>
        <p:spPr bwMode="auto">
          <a:xfrm>
            <a:off x="0" y="5398844"/>
            <a:ext cx="12191350" cy="1457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cxnSp>
        <p:nvCxnSpPr>
          <p:cNvPr id="7" name="Straight Connector 6">
            <a:extLst>
              <a:ext uri="{FF2B5EF4-FFF2-40B4-BE49-F238E27FC236}">
                <a16:creationId xmlns:a16="http://schemas.microsoft.com/office/drawing/2014/main" id="{DAC6D1D1-F0B4-B542-FC78-EE431DC135B8}"/>
              </a:ext>
            </a:extLst>
          </p:cNvPr>
          <p:cNvCxnSpPr>
            <a:cxnSpLocks/>
          </p:cNvCxnSpPr>
          <p:nvPr/>
        </p:nvCxnSpPr>
        <p:spPr>
          <a:xfrm>
            <a:off x="0" y="5398844"/>
            <a:ext cx="12192000" cy="0"/>
          </a:xfrm>
          <a:prstGeom prst="line">
            <a:avLst/>
          </a:prstGeom>
          <a:noFill/>
          <a:ln w="190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3" name="Straight Connector 12">
            <a:extLst>
              <a:ext uri="{FF2B5EF4-FFF2-40B4-BE49-F238E27FC236}">
                <a16:creationId xmlns:a16="http://schemas.microsoft.com/office/drawing/2014/main" id="{B45A1998-B08A-52E0-DE4D-411A09469439}"/>
              </a:ext>
            </a:extLst>
          </p:cNvPr>
          <p:cNvCxnSpPr>
            <a:cxnSpLocks/>
          </p:cNvCxnSpPr>
          <p:nvPr/>
        </p:nvCxnSpPr>
        <p:spPr>
          <a:xfrm>
            <a:off x="2474865" y="5505546"/>
            <a:ext cx="0" cy="971233"/>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99F59148-88FE-2EB4-8099-B78765E9DED7}"/>
              </a:ext>
            </a:extLst>
          </p:cNvPr>
          <p:cNvSpPr>
            <a:spLocks noGrp="1"/>
          </p:cNvSpPr>
          <p:nvPr/>
        </p:nvSpPr>
        <p:spPr>
          <a:xfrm>
            <a:off x="2609850" y="5505546"/>
            <a:ext cx="8996363" cy="984885"/>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This technical pattern applies generative AI models to present content, products, or services to individual users based on multimodal inputs from text, images, and speech, and a deep understanding of customer profiles. Models themselves bring innate understanding of what these products could be (without an existing catalog).</a:t>
            </a:r>
          </a:p>
        </p:txBody>
      </p:sp>
      <p:sp>
        <p:nvSpPr>
          <p:cNvPr id="15" name="Title 1">
            <a:extLst>
              <a:ext uri="{FF2B5EF4-FFF2-40B4-BE49-F238E27FC236}">
                <a16:creationId xmlns:a16="http://schemas.microsoft.com/office/drawing/2014/main" id="{80254240-8EE8-1C8F-F180-192DAA650B77}"/>
              </a:ext>
            </a:extLst>
          </p:cNvPr>
          <p:cNvSpPr>
            <a:spLocks noGrp="1"/>
          </p:cNvSpPr>
          <p:nvPr/>
        </p:nvSpPr>
        <p:spPr>
          <a:xfrm>
            <a:off x="588263" y="5505546"/>
            <a:ext cx="175161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t>Personalized Recommendations</a:t>
            </a:r>
          </a:p>
        </p:txBody>
      </p:sp>
    </p:spTree>
    <p:extLst>
      <p:ext uri="{BB962C8B-B14F-4D97-AF65-F5344CB8AC3E}">
        <p14:creationId xmlns:p14="http://schemas.microsoft.com/office/powerpoint/2010/main" val="1501260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3DA92-E8FE-7683-7C8A-7707C88C96AD}"/>
              </a:ext>
            </a:extLst>
          </p:cNvPr>
          <p:cNvSpPr>
            <a:spLocks noGrp="1"/>
          </p:cNvSpPr>
          <p:nvPr>
            <p:ph type="title"/>
          </p:nvPr>
        </p:nvSpPr>
        <p:spPr>
          <a:xfrm>
            <a:off x="585216" y="2309811"/>
            <a:ext cx="3859193" cy="1661993"/>
          </a:xfrm>
        </p:spPr>
        <p:txBody>
          <a:bodyPr/>
          <a:lstStyle/>
          <a:p>
            <a:r>
              <a:rPr lang="en-US">
                <a:ea typeface="+mj-ea"/>
                <a:cs typeface="+mj-cs"/>
              </a:rPr>
              <a:t>Chat with your Data</a:t>
            </a:r>
            <a:br>
              <a:rPr lang="en-US">
                <a:latin typeface="+mn-lt"/>
                <a:cs typeface="+mn-cs"/>
              </a:rPr>
            </a:br>
            <a:endParaRPr lang="en-US">
              <a:latin typeface="+mn-lt"/>
              <a:cs typeface="+mn-cs"/>
            </a:endParaRPr>
          </a:p>
        </p:txBody>
      </p:sp>
      <p:sp>
        <p:nvSpPr>
          <p:cNvPr id="3" name="Text Placeholder 2">
            <a:extLst>
              <a:ext uri="{FF2B5EF4-FFF2-40B4-BE49-F238E27FC236}">
                <a16:creationId xmlns:a16="http://schemas.microsoft.com/office/drawing/2014/main" id="{B435EB9D-B181-60BE-26BF-6FE84FFDBC08}"/>
              </a:ext>
            </a:extLst>
          </p:cNvPr>
          <p:cNvSpPr>
            <a:spLocks noGrp="1"/>
          </p:cNvSpPr>
          <p:nvPr>
            <p:ph type="body" sz="quarter" idx="11"/>
          </p:nvPr>
        </p:nvSpPr>
        <p:spPr>
          <a:xfrm>
            <a:off x="4324351" y="2309811"/>
            <a:ext cx="7282434" cy="1111073"/>
          </a:xfrm>
        </p:spPr>
        <p:txBody>
          <a:bodyPr/>
          <a:lstStyle/>
          <a:p>
            <a:pPr>
              <a:buFont typeface="Arial" panose="020B0604020202020204" pitchFamily="34" charset="0"/>
              <a:buChar char="•"/>
            </a:pPr>
            <a:r>
              <a:rPr lang="en-US" sz="1600">
                <a:cs typeface="+mn-cs"/>
              </a:rPr>
              <a:t>This pattern combines the capabilities of document retrieval and response synthesis to create a conversational search experience for internal users.</a:t>
            </a:r>
          </a:p>
          <a:p>
            <a:pPr>
              <a:buFont typeface="Arial" panose="020B0604020202020204" pitchFamily="34" charset="0"/>
              <a:buChar char="•"/>
            </a:pPr>
            <a:r>
              <a:rPr lang="en-US" sz="1600">
                <a:cs typeface="+mn-cs"/>
              </a:rPr>
              <a:t>For external users, use the “Build your own AI Assistant” pattern, which includes security controls for external access.</a:t>
            </a:r>
          </a:p>
        </p:txBody>
      </p:sp>
    </p:spTree>
    <p:extLst>
      <p:ext uri="{BB962C8B-B14F-4D97-AF65-F5344CB8AC3E}">
        <p14:creationId xmlns:p14="http://schemas.microsoft.com/office/powerpoint/2010/main" val="205722979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084D7A7C-6178-4953-7662-A6B7C98C5BE7}"/>
              </a:ext>
            </a:extLst>
          </p:cNvPr>
          <p:cNvSpPr/>
          <p:nvPr/>
        </p:nvSpPr>
        <p:spPr bwMode="auto">
          <a:xfrm>
            <a:off x="477078" y="1943100"/>
            <a:ext cx="6746389" cy="2948940"/>
          </a:xfrm>
          <a:prstGeom prst="rect">
            <a:avLst/>
          </a:prstGeom>
          <a:solidFill>
            <a:schemeClr val="bg1"/>
          </a:solidFill>
          <a:ln w="3175">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Document ingest and management</a:t>
            </a:r>
          </a:p>
        </p:txBody>
      </p:sp>
      <p:sp>
        <p:nvSpPr>
          <p:cNvPr id="79" name="Rectangle 78">
            <a:extLst>
              <a:ext uri="{FF2B5EF4-FFF2-40B4-BE49-F238E27FC236}">
                <a16:creationId xmlns:a16="http://schemas.microsoft.com/office/drawing/2014/main" id="{4092B06C-CCAF-A486-C473-EF5C13965DEA}"/>
              </a:ext>
            </a:extLst>
          </p:cNvPr>
          <p:cNvSpPr/>
          <p:nvPr/>
        </p:nvSpPr>
        <p:spPr bwMode="auto">
          <a:xfrm>
            <a:off x="7471797" y="1943100"/>
            <a:ext cx="3873721" cy="2948940"/>
          </a:xfrm>
          <a:prstGeom prst="rect">
            <a:avLst/>
          </a:prstGeom>
          <a:solidFill>
            <a:schemeClr val="bg1"/>
          </a:solidFill>
          <a:ln w="3175">
            <a:noFill/>
            <a:headEnd type="none" w="med" len="med"/>
            <a:tailEnd type="none" w="med" len="med"/>
          </a:ln>
          <a:effectLst>
            <a:outerShdw blurRad="63500" algn="ctr"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Answering/End user</a:t>
            </a:r>
          </a:p>
        </p:txBody>
      </p:sp>
      <p:sp>
        <p:nvSpPr>
          <p:cNvPr id="81" name="Rectangle 80">
            <a:extLst>
              <a:ext uri="{FF2B5EF4-FFF2-40B4-BE49-F238E27FC236}">
                <a16:creationId xmlns:a16="http://schemas.microsoft.com/office/drawing/2014/main" id="{E7B4DD75-0251-337F-65C4-813B574CBD3F}"/>
              </a:ext>
            </a:extLst>
          </p:cNvPr>
          <p:cNvSpPr/>
          <p:nvPr/>
        </p:nvSpPr>
        <p:spPr bwMode="auto">
          <a:xfrm>
            <a:off x="3132136" y="2263140"/>
            <a:ext cx="2078113" cy="756790"/>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Admin UI </a:t>
            </a:r>
            <a:r>
              <a:rPr kumimoji="0" lang="en-US" sz="900" b="0" i="0" u="none" strike="noStrike" kern="1200" cap="none" spc="0" normalizeH="0" baseline="0" noProof="0" err="1">
                <a:ln>
                  <a:noFill/>
                </a:ln>
                <a:solidFill>
                  <a:srgbClr val="000000"/>
                </a:solidFill>
                <a:effectLst/>
                <a:uLnTx/>
                <a:uFillTx/>
                <a:latin typeface="Segoe Sans Text Semibold"/>
                <a:ea typeface="+mn-ea"/>
                <a:cs typeface="+mn-cs"/>
              </a:rPr>
              <a:t>Streamlit</a:t>
            </a: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 (Python)</a:t>
            </a:r>
          </a:p>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Configure chunking and prompts;</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upload new documents</a:t>
            </a:r>
          </a:p>
        </p:txBody>
      </p:sp>
      <p:sp>
        <p:nvSpPr>
          <p:cNvPr id="82" name="Rectangle 81">
            <a:extLst>
              <a:ext uri="{FF2B5EF4-FFF2-40B4-BE49-F238E27FC236}">
                <a16:creationId xmlns:a16="http://schemas.microsoft.com/office/drawing/2014/main" id="{6DF4782D-60D9-D9F6-CF47-AB3C07F9B418}"/>
              </a:ext>
            </a:extLst>
          </p:cNvPr>
          <p:cNvSpPr/>
          <p:nvPr/>
        </p:nvSpPr>
        <p:spPr bwMode="auto">
          <a:xfrm>
            <a:off x="3275085" y="3236565"/>
            <a:ext cx="1792216" cy="685312"/>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Function Apps</a:t>
            </a:r>
          </a:p>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Read files, process, chunk, embed, and store results</a:t>
            </a:r>
          </a:p>
        </p:txBody>
      </p:sp>
      <p:sp>
        <p:nvSpPr>
          <p:cNvPr id="83" name="Rectangle 82">
            <a:extLst>
              <a:ext uri="{FF2B5EF4-FFF2-40B4-BE49-F238E27FC236}">
                <a16:creationId xmlns:a16="http://schemas.microsoft.com/office/drawing/2014/main" id="{43D178FD-6443-D67D-C429-7257F8BE2CD9}"/>
              </a:ext>
            </a:extLst>
          </p:cNvPr>
          <p:cNvSpPr/>
          <p:nvPr/>
        </p:nvSpPr>
        <p:spPr bwMode="auto">
          <a:xfrm>
            <a:off x="4712973" y="4267200"/>
            <a:ext cx="1514090" cy="53816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a:t>
            </a:r>
            <a:r>
              <a:rPr kumimoji="0" lang="en-US" sz="900" b="0" i="0" u="none" strike="noStrike" kern="1200" cap="none" spc="0" normalizeH="0" baseline="0" noProof="0" dirty="0" err="1">
                <a:ln>
                  <a:noFill/>
                </a:ln>
                <a:solidFill>
                  <a:srgbClr val="000000"/>
                </a:solidFill>
                <a:effectLst/>
                <a:uLnTx/>
                <a:uFillTx/>
                <a:latin typeface="Segoe Sans Text Semibold"/>
                <a:ea typeface="+mn-ea"/>
                <a:cs typeface="+mn-cs"/>
              </a:rPr>
              <a:t>OpenAl</a:t>
            </a: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 Service</a:t>
            </a:r>
            <a:endParaRPr kumimoji="0" lang="en-US" sz="900" b="0" i="0" u="none" strike="noStrike" kern="1200" cap="none" spc="0" normalizeH="0" baseline="0" noProof="0" dirty="0">
              <a:ln>
                <a:noFill/>
              </a:ln>
              <a:solidFill>
                <a:srgbClr val="000000"/>
              </a:solidFill>
              <a:effectLst/>
              <a:uLnTx/>
              <a:uFillTx/>
              <a:latin typeface="Segoe Sans Text"/>
              <a:ea typeface="+mn-ea"/>
              <a:cs typeface="+mn-cs"/>
            </a:endParaRPr>
          </a:p>
        </p:txBody>
      </p:sp>
      <p:sp>
        <p:nvSpPr>
          <p:cNvPr id="86" name="Rectangle 85">
            <a:extLst>
              <a:ext uri="{FF2B5EF4-FFF2-40B4-BE49-F238E27FC236}">
                <a16:creationId xmlns:a16="http://schemas.microsoft.com/office/drawing/2014/main" id="{AAB302D7-0C75-279F-59C8-4202110E2309}"/>
              </a:ext>
            </a:extLst>
          </p:cNvPr>
          <p:cNvSpPr/>
          <p:nvPr/>
        </p:nvSpPr>
        <p:spPr bwMode="auto">
          <a:xfrm>
            <a:off x="2137650" y="4267200"/>
            <a:ext cx="1514090" cy="53816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Azure Al Document Intelligence</a:t>
            </a:r>
            <a:endParaRPr kumimoji="0" lang="en-US" sz="9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63" name="Graphic 62">
            <a:extLst>
              <a:ext uri="{FF2B5EF4-FFF2-40B4-BE49-F238E27FC236}">
                <a16:creationId xmlns:a16="http://schemas.microsoft.com/office/drawing/2014/main" id="{92AC235F-5AC0-D889-FB01-5DE7A3930B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64417" y="3275286"/>
            <a:ext cx="213553" cy="212790"/>
          </a:xfrm>
          <a:prstGeom prst="rect">
            <a:avLst/>
          </a:prstGeom>
        </p:spPr>
      </p:pic>
      <p:pic>
        <p:nvPicPr>
          <p:cNvPr id="13" name="Graphic 12">
            <a:extLst>
              <a:ext uri="{FF2B5EF4-FFF2-40B4-BE49-F238E27FC236}">
                <a16:creationId xmlns:a16="http://schemas.microsoft.com/office/drawing/2014/main" id="{97B21601-9ADF-3F90-E97C-59878E6585F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54483" y="2302567"/>
            <a:ext cx="233418" cy="229044"/>
          </a:xfrm>
          <a:prstGeom prst="rect">
            <a:avLst/>
          </a:prstGeom>
        </p:spPr>
      </p:pic>
      <p:sp>
        <p:nvSpPr>
          <p:cNvPr id="87" name="Rectangle 86">
            <a:extLst>
              <a:ext uri="{FF2B5EF4-FFF2-40B4-BE49-F238E27FC236}">
                <a16:creationId xmlns:a16="http://schemas.microsoft.com/office/drawing/2014/main" id="{99512A2F-262E-8F24-ACDD-F3F2694354FE}"/>
              </a:ext>
            </a:extLst>
          </p:cNvPr>
          <p:cNvSpPr/>
          <p:nvPr/>
        </p:nvSpPr>
        <p:spPr bwMode="auto">
          <a:xfrm>
            <a:off x="7656048" y="2285651"/>
            <a:ext cx="1532203" cy="85316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Chat Frontend (JS) + Backend (Python)</a:t>
            </a:r>
          </a:p>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Chat interface for users</a:t>
            </a:r>
          </a:p>
        </p:txBody>
      </p:sp>
      <p:sp>
        <p:nvSpPr>
          <p:cNvPr id="88" name="Rectangle 87">
            <a:extLst>
              <a:ext uri="{FF2B5EF4-FFF2-40B4-BE49-F238E27FC236}">
                <a16:creationId xmlns:a16="http://schemas.microsoft.com/office/drawing/2014/main" id="{B791A4AF-127B-184F-00A5-F5C151A33582}"/>
              </a:ext>
            </a:extLst>
          </p:cNvPr>
          <p:cNvSpPr/>
          <p:nvPr/>
        </p:nvSpPr>
        <p:spPr bwMode="auto">
          <a:xfrm>
            <a:off x="9629628" y="2285651"/>
            <a:ext cx="1532203" cy="85316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Speech Service</a:t>
            </a:r>
          </a:p>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Chat interface for users</a:t>
            </a:r>
          </a:p>
        </p:txBody>
      </p:sp>
      <p:sp>
        <p:nvSpPr>
          <p:cNvPr id="89" name="Rectangle 88">
            <a:extLst>
              <a:ext uri="{FF2B5EF4-FFF2-40B4-BE49-F238E27FC236}">
                <a16:creationId xmlns:a16="http://schemas.microsoft.com/office/drawing/2014/main" id="{90B050BE-72AD-9F9C-9944-6917ACBD79B1}"/>
              </a:ext>
            </a:extLst>
          </p:cNvPr>
          <p:cNvSpPr/>
          <p:nvPr/>
        </p:nvSpPr>
        <p:spPr bwMode="auto">
          <a:xfrm>
            <a:off x="7656048" y="3843388"/>
            <a:ext cx="1532203" cy="85316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Azure Al Search</a:t>
            </a:r>
          </a:p>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Stores extracted documents and embeddings</a:t>
            </a:r>
          </a:p>
        </p:txBody>
      </p:sp>
      <p:sp>
        <p:nvSpPr>
          <p:cNvPr id="90" name="Rectangle 89">
            <a:extLst>
              <a:ext uri="{FF2B5EF4-FFF2-40B4-BE49-F238E27FC236}">
                <a16:creationId xmlns:a16="http://schemas.microsoft.com/office/drawing/2014/main" id="{95F6066E-035B-0E33-18C7-AB5789D2B212}"/>
              </a:ext>
            </a:extLst>
          </p:cNvPr>
          <p:cNvSpPr/>
          <p:nvPr/>
        </p:nvSpPr>
        <p:spPr bwMode="auto">
          <a:xfrm>
            <a:off x="9629628" y="3843388"/>
            <a:ext cx="1532203" cy="853163"/>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Sans Text Semibold"/>
                <a:ea typeface="+mn-ea"/>
                <a:cs typeface="+mn-cs"/>
              </a:rPr>
              <a:t>Azure Open Al Service</a:t>
            </a:r>
          </a:p>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Reason over documented chunks</a:t>
            </a:r>
          </a:p>
        </p:txBody>
      </p:sp>
      <p:pic>
        <p:nvPicPr>
          <p:cNvPr id="92" name="Graphic 91">
            <a:extLst>
              <a:ext uri="{FF2B5EF4-FFF2-40B4-BE49-F238E27FC236}">
                <a16:creationId xmlns:a16="http://schemas.microsoft.com/office/drawing/2014/main" id="{A0014106-25EA-E9ED-EF36-1A42F01DB4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05440" y="2363762"/>
            <a:ext cx="233418" cy="229044"/>
          </a:xfrm>
          <a:prstGeom prst="rect">
            <a:avLst/>
          </a:prstGeom>
        </p:spPr>
      </p:pic>
      <p:pic>
        <p:nvPicPr>
          <p:cNvPr id="93" name="Picture 92">
            <a:extLst>
              <a:ext uri="{FF2B5EF4-FFF2-40B4-BE49-F238E27FC236}">
                <a16:creationId xmlns:a16="http://schemas.microsoft.com/office/drawing/2014/main" id="{1ABA1C62-9DBD-BE0D-8C95-B3B7262706CD}"/>
              </a:ext>
            </a:extLst>
          </p:cNvPr>
          <p:cNvPicPr>
            <a:picLocks noChangeAspect="1"/>
          </p:cNvPicPr>
          <p:nvPr/>
        </p:nvPicPr>
        <p:blipFill>
          <a:blip r:embed="rId7"/>
          <a:stretch>
            <a:fillRect/>
          </a:stretch>
        </p:blipFill>
        <p:spPr>
          <a:xfrm>
            <a:off x="10258404" y="2333472"/>
            <a:ext cx="274651" cy="273670"/>
          </a:xfrm>
          <a:prstGeom prst="rect">
            <a:avLst/>
          </a:prstGeom>
        </p:spPr>
      </p:pic>
      <p:pic>
        <p:nvPicPr>
          <p:cNvPr id="11" name="Graphic 10">
            <a:extLst>
              <a:ext uri="{FF2B5EF4-FFF2-40B4-BE49-F238E27FC236}">
                <a16:creationId xmlns:a16="http://schemas.microsoft.com/office/drawing/2014/main" id="{17A5F23F-6832-C318-CBC0-E7FE225D8DD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02024" y="3931407"/>
            <a:ext cx="240250" cy="235747"/>
          </a:xfrm>
          <a:prstGeom prst="rect">
            <a:avLst/>
          </a:prstGeom>
        </p:spPr>
      </p:pic>
      <p:pic>
        <p:nvPicPr>
          <p:cNvPr id="30" name="Graphic 29">
            <a:extLst>
              <a:ext uri="{FF2B5EF4-FFF2-40B4-BE49-F238E27FC236}">
                <a16:creationId xmlns:a16="http://schemas.microsoft.com/office/drawing/2014/main" id="{D3543291-3480-900C-3A39-4228D67D40B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270721" y="3926614"/>
            <a:ext cx="250017" cy="245332"/>
          </a:xfrm>
          <a:prstGeom prst="rect">
            <a:avLst/>
          </a:prstGeom>
        </p:spPr>
      </p:pic>
      <p:pic>
        <p:nvPicPr>
          <p:cNvPr id="96" name="Graphic 95">
            <a:extLst>
              <a:ext uri="{FF2B5EF4-FFF2-40B4-BE49-F238E27FC236}">
                <a16:creationId xmlns:a16="http://schemas.microsoft.com/office/drawing/2014/main" id="{BEBB4E7B-2581-BE34-6F5D-A2A790D71A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5835" y="4273802"/>
            <a:ext cx="250017" cy="245332"/>
          </a:xfrm>
          <a:prstGeom prst="rect">
            <a:avLst/>
          </a:prstGeom>
        </p:spPr>
      </p:pic>
      <p:cxnSp>
        <p:nvCxnSpPr>
          <p:cNvPr id="97" name="Straight Arrow Connector 96">
            <a:extLst>
              <a:ext uri="{FF2B5EF4-FFF2-40B4-BE49-F238E27FC236}">
                <a16:creationId xmlns:a16="http://schemas.microsoft.com/office/drawing/2014/main" id="{2A139DE0-A337-45B5-B44E-B49C46AAAE00}"/>
              </a:ext>
            </a:extLst>
          </p:cNvPr>
          <p:cNvCxnSpPr>
            <a:cxnSpLocks/>
            <a:endCxn id="89" idx="1"/>
          </p:cNvCxnSpPr>
          <p:nvPr/>
        </p:nvCxnSpPr>
        <p:spPr>
          <a:xfrm>
            <a:off x="5067301" y="3579222"/>
            <a:ext cx="2588747" cy="690748"/>
          </a:xfrm>
          <a:prstGeom prst="bentConnector3">
            <a:avLst>
              <a:gd name="adj1" fmla="val 50000"/>
            </a:avLst>
          </a:prstGeom>
          <a:ln w="6350">
            <a:solidFill>
              <a:schemeClr val="bg1">
                <a:lumMod val="75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3FBB4325-F0D3-3329-EA2E-759411D881AC}"/>
              </a:ext>
            </a:extLst>
          </p:cNvPr>
          <p:cNvCxnSpPr>
            <a:cxnSpLocks/>
          </p:cNvCxnSpPr>
          <p:nvPr/>
        </p:nvCxnSpPr>
        <p:spPr>
          <a:xfrm flipH="1">
            <a:off x="1965035" y="3579221"/>
            <a:ext cx="1310050" cy="1"/>
          </a:xfrm>
          <a:prstGeom prst="straightConnector1">
            <a:avLst/>
          </a:prstGeom>
          <a:ln w="6350">
            <a:solidFill>
              <a:schemeClr val="bg1">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F642C4A1-7B3F-3340-3247-7E984FE25B68}"/>
              </a:ext>
            </a:extLst>
          </p:cNvPr>
          <p:cNvCxnSpPr>
            <a:cxnSpLocks/>
          </p:cNvCxnSpPr>
          <p:nvPr/>
        </p:nvCxnSpPr>
        <p:spPr>
          <a:xfrm flipV="1">
            <a:off x="4171193" y="3019930"/>
            <a:ext cx="0" cy="216636"/>
          </a:xfrm>
          <a:prstGeom prst="straightConnector1">
            <a:avLst/>
          </a:prstGeom>
          <a:ln w="6350">
            <a:solidFill>
              <a:schemeClr val="bg1">
                <a:lumMod val="75000"/>
              </a:schemeClr>
            </a:solidFill>
            <a:headEnd type="triangle" w="med" len="med"/>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FFE91830-0523-A54E-5E80-4A265FD996FD}"/>
              </a:ext>
            </a:extLst>
          </p:cNvPr>
          <p:cNvCxnSpPr>
            <a:cxnSpLocks/>
            <a:stCxn id="3094" idx="3"/>
          </p:cNvCxnSpPr>
          <p:nvPr/>
        </p:nvCxnSpPr>
        <p:spPr>
          <a:xfrm>
            <a:off x="5100639" y="4103302"/>
            <a:ext cx="369379" cy="139688"/>
          </a:xfrm>
          <a:prstGeom prst="bentConnector2">
            <a:avLst/>
          </a:prstGeom>
          <a:ln>
            <a:solidFill>
              <a:schemeClr val="bg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79D24682-59AD-876B-57A2-5F5BF20A2334}"/>
              </a:ext>
            </a:extLst>
          </p:cNvPr>
          <p:cNvCxnSpPr>
            <a:cxnSpLocks/>
          </p:cNvCxnSpPr>
          <p:nvPr/>
        </p:nvCxnSpPr>
        <p:spPr>
          <a:xfrm flipV="1">
            <a:off x="4171193" y="3921878"/>
            <a:ext cx="0" cy="178635"/>
          </a:xfrm>
          <a:prstGeom prst="straightConnector1">
            <a:avLst/>
          </a:prstGeom>
          <a:ln w="6350">
            <a:solidFill>
              <a:schemeClr val="bg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43E689B-8C76-CCC6-DEEC-B6278812E2A4}"/>
              </a:ext>
            </a:extLst>
          </p:cNvPr>
          <p:cNvCxnSpPr>
            <a:cxnSpLocks/>
          </p:cNvCxnSpPr>
          <p:nvPr/>
        </p:nvCxnSpPr>
        <p:spPr>
          <a:xfrm>
            <a:off x="8422150" y="3138814"/>
            <a:ext cx="0" cy="749024"/>
          </a:xfrm>
          <a:prstGeom prst="straightConnector1">
            <a:avLst/>
          </a:prstGeom>
          <a:ln w="6350">
            <a:solidFill>
              <a:schemeClr val="bg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81A1A36B-3F0D-446A-DFB8-B0951E63276B}"/>
              </a:ext>
            </a:extLst>
          </p:cNvPr>
          <p:cNvCxnSpPr>
            <a:cxnSpLocks/>
          </p:cNvCxnSpPr>
          <p:nvPr/>
        </p:nvCxnSpPr>
        <p:spPr>
          <a:xfrm>
            <a:off x="8429625" y="3429210"/>
            <a:ext cx="1966105" cy="458628"/>
          </a:xfrm>
          <a:prstGeom prst="bentConnector2">
            <a:avLst/>
          </a:prstGeom>
          <a:ln w="6350">
            <a:solidFill>
              <a:schemeClr val="bg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AEF3C2A-9B45-B0DE-5558-C19E449F2E3E}"/>
              </a:ext>
            </a:extLst>
          </p:cNvPr>
          <p:cNvCxnSpPr>
            <a:cxnSpLocks/>
          </p:cNvCxnSpPr>
          <p:nvPr/>
        </p:nvCxnSpPr>
        <p:spPr>
          <a:xfrm>
            <a:off x="9188251" y="2712233"/>
            <a:ext cx="441377" cy="0"/>
          </a:xfrm>
          <a:prstGeom prst="straightConnector1">
            <a:avLst/>
          </a:prstGeom>
          <a:ln w="6350">
            <a:solidFill>
              <a:schemeClr val="bg1">
                <a:lumMod val="75000"/>
              </a:schemeClr>
            </a:solidFill>
            <a:prstDash val="dash"/>
            <a:headEnd type="triangle" w="med" len="med"/>
            <a:tailEnd type="triangle"/>
          </a:ln>
        </p:spPr>
        <p:style>
          <a:lnRef idx="1">
            <a:schemeClr val="accent1"/>
          </a:lnRef>
          <a:fillRef idx="0">
            <a:schemeClr val="accent1"/>
          </a:fillRef>
          <a:effectRef idx="0">
            <a:schemeClr val="accent1"/>
          </a:effectRef>
          <a:fontRef idx="minor">
            <a:schemeClr val="tx1"/>
          </a:fontRef>
        </p:style>
      </p:cxnSp>
      <p:sp>
        <p:nvSpPr>
          <p:cNvPr id="3073" name="TextBox 3072">
            <a:extLst>
              <a:ext uri="{FF2B5EF4-FFF2-40B4-BE49-F238E27FC236}">
                <a16:creationId xmlns:a16="http://schemas.microsoft.com/office/drawing/2014/main" id="{236D0DA1-D7A0-951C-FDE8-12BCD7BE2C7A}"/>
              </a:ext>
            </a:extLst>
          </p:cNvPr>
          <p:cNvSpPr txBox="1"/>
          <p:nvPr/>
        </p:nvSpPr>
        <p:spPr>
          <a:xfrm>
            <a:off x="3273554" y="1632823"/>
            <a:ext cx="56418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r>
              <a:rPr kumimoji="0" lang="en-US" sz="1400" b="0" i="1" u="none" strike="noStrike" kern="1200" cap="none" spc="0" normalizeH="0" baseline="0" noProof="0">
                <a:ln>
                  <a:noFill/>
                </a:ln>
                <a:solidFill>
                  <a:srgbClr val="0078D4"/>
                </a:solidFill>
                <a:effectLst/>
                <a:uLnTx/>
                <a:uFillTx/>
                <a:latin typeface="Segoe Sans Text Semibold"/>
                <a:ea typeface="+mn-ea"/>
                <a:cs typeface="+mn-cs"/>
              </a:rPr>
              <a:t>Chat with your data </a:t>
            </a:r>
            <a:r>
              <a:rPr kumimoji="0" lang="en-US" sz="1400" b="0" i="0" u="none" strike="noStrike" kern="1200" cap="none" spc="0" normalizeH="0" baseline="0" noProof="0">
                <a:ln>
                  <a:noFill/>
                </a:ln>
                <a:solidFill>
                  <a:srgbClr val="0078D4"/>
                </a:solidFill>
                <a:effectLst/>
                <a:uLnTx/>
                <a:uFillTx/>
                <a:latin typeface="Segoe Sans Text Semibold"/>
                <a:ea typeface="+mn-ea"/>
                <a:cs typeface="+mn-cs"/>
              </a:rPr>
              <a:t>Solution Accelerator architecture</a:t>
            </a:r>
          </a:p>
        </p:txBody>
      </p:sp>
      <p:sp>
        <p:nvSpPr>
          <p:cNvPr id="3077" name="Rectangle: Rounded Corners 3076">
            <a:extLst>
              <a:ext uri="{FF2B5EF4-FFF2-40B4-BE49-F238E27FC236}">
                <a16:creationId xmlns:a16="http://schemas.microsoft.com/office/drawing/2014/main" id="{CF723270-1129-9530-C19E-43F1E2DFF83D}"/>
              </a:ext>
            </a:extLst>
          </p:cNvPr>
          <p:cNvSpPr/>
          <p:nvPr/>
        </p:nvSpPr>
        <p:spPr bwMode="auto">
          <a:xfrm>
            <a:off x="198784" y="1574800"/>
            <a:ext cx="11404954" cy="3555940"/>
          </a:xfrm>
          <a:prstGeom prst="roundRect">
            <a:avLst>
              <a:gd name="adj" fmla="val 0"/>
            </a:avLst>
          </a:prstGeom>
          <a:noFill/>
          <a:ln w="6350">
            <a:solidFill>
              <a:schemeClr val="bg1">
                <a:lumMod val="75000"/>
                <a:alpha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3091" name="CaixaDeTexto 35">
            <a:extLst>
              <a:ext uri="{FF2B5EF4-FFF2-40B4-BE49-F238E27FC236}">
                <a16:creationId xmlns:a16="http://schemas.microsoft.com/office/drawing/2014/main" id="{793FDF0F-DB33-72A5-E5B0-25945269CFED}"/>
              </a:ext>
            </a:extLst>
          </p:cNvPr>
          <p:cNvSpPr txBox="1"/>
          <p:nvPr/>
        </p:nvSpPr>
        <p:spPr>
          <a:xfrm>
            <a:off x="5376786" y="3445472"/>
            <a:ext cx="633490" cy="255674"/>
          </a:xfrm>
          <a:prstGeom prst="rect">
            <a:avLst/>
          </a:prstGeom>
          <a:solidFill>
            <a:schemeClr val="bg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Ingest documents</a:t>
            </a:r>
          </a:p>
        </p:txBody>
      </p:sp>
      <p:sp>
        <p:nvSpPr>
          <p:cNvPr id="3092" name="CaixaDeTexto 35">
            <a:extLst>
              <a:ext uri="{FF2B5EF4-FFF2-40B4-BE49-F238E27FC236}">
                <a16:creationId xmlns:a16="http://schemas.microsoft.com/office/drawing/2014/main" id="{E461E8CF-EB06-E10B-96AC-55A72D0CFBEB}"/>
              </a:ext>
            </a:extLst>
          </p:cNvPr>
          <p:cNvSpPr txBox="1"/>
          <p:nvPr/>
        </p:nvSpPr>
        <p:spPr>
          <a:xfrm>
            <a:off x="2357514" y="3445472"/>
            <a:ext cx="578721" cy="255674"/>
          </a:xfrm>
          <a:prstGeom prst="rect">
            <a:avLst/>
          </a:prstGeom>
          <a:solidFill>
            <a:schemeClr val="bg1"/>
          </a:solidFill>
          <a:ln>
            <a:noFill/>
          </a:ln>
        </p:spPr>
        <p:txBody>
          <a:bodyPr wrap="square" lIns="0" tIns="0" rIns="0" bIns="0"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Read documents</a:t>
            </a:r>
          </a:p>
        </p:txBody>
      </p:sp>
      <p:sp>
        <p:nvSpPr>
          <p:cNvPr id="3094" name="CaixaDeTexto 35">
            <a:extLst>
              <a:ext uri="{FF2B5EF4-FFF2-40B4-BE49-F238E27FC236}">
                <a16:creationId xmlns:a16="http://schemas.microsoft.com/office/drawing/2014/main" id="{BD8F7E77-AC60-D6FF-5B8C-54AAA32D1DC9}"/>
              </a:ext>
            </a:extLst>
          </p:cNvPr>
          <p:cNvSpPr txBox="1"/>
          <p:nvPr/>
        </p:nvSpPr>
        <p:spPr>
          <a:xfrm>
            <a:off x="4437261" y="3980191"/>
            <a:ext cx="663378" cy="24622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Create</a:t>
            </a:r>
            <a:br>
              <a:rPr kumimoji="0" lang="en-US" sz="800" b="0" i="0" u="none" strike="noStrike" kern="1200" cap="none" spc="0" normalizeH="0" baseline="0" noProof="0">
                <a:ln>
                  <a:noFill/>
                </a:ln>
                <a:solidFill>
                  <a:srgbClr val="000000"/>
                </a:solidFill>
                <a:effectLst/>
                <a:uLnTx/>
                <a:uFillTx/>
                <a:latin typeface="Segoe Sans Text"/>
                <a:ea typeface="+mn-ea"/>
                <a:cs typeface="+mn-cs"/>
              </a:rPr>
            </a:br>
            <a:r>
              <a:rPr kumimoji="0" lang="en-US" sz="800" b="0" i="0" u="none" strike="noStrike" kern="1200" cap="none" spc="0" normalizeH="0" baseline="0" noProof="0">
                <a:ln>
                  <a:noFill/>
                </a:ln>
                <a:solidFill>
                  <a:srgbClr val="000000"/>
                </a:solidFill>
                <a:effectLst/>
                <a:uLnTx/>
                <a:uFillTx/>
                <a:latin typeface="Segoe Sans Text"/>
                <a:ea typeface="+mn-ea"/>
                <a:cs typeface="+mn-cs"/>
              </a:rPr>
              <a:t>embeddings</a:t>
            </a:r>
          </a:p>
        </p:txBody>
      </p:sp>
      <p:sp>
        <p:nvSpPr>
          <p:cNvPr id="3095" name="CaixaDeTexto 35">
            <a:extLst>
              <a:ext uri="{FF2B5EF4-FFF2-40B4-BE49-F238E27FC236}">
                <a16:creationId xmlns:a16="http://schemas.microsoft.com/office/drawing/2014/main" id="{69A34A0D-167D-6666-7324-85163B264709}"/>
              </a:ext>
            </a:extLst>
          </p:cNvPr>
          <p:cNvSpPr txBox="1"/>
          <p:nvPr/>
        </p:nvSpPr>
        <p:spPr>
          <a:xfrm>
            <a:off x="3115668" y="3980191"/>
            <a:ext cx="849114" cy="246221"/>
          </a:xfrm>
          <a:prstGeom prst="rect">
            <a:avLst/>
          </a:prstGeom>
          <a:noFill/>
          <a:ln>
            <a:noFill/>
          </a:ln>
        </p:spPr>
        <p:txBody>
          <a:bodyPr wrap="square" lIns="0" tIns="0" rIns="0" bIns="0" rtlCol="0">
            <a:spAutoFit/>
          </a:bodyPr>
          <a:lstStyle/>
          <a:p>
            <a:pPr marL="0" marR="0" lvl="0" indent="0" algn="ctr" defTabSz="914400" rtl="0" eaLnBrk="1" fontAlgn="auto" latinLnBrk="0" hangingPunct="1">
              <a:lnSpc>
                <a:spcPct val="100000"/>
              </a:lnSpc>
              <a:spcBef>
                <a:spcPts val="40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Sans Text"/>
                <a:ea typeface="+mn-ea"/>
                <a:cs typeface="+mn-cs"/>
              </a:rPr>
              <a:t>Extract layout from documents</a:t>
            </a:r>
          </a:p>
        </p:txBody>
      </p:sp>
      <p:cxnSp>
        <p:nvCxnSpPr>
          <p:cNvPr id="3097" name="Straight Arrow Connector 108">
            <a:extLst>
              <a:ext uri="{FF2B5EF4-FFF2-40B4-BE49-F238E27FC236}">
                <a16:creationId xmlns:a16="http://schemas.microsoft.com/office/drawing/2014/main" id="{A2112382-2C7E-6618-F029-D0D65FA6B236}"/>
              </a:ext>
            </a:extLst>
          </p:cNvPr>
          <p:cNvCxnSpPr>
            <a:cxnSpLocks/>
            <a:stCxn id="3095" idx="1"/>
          </p:cNvCxnSpPr>
          <p:nvPr/>
        </p:nvCxnSpPr>
        <p:spPr>
          <a:xfrm rot="10800000" flipV="1">
            <a:off x="2894696" y="4103302"/>
            <a:ext cx="220973" cy="139688"/>
          </a:xfrm>
          <a:prstGeom prst="bentConnector2">
            <a:avLst/>
          </a:prstGeom>
          <a:ln>
            <a:solidFill>
              <a:schemeClr val="bg1">
                <a:lumMod val="50000"/>
                <a:lumOff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102" name="Straight Connector 3101">
            <a:extLst>
              <a:ext uri="{FF2B5EF4-FFF2-40B4-BE49-F238E27FC236}">
                <a16:creationId xmlns:a16="http://schemas.microsoft.com/office/drawing/2014/main" id="{B6DE7A19-67B4-B1AA-2398-926737D82E21}"/>
              </a:ext>
            </a:extLst>
          </p:cNvPr>
          <p:cNvCxnSpPr>
            <a:endCxn id="3094" idx="1"/>
          </p:cNvCxnSpPr>
          <p:nvPr/>
        </p:nvCxnSpPr>
        <p:spPr>
          <a:xfrm flipV="1">
            <a:off x="3961877" y="4103302"/>
            <a:ext cx="475384" cy="0"/>
          </a:xfrm>
          <a:prstGeom prst="line">
            <a:avLst/>
          </a:prstGeom>
          <a:ln w="6350">
            <a:solidFill>
              <a:schemeClr val="bg1">
                <a:lumMod val="75000"/>
              </a:schemeClr>
            </a:solidFill>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64AF088-9191-A502-E813-42651ECCD76B}"/>
              </a:ext>
              <a:ext uri="{C183D7F6-B498-43B3-948B-1728B52AA6E4}">
                <adec:decorative xmlns:adec="http://schemas.microsoft.com/office/drawing/2017/decorative" val="1"/>
              </a:ext>
            </a:extLst>
          </p:cNvPr>
          <p:cNvSpPr txBox="1"/>
          <p:nvPr/>
        </p:nvSpPr>
        <p:spPr>
          <a:xfrm>
            <a:off x="1965035" y="4976710"/>
            <a:ext cx="3316934" cy="300140"/>
          </a:xfrm>
          <a:prstGeom prst="roundRect">
            <a:avLst>
              <a:gd name="adj" fmla="val 50000"/>
            </a:avLst>
          </a:prstGeom>
          <a:solidFill>
            <a:schemeClr val="tx2"/>
          </a:solidFill>
          <a:ln>
            <a:noFill/>
          </a:ln>
          <a:effectLst/>
        </p:spPr>
        <p:txBody>
          <a:bodyPr wrap="none" lIns="91440" tIns="91440" rIns="91440" bIns="91440" rtlCol="0" anchor="ctr" anchorCtr="0">
            <a:noAutofit/>
          </a:bodyPr>
          <a:lstStyle>
            <a:defPPr>
              <a:defRPr lang="en-US"/>
            </a:defPPr>
            <a:lvl1pPr>
              <a:defRPr sz="16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ts val="20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Sans Text Semibold"/>
                <a:ea typeface="+mn-ea"/>
                <a:cs typeface="+mn-cs"/>
                <a:hlinkClick r:id="rId12">
                  <a:extLst>
                    <a:ext uri="{A12FA001-AC4F-418D-AE19-62706E023703}">
                      <ahyp:hlinkClr xmlns:ahyp="http://schemas.microsoft.com/office/drawing/2018/hyperlinkcolor" val="tx"/>
                    </a:ext>
                  </a:extLst>
                </a:hlinkClick>
              </a:rPr>
              <a:t>Chat with Your Data Solution Accelerator GitHub</a:t>
            </a:r>
            <a:endParaRPr kumimoji="0" lang="en-US" sz="1100" b="0" i="0" u="none" strike="noStrike" kern="1200" cap="none" spc="0" normalizeH="0" baseline="0" noProof="0" dirty="0">
              <a:ln>
                <a:noFill/>
              </a:ln>
              <a:solidFill>
                <a:srgbClr val="FFFFFF"/>
              </a:solidFill>
              <a:effectLst/>
              <a:uLnTx/>
              <a:uFillTx/>
              <a:latin typeface="Segoe Sans Text Semibold"/>
              <a:ea typeface="+mn-ea"/>
              <a:cs typeface="+mn-cs"/>
            </a:endParaRPr>
          </a:p>
        </p:txBody>
      </p:sp>
      <p:sp>
        <p:nvSpPr>
          <p:cNvPr id="5" name="Title 4">
            <a:extLst>
              <a:ext uri="{FF2B5EF4-FFF2-40B4-BE49-F238E27FC236}">
                <a16:creationId xmlns:a16="http://schemas.microsoft.com/office/drawing/2014/main" id="{E2F3EE9B-0FCE-8DCE-1A4C-D512ABDFC7F7}"/>
              </a:ext>
            </a:extLst>
          </p:cNvPr>
          <p:cNvSpPr>
            <a:spLocks noGrp="1"/>
          </p:cNvSpPr>
          <p:nvPr>
            <p:ph type="title"/>
          </p:nvPr>
        </p:nvSpPr>
        <p:spPr>
          <a:xfrm>
            <a:off x="588963" y="457200"/>
            <a:ext cx="11017250" cy="923330"/>
          </a:xfrm>
        </p:spPr>
        <p:txBody>
          <a:bodyPr/>
          <a:lstStyle/>
          <a:p>
            <a:pPr algn="ctr"/>
            <a:r>
              <a:rPr lang="en-US" sz="3000" dirty="0"/>
              <a:t>Sample Architecture:</a:t>
            </a:r>
            <a:br>
              <a:rPr lang="en-US" sz="3000" dirty="0"/>
            </a:br>
            <a:r>
              <a:rPr lang="en-US" sz="3000" dirty="0"/>
              <a:t>Chat with your data</a:t>
            </a:r>
            <a:endParaRPr lang="en-IN" sz="3000" dirty="0"/>
          </a:p>
        </p:txBody>
      </p:sp>
      <p:sp>
        <p:nvSpPr>
          <p:cNvPr id="24" name="Rectangle 23">
            <a:extLst>
              <a:ext uri="{FF2B5EF4-FFF2-40B4-BE49-F238E27FC236}">
                <a16:creationId xmlns:a16="http://schemas.microsoft.com/office/drawing/2014/main" id="{C679342D-A1C3-105C-4839-DB4E7677834B}"/>
              </a:ext>
            </a:extLst>
          </p:cNvPr>
          <p:cNvSpPr/>
          <p:nvPr/>
        </p:nvSpPr>
        <p:spPr bwMode="auto">
          <a:xfrm>
            <a:off x="0" y="5400335"/>
            <a:ext cx="12191350" cy="1457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2C1D1266-E90A-88C9-7122-7EB6B657CD4C}"/>
              </a:ext>
            </a:extLst>
          </p:cNvPr>
          <p:cNvCxnSpPr>
            <a:cxnSpLocks/>
          </p:cNvCxnSpPr>
          <p:nvPr/>
        </p:nvCxnSpPr>
        <p:spPr>
          <a:xfrm>
            <a:off x="0" y="5398844"/>
            <a:ext cx="12192000" cy="0"/>
          </a:xfrm>
          <a:prstGeom prst="line">
            <a:avLst/>
          </a:prstGeom>
          <a:noFill/>
          <a:ln w="190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9" name="Text Placeholder 2">
            <a:extLst>
              <a:ext uri="{FF2B5EF4-FFF2-40B4-BE49-F238E27FC236}">
                <a16:creationId xmlns:a16="http://schemas.microsoft.com/office/drawing/2014/main" id="{99456FC4-363C-B010-7CD4-FD0BDA039239}"/>
              </a:ext>
            </a:extLst>
          </p:cNvPr>
          <p:cNvSpPr>
            <a:spLocks noGrp="1"/>
          </p:cNvSpPr>
          <p:nvPr/>
        </p:nvSpPr>
        <p:spPr>
          <a:xfrm>
            <a:off x="2609850" y="5505546"/>
            <a:ext cx="8996363" cy="1246495"/>
          </a:xfrm>
          <a:prstGeom prst="rect">
            <a:avLst/>
          </a:prstGeom>
        </p:spPr>
        <p:txBody>
          <a:bodyPr vert="horz" wrap="square" lIns="0" tIns="0" rIns="0" bIns="0" rtlCol="0" anchor="t">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This pattern combines the capabilities of document retrieval and response synthesis to create a conversational search experience for internal users.</a:t>
            </a: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endPar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100000"/>
              </a:lnSpc>
              <a:spcBef>
                <a:spcPts val="0"/>
              </a:spcBef>
              <a:spcAft>
                <a:spcPts val="300"/>
              </a:spcAft>
              <a:buClrTx/>
              <a:buSzPct val="90000"/>
              <a:buFont typeface="Wingdings" panose="05000000000000000000" pitchFamily="2" charset="2"/>
              <a:buNone/>
              <a:tabLst/>
              <a:defRPr/>
            </a:pP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Data may be read from a variety of data sources, including S</a:t>
            </a:r>
            <a:r>
              <a:rPr kumimoji="0" lang="en-US" sz="1100" b="0" i="0" u="none" strike="noStrike" kern="1200" cap="none" spc="0" normalizeH="0" baseline="0" noProof="0" dirty="0" err="1">
                <a:ln>
                  <a:noFill/>
                </a:ln>
                <a:solidFill>
                  <a:srgbClr val="000000"/>
                </a:solidFill>
                <a:effectLst/>
                <a:uLnTx/>
                <a:uFillTx/>
                <a:latin typeface="Segoe Sans Text"/>
                <a:ea typeface="+mn-ea"/>
                <a:cs typeface="Segoe UI" panose="020B0502040204020203" pitchFamily="34" charset="0"/>
              </a:rPr>
              <a:t>torage</a:t>
            </a:r>
            <a:r>
              <a:rPr kumimoji="0" lang="en-US" sz="1100" b="0" i="0" u="none" strike="noStrike" kern="1200" cap="none" spc="0" normalizeH="0" baseline="0" noProof="0" dirty="0">
                <a:ln>
                  <a:noFill/>
                </a:ln>
                <a:solidFill>
                  <a:srgbClr val="000000"/>
                </a:solidFill>
                <a:effectLst/>
                <a:uLnTx/>
                <a:uFillTx/>
                <a:latin typeface="Segoe Sans Text"/>
                <a:ea typeface="+mn-ea"/>
                <a:cs typeface="Segoe UI" panose="020B0502040204020203" pitchFamily="34" charset="0"/>
              </a:rPr>
              <a:t> Account, Azure Cosmos DB, Azure Database for PostgreSQL, or Azure SQL. Azure Cosmos DB and Azure Database for PostgreSQL can be used as a vector search engine instead of Azure AI Search. An additional reference architecture can be found in the appendix. </a:t>
            </a:r>
          </a:p>
        </p:txBody>
      </p:sp>
      <p:sp>
        <p:nvSpPr>
          <p:cNvPr id="31" name="Title 1">
            <a:extLst>
              <a:ext uri="{FF2B5EF4-FFF2-40B4-BE49-F238E27FC236}">
                <a16:creationId xmlns:a16="http://schemas.microsoft.com/office/drawing/2014/main" id="{E6FD0967-97FE-A4E5-3ADF-B16C0C5949D8}"/>
              </a:ext>
            </a:extLst>
          </p:cNvPr>
          <p:cNvSpPr>
            <a:spLocks noGrp="1"/>
          </p:cNvSpPr>
          <p:nvPr/>
        </p:nvSpPr>
        <p:spPr>
          <a:xfrm>
            <a:off x="588263" y="5505546"/>
            <a:ext cx="1751618"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pPr marL="0" marR="0" lvl="0" indent="0" algn="r"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t>Chat with</a:t>
            </a:r>
            <a:br>
              <a:rPr kumimoji="0" lang="en-US" sz="16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br>
            <a:r>
              <a:rPr kumimoji="0" lang="en-US" sz="1600" b="0" i="0" u="none" strike="noStrike" kern="1200" cap="none" spc="0" normalizeH="0" baseline="0" noProof="0">
                <a:ln w="3175">
                  <a:noFill/>
                </a:ln>
                <a:solidFill>
                  <a:srgbClr val="0078D4"/>
                </a:solidFill>
                <a:effectLst/>
                <a:uLnTx/>
                <a:uFillTx/>
                <a:latin typeface="Segoe Sans Text Semibold"/>
                <a:ea typeface="+mn-ea"/>
                <a:cs typeface="Segoe UI" pitchFamily="34" charset="0"/>
              </a:rPr>
              <a:t>your Data</a:t>
            </a:r>
          </a:p>
        </p:txBody>
      </p:sp>
      <p:cxnSp>
        <p:nvCxnSpPr>
          <p:cNvPr id="8" name="Straight Connector 7">
            <a:extLst>
              <a:ext uri="{FF2B5EF4-FFF2-40B4-BE49-F238E27FC236}">
                <a16:creationId xmlns:a16="http://schemas.microsoft.com/office/drawing/2014/main" id="{0F558407-3E0E-B96A-D8F7-7039BB6CE913}"/>
              </a:ext>
            </a:extLst>
          </p:cNvPr>
          <p:cNvCxnSpPr>
            <a:cxnSpLocks/>
          </p:cNvCxnSpPr>
          <p:nvPr/>
        </p:nvCxnSpPr>
        <p:spPr>
          <a:xfrm>
            <a:off x="2474865" y="5505546"/>
            <a:ext cx="0" cy="492443"/>
          </a:xfrm>
          <a:prstGeom prst="line">
            <a:avLst/>
          </a:prstGeom>
          <a:ln w="6350">
            <a:solidFill>
              <a:schemeClr val="bg1">
                <a:lumMod val="75000"/>
              </a:schemeClr>
            </a:solidFill>
            <a:headEnd type="none" w="lg" len="med"/>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744E4E30-6F13-3656-02DB-2F009D5A64F4}"/>
              </a:ext>
            </a:extLst>
          </p:cNvPr>
          <p:cNvGrpSpPr/>
          <p:nvPr/>
        </p:nvGrpSpPr>
        <p:grpSpPr>
          <a:xfrm>
            <a:off x="681157" y="2068509"/>
            <a:ext cx="1271571" cy="2681416"/>
            <a:chOff x="871985" y="2068509"/>
            <a:chExt cx="1271571" cy="2681416"/>
          </a:xfrm>
        </p:grpSpPr>
        <p:grpSp>
          <p:nvGrpSpPr>
            <p:cNvPr id="21" name="Group 20">
              <a:extLst>
                <a:ext uri="{FF2B5EF4-FFF2-40B4-BE49-F238E27FC236}">
                  <a16:creationId xmlns:a16="http://schemas.microsoft.com/office/drawing/2014/main" id="{24B67BE9-362D-5CCC-2E27-4717DD4E3BBA}"/>
                </a:ext>
              </a:extLst>
            </p:cNvPr>
            <p:cNvGrpSpPr/>
            <p:nvPr/>
          </p:nvGrpSpPr>
          <p:grpSpPr>
            <a:xfrm>
              <a:off x="871985" y="2068509"/>
              <a:ext cx="1271571" cy="2681416"/>
              <a:chOff x="871985" y="2068509"/>
              <a:chExt cx="1271571" cy="2681416"/>
            </a:xfrm>
          </p:grpSpPr>
          <p:grpSp>
            <p:nvGrpSpPr>
              <p:cNvPr id="7" name="Group 6">
                <a:extLst>
                  <a:ext uri="{FF2B5EF4-FFF2-40B4-BE49-F238E27FC236}">
                    <a16:creationId xmlns:a16="http://schemas.microsoft.com/office/drawing/2014/main" id="{70CE0CF1-0F85-B22A-9F63-2D631D37092A}"/>
                  </a:ext>
                </a:extLst>
              </p:cNvPr>
              <p:cNvGrpSpPr/>
              <p:nvPr/>
            </p:nvGrpSpPr>
            <p:grpSpPr>
              <a:xfrm>
                <a:off x="871985" y="2068509"/>
                <a:ext cx="1271571" cy="2681416"/>
                <a:chOff x="871985" y="2916065"/>
                <a:chExt cx="1361318" cy="2202809"/>
              </a:xfrm>
            </p:grpSpPr>
            <p:sp>
              <p:nvSpPr>
                <p:cNvPr id="84" name="Rectangle 83">
                  <a:extLst>
                    <a:ext uri="{FF2B5EF4-FFF2-40B4-BE49-F238E27FC236}">
                      <a16:creationId xmlns:a16="http://schemas.microsoft.com/office/drawing/2014/main" id="{A0559E2C-DC3D-AC2F-E67A-4E55230265A3}"/>
                    </a:ext>
                  </a:extLst>
                </p:cNvPr>
                <p:cNvSpPr/>
                <p:nvPr/>
              </p:nvSpPr>
              <p:spPr bwMode="auto">
                <a:xfrm>
                  <a:off x="871985" y="2916065"/>
                  <a:ext cx="1361318" cy="2202809"/>
                </a:xfrm>
                <a:prstGeom prst="rect">
                  <a:avLst/>
                </a:prstGeom>
                <a:solidFill>
                  <a:schemeClr val="bg1">
                    <a:lumMod val="95000"/>
                  </a:schemeClr>
                </a:solidFill>
                <a:ln w="3175">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2743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200"/>
                    </a:spcBef>
                    <a:spcAft>
                      <a:spcPts val="0"/>
                    </a:spcAft>
                    <a:buClrTx/>
                    <a:buSzTx/>
                    <a:buFontTx/>
                    <a:buNone/>
                    <a:tabLst/>
                    <a:defRPr/>
                  </a:pPr>
                  <a:endParaRPr kumimoji="0" lang="en-US" sz="800" b="0" i="0" u="none" strike="noStrike" kern="1200" cap="none" spc="0" normalizeH="0" baseline="0" noProof="0" dirty="0">
                    <a:ln>
                      <a:noFill/>
                    </a:ln>
                    <a:solidFill>
                      <a:srgbClr val="000000"/>
                    </a:solidFill>
                    <a:effectLst/>
                    <a:uLnTx/>
                    <a:uFillTx/>
                    <a:latin typeface="Segoe Sans Text"/>
                    <a:ea typeface="+mn-ea"/>
                    <a:cs typeface="+mn-cs"/>
                  </a:endParaRPr>
                </a:p>
              </p:txBody>
            </p:sp>
            <p:pic>
              <p:nvPicPr>
                <p:cNvPr id="38" name="Graphic 37">
                  <a:extLst>
                    <a:ext uri="{FF2B5EF4-FFF2-40B4-BE49-F238E27FC236}">
                      <a16:creationId xmlns:a16="http://schemas.microsoft.com/office/drawing/2014/main" id="{1A58E210-7204-435F-F3D6-B83A82C29A6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374922" y="2947473"/>
                  <a:ext cx="261879" cy="256971"/>
                </a:xfrm>
                <a:prstGeom prst="rect">
                  <a:avLst/>
                </a:prstGeom>
              </p:spPr>
            </p:pic>
            <p:pic>
              <p:nvPicPr>
                <p:cNvPr id="12" name="Graphic 11">
                  <a:extLst>
                    <a:ext uri="{FF2B5EF4-FFF2-40B4-BE49-F238E27FC236}">
                      <a16:creationId xmlns:a16="http://schemas.microsoft.com/office/drawing/2014/main" id="{BF46355B-866B-6C9E-FEA3-A51E5EAD345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396252" y="4654233"/>
                  <a:ext cx="222367" cy="222367"/>
                </a:xfrm>
                <a:prstGeom prst="rect">
                  <a:avLst/>
                </a:prstGeom>
              </p:spPr>
            </p:pic>
            <p:sp>
              <p:nvSpPr>
                <p:cNvPr id="6" name="TextBox 5">
                  <a:extLst>
                    <a:ext uri="{FF2B5EF4-FFF2-40B4-BE49-F238E27FC236}">
                      <a16:creationId xmlns:a16="http://schemas.microsoft.com/office/drawing/2014/main" id="{81EAD3BD-78E1-CB92-F152-2FE7E65AF613}"/>
                    </a:ext>
                  </a:extLst>
                </p:cNvPr>
                <p:cNvSpPr txBox="1"/>
                <p:nvPr/>
              </p:nvSpPr>
              <p:spPr>
                <a:xfrm>
                  <a:off x="994519" y="4528743"/>
                  <a:ext cx="1022684" cy="12311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sp>
            <p:nvSpPr>
              <p:cNvPr id="15" name="TextBox 14">
                <a:extLst>
                  <a:ext uri="{FF2B5EF4-FFF2-40B4-BE49-F238E27FC236}">
                    <a16:creationId xmlns:a16="http://schemas.microsoft.com/office/drawing/2014/main" id="{33B1ACFA-AF7C-42E1-E9D2-E439258FA82D}"/>
                  </a:ext>
                </a:extLst>
              </p:cNvPr>
              <p:cNvSpPr txBox="1"/>
              <p:nvPr/>
            </p:nvSpPr>
            <p:spPr>
              <a:xfrm>
                <a:off x="1030139" y="243570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Storage Accounts</a:t>
                </a:r>
              </a:p>
            </p:txBody>
          </p:sp>
          <p:sp>
            <p:nvSpPr>
              <p:cNvPr id="16" name="TextBox 15">
                <a:extLst>
                  <a:ext uri="{FF2B5EF4-FFF2-40B4-BE49-F238E27FC236}">
                    <a16:creationId xmlns:a16="http://schemas.microsoft.com/office/drawing/2014/main" id="{9ADE3D6E-6880-0485-A357-3D720E9E5299}"/>
                  </a:ext>
                </a:extLst>
              </p:cNvPr>
              <p:cNvSpPr txBox="1"/>
              <p:nvPr/>
            </p:nvSpPr>
            <p:spPr>
              <a:xfrm>
                <a:off x="1030139" y="4533234"/>
                <a:ext cx="955262"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Cosmos DB</a:t>
                </a:r>
              </a:p>
            </p:txBody>
          </p:sp>
          <p:pic>
            <p:nvPicPr>
              <p:cNvPr id="1026" name="Picture 2">
                <a:extLst>
                  <a:ext uri="{FF2B5EF4-FFF2-40B4-BE49-F238E27FC236}">
                    <a16:creationId xmlns:a16="http://schemas.microsoft.com/office/drawing/2014/main" id="{49A5920C-DED2-B125-7901-050EA02DF33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22022" y="2720376"/>
                <a:ext cx="284100" cy="284100"/>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1F750387-237E-9F3E-4035-853D3C51057A}"/>
                  </a:ext>
                </a:extLst>
              </p:cNvPr>
              <p:cNvSpPr txBox="1"/>
              <p:nvPr/>
            </p:nvSpPr>
            <p:spPr>
              <a:xfrm>
                <a:off x="982632" y="2593216"/>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sp>
            <p:nvSpPr>
              <p:cNvPr id="18" name="TextBox 17">
                <a:extLst>
                  <a:ext uri="{FF2B5EF4-FFF2-40B4-BE49-F238E27FC236}">
                    <a16:creationId xmlns:a16="http://schemas.microsoft.com/office/drawing/2014/main" id="{2764A260-8012-5ACE-252F-C355170C81CD}"/>
                  </a:ext>
                </a:extLst>
              </p:cNvPr>
              <p:cNvSpPr txBox="1"/>
              <p:nvPr/>
            </p:nvSpPr>
            <p:spPr>
              <a:xfrm>
                <a:off x="977071" y="3041750"/>
                <a:ext cx="955262"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Database for PostgreSQL</a:t>
                </a:r>
              </a:p>
            </p:txBody>
          </p:sp>
          <p:pic>
            <p:nvPicPr>
              <p:cNvPr id="1028" name="Picture 4" descr="Azure SQL Database Logo PNG vector in SVG, PDF, AI, CDR format">
                <a:extLst>
                  <a:ext uri="{FF2B5EF4-FFF2-40B4-BE49-F238E27FC236}">
                    <a16:creationId xmlns:a16="http://schemas.microsoft.com/office/drawing/2014/main" id="{B1986BD1-ADFA-A6B2-2913-437309E7B8F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359007" y="3544959"/>
                <a:ext cx="226178" cy="28272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727DF86-647B-6207-CB2A-F72F8101D64B}"/>
                  </a:ext>
                </a:extLst>
              </p:cNvPr>
              <p:cNvSpPr txBox="1"/>
              <p:nvPr/>
            </p:nvSpPr>
            <p:spPr>
              <a:xfrm>
                <a:off x="900520" y="3824174"/>
                <a:ext cx="1220598"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Segoe Sans Text Semibold"/>
                    <a:ea typeface="+mn-ea"/>
                    <a:cs typeface="+mn-cs"/>
                  </a:rPr>
                  <a:t>Azure SQL Database</a:t>
                </a:r>
              </a:p>
            </p:txBody>
          </p:sp>
        </p:grpSp>
        <p:sp>
          <p:nvSpPr>
            <p:cNvPr id="22" name="TextBox 21">
              <a:extLst>
                <a:ext uri="{FF2B5EF4-FFF2-40B4-BE49-F238E27FC236}">
                  <a16:creationId xmlns:a16="http://schemas.microsoft.com/office/drawing/2014/main" id="{6982C850-BF85-7D46-E86C-9D03D0B7D3E4}"/>
                </a:ext>
              </a:extLst>
            </p:cNvPr>
            <p:cNvSpPr txBox="1"/>
            <p:nvPr/>
          </p:nvSpPr>
          <p:spPr>
            <a:xfrm>
              <a:off x="986441" y="3393863"/>
              <a:ext cx="955262" cy="14985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Sans Text"/>
                  <a:ea typeface="+mn-ea"/>
                  <a:cs typeface="+mn-cs"/>
                </a:rPr>
                <a:t>OR</a:t>
              </a:r>
            </a:p>
          </p:txBody>
        </p:sp>
      </p:grpSp>
      <p:pic>
        <p:nvPicPr>
          <p:cNvPr id="3" name="Graphic 2">
            <a:extLst>
              <a:ext uri="{FF2B5EF4-FFF2-40B4-BE49-F238E27FC236}">
                <a16:creationId xmlns:a16="http://schemas.microsoft.com/office/drawing/2014/main" id="{766F130E-AFBB-8342-A569-FC2C5FA4EEF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320840" y="4316093"/>
            <a:ext cx="217141" cy="217141"/>
          </a:xfrm>
          <a:prstGeom prst="rect">
            <a:avLst/>
          </a:prstGeom>
        </p:spPr>
      </p:pic>
      <p:sp>
        <p:nvSpPr>
          <p:cNvPr id="4" name="TextBox 3">
            <a:extLst>
              <a:ext uri="{FF2B5EF4-FFF2-40B4-BE49-F238E27FC236}">
                <a16:creationId xmlns:a16="http://schemas.microsoft.com/office/drawing/2014/main" id="{F59CB4C5-C49F-9AEE-5C17-1B6ECAB7C067}"/>
              </a:ext>
              <a:ext uri="{C183D7F6-B498-43B3-948B-1728B52AA6E4}">
                <adec:decorative xmlns:adec="http://schemas.microsoft.com/office/drawing/2017/decorative" val="1"/>
              </a:ext>
            </a:extLst>
          </p:cNvPr>
          <p:cNvSpPr txBox="1"/>
          <p:nvPr/>
        </p:nvSpPr>
        <p:spPr>
          <a:xfrm>
            <a:off x="6661786" y="4974336"/>
            <a:ext cx="4118265" cy="274320"/>
          </a:xfrm>
          <a:prstGeom prst="roundRect">
            <a:avLst>
              <a:gd name="adj" fmla="val 50000"/>
            </a:avLst>
          </a:prstGeom>
          <a:solidFill>
            <a:schemeClr val="tx2"/>
          </a:solidFill>
          <a:ln>
            <a:noFill/>
          </a:ln>
          <a:effectLst/>
        </p:spPr>
        <p:txBody>
          <a:bodyPr wrap="square" lIns="91440" tIns="91440" rIns="91440" bIns="91440" rtlCol="0" anchor="ctr" anchorCtr="0">
            <a:noAutofit/>
          </a:bodyPr>
          <a:lstStyle>
            <a:defPPr>
              <a:defRPr lang="en-US"/>
            </a:defPPr>
            <a:lvl1pPr>
              <a:defRPr sz="1600">
                <a:solidFill>
                  <a:schemeClr val="bg1"/>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solidFill>
                  <a:srgbClr val="FFFFFF"/>
                </a:solidFill>
                <a:effectLst/>
                <a:uLnTx/>
                <a:uFillTx/>
                <a:latin typeface="Segoe Sans Text Semibold"/>
                <a:ea typeface="+mn-ea"/>
                <a:cs typeface="+mn-cs"/>
                <a:hlinkClick r:id="rId21">
                  <a:extLst>
                    <a:ext uri="{A12FA001-AC4F-418D-AE19-62706E023703}">
                      <ahyp:hlinkClr xmlns:ahyp="http://schemas.microsoft.com/office/drawing/2018/hyperlinkcolor" val="tx"/>
                    </a:ext>
                  </a:extLst>
                </a:hlinkClick>
              </a:rPr>
              <a:t>Vector Search AI Assistant Solution Accelerator GitHub</a:t>
            </a:r>
            <a:endParaRPr kumimoji="0" lang="en-US" sz="1100" b="0" i="0" u="none" strike="noStrike" kern="1200" cap="none" spc="0" normalizeH="0" baseline="0" noProof="0" dirty="0">
              <a:ln>
                <a:noFill/>
              </a:ln>
              <a:solidFill>
                <a:srgbClr val="FFFFFF"/>
              </a:solidFill>
              <a:effectLst/>
              <a:uLnTx/>
              <a:uFillTx/>
              <a:latin typeface="Segoe Sans Text Semibold"/>
              <a:ea typeface="+mn-ea"/>
              <a:cs typeface="+mn-cs"/>
            </a:endParaRPr>
          </a:p>
        </p:txBody>
      </p:sp>
    </p:spTree>
    <p:extLst>
      <p:ext uri="{BB962C8B-B14F-4D97-AF65-F5344CB8AC3E}">
        <p14:creationId xmlns:p14="http://schemas.microsoft.com/office/powerpoint/2010/main" val="369641433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20398-EE68-570D-614D-42855148FC52}"/>
              </a:ext>
            </a:extLst>
          </p:cNvPr>
          <p:cNvSpPr>
            <a:spLocks noGrp="1"/>
          </p:cNvSpPr>
          <p:nvPr>
            <p:ph type="title"/>
          </p:nvPr>
        </p:nvSpPr>
        <p:spPr>
          <a:xfrm>
            <a:off x="588264" y="2875002"/>
            <a:ext cx="4127692" cy="1107996"/>
          </a:xfrm>
        </p:spPr>
        <p:txBody>
          <a:bodyPr/>
          <a:lstStyle/>
          <a:p>
            <a:r>
              <a:rPr lang="en-US"/>
              <a:t>Additional Sample Architectures</a:t>
            </a:r>
          </a:p>
        </p:txBody>
      </p:sp>
    </p:spTree>
    <p:extLst>
      <p:ext uri="{BB962C8B-B14F-4D97-AF65-F5344CB8AC3E}">
        <p14:creationId xmlns:p14="http://schemas.microsoft.com/office/powerpoint/2010/main" val="224862000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95E45C8-C830-B9D6-AB81-35835A6D3787}"/>
              </a:ext>
            </a:extLst>
          </p:cNvPr>
          <p:cNvSpPr/>
          <p:nvPr/>
        </p:nvSpPr>
        <p:spPr bwMode="auto">
          <a:xfrm>
            <a:off x="602845" y="1358452"/>
            <a:ext cx="11031537" cy="521062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buClrTx/>
              <a:buSzTx/>
              <a:buFontTx/>
              <a:buNone/>
              <a:tabLst/>
              <a:defRPr/>
            </a:pPr>
            <a:endParaRPr lang="en-US" sz="1200" kern="0">
              <a:solidFill>
                <a:schemeClr val="tx1"/>
              </a:solidFill>
            </a:endParaRPr>
          </a:p>
        </p:txBody>
      </p:sp>
      <p:sp>
        <p:nvSpPr>
          <p:cNvPr id="2" name="Título 1">
            <a:extLst>
              <a:ext uri="{FF2B5EF4-FFF2-40B4-BE49-F238E27FC236}">
                <a16:creationId xmlns:a16="http://schemas.microsoft.com/office/drawing/2014/main" id="{5DD0B355-FC70-8F66-FF18-64E83C5FCD46}"/>
              </a:ext>
            </a:extLst>
          </p:cNvPr>
          <p:cNvSpPr>
            <a:spLocks noGrp="1"/>
          </p:cNvSpPr>
          <p:nvPr>
            <p:ph type="title"/>
          </p:nvPr>
        </p:nvSpPr>
        <p:spPr/>
        <p:txBody>
          <a:bodyPr/>
          <a:lstStyle/>
          <a:p>
            <a:r>
              <a:rPr lang="en-US">
                <a:ea typeface="+mj-ea"/>
                <a:cs typeface="+mj-cs"/>
              </a:rPr>
              <a:t>Intelligent Q</a:t>
            </a:r>
            <a:r>
              <a:rPr lang="en-US" sz="2800">
                <a:ea typeface="+mj-ea"/>
                <a:cs typeface="+mj-cs"/>
              </a:rPr>
              <a:t>&amp;</a:t>
            </a:r>
            <a:r>
              <a:rPr lang="en-US">
                <a:ea typeface="+mj-ea"/>
                <a:cs typeface="+mj-cs"/>
              </a:rPr>
              <a:t>A Chatbots </a:t>
            </a:r>
          </a:p>
        </p:txBody>
      </p:sp>
      <p:sp>
        <p:nvSpPr>
          <p:cNvPr id="4" name="TextBox 3">
            <a:extLst>
              <a:ext uri="{FF2B5EF4-FFF2-40B4-BE49-F238E27FC236}">
                <a16:creationId xmlns:a16="http://schemas.microsoft.com/office/drawing/2014/main" id="{C8A079A9-C23E-134A-D91B-15E9E51B98E9}"/>
              </a:ext>
            </a:extLst>
          </p:cNvPr>
          <p:cNvSpPr txBox="1"/>
          <p:nvPr/>
        </p:nvSpPr>
        <p:spPr>
          <a:xfrm>
            <a:off x="3372787" y="80946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1C0FBF9F-60BB-41FA-3CF3-01CC417CCC88}"/>
              </a:ext>
            </a:extLst>
          </p:cNvPr>
          <p:cNvGrpSpPr/>
          <p:nvPr/>
        </p:nvGrpSpPr>
        <p:grpSpPr>
          <a:xfrm>
            <a:off x="879484" y="1392517"/>
            <a:ext cx="10449095" cy="4805937"/>
            <a:chOff x="561805" y="1455821"/>
            <a:chExt cx="11188343" cy="5145945"/>
          </a:xfrm>
        </p:grpSpPr>
        <p:sp>
          <p:nvSpPr>
            <p:cNvPr id="52" name="Rectangle 51">
              <a:extLst>
                <a:ext uri="{FF2B5EF4-FFF2-40B4-BE49-F238E27FC236}">
                  <a16:creationId xmlns:a16="http://schemas.microsoft.com/office/drawing/2014/main" id="{558288E6-BD20-C103-8206-71591447BB25}"/>
                </a:ext>
              </a:extLst>
            </p:cNvPr>
            <p:cNvSpPr/>
            <p:nvPr/>
          </p:nvSpPr>
          <p:spPr bwMode="auto">
            <a:xfrm>
              <a:off x="1575399" y="1469515"/>
              <a:ext cx="5922049" cy="5132251"/>
            </a:xfrm>
            <a:prstGeom prst="rect">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rgbClr val="0070C0"/>
                  </a:solidFill>
                  <a:effectLst/>
                  <a:uLnTx/>
                  <a:uFillTx/>
                  <a:latin typeface="+mj-lt"/>
                  <a:ea typeface="+mj-ea"/>
                  <a:cs typeface="+mj-cs"/>
                </a:rPr>
                <a:t>Azure</a:t>
              </a:r>
            </a:p>
          </p:txBody>
        </p:sp>
        <p:sp>
          <p:nvSpPr>
            <p:cNvPr id="71" name="Rectangle 70">
              <a:extLst>
                <a:ext uri="{FF2B5EF4-FFF2-40B4-BE49-F238E27FC236}">
                  <a16:creationId xmlns:a16="http://schemas.microsoft.com/office/drawing/2014/main" id="{80522F4A-8E38-781C-F5FD-6623C30A5383}"/>
                </a:ext>
              </a:extLst>
            </p:cNvPr>
            <p:cNvSpPr/>
            <p:nvPr/>
          </p:nvSpPr>
          <p:spPr bwMode="auto">
            <a:xfrm>
              <a:off x="7589114" y="1469514"/>
              <a:ext cx="2727425" cy="5128854"/>
            </a:xfrm>
            <a:prstGeom prst="rect">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rgbClr val="0070C0"/>
                  </a:solidFill>
                  <a:effectLst/>
                  <a:uLnTx/>
                  <a:uFillTx/>
                  <a:latin typeface="+mj-lt"/>
                  <a:ea typeface="+mj-ea"/>
                  <a:cs typeface="+mj-cs"/>
                </a:rPr>
                <a:t>Power Platform</a:t>
              </a:r>
            </a:p>
          </p:txBody>
        </p:sp>
        <p:pic>
          <p:nvPicPr>
            <p:cNvPr id="102" name="Graphic 101">
              <a:extLst>
                <a:ext uri="{FF2B5EF4-FFF2-40B4-BE49-F238E27FC236}">
                  <a16:creationId xmlns:a16="http://schemas.microsoft.com/office/drawing/2014/main" id="{EE32DA95-1EBC-8589-C84D-E7897FC3C7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20490" y="2995819"/>
              <a:ext cx="774865" cy="774865"/>
            </a:xfrm>
            <a:prstGeom prst="rect">
              <a:avLst/>
            </a:prstGeom>
          </p:spPr>
        </p:pic>
        <p:sp>
          <p:nvSpPr>
            <p:cNvPr id="129" name="TextBox 128">
              <a:extLst>
                <a:ext uri="{FF2B5EF4-FFF2-40B4-BE49-F238E27FC236}">
                  <a16:creationId xmlns:a16="http://schemas.microsoft.com/office/drawing/2014/main" id="{A70CEF7D-699E-8AC5-8E88-B56EAA637733}"/>
                </a:ext>
              </a:extLst>
            </p:cNvPr>
            <p:cNvSpPr txBox="1"/>
            <p:nvPr/>
          </p:nvSpPr>
          <p:spPr>
            <a:xfrm>
              <a:off x="4592820" y="3599858"/>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42" name="Straight Arrow Connector 141">
              <a:extLst>
                <a:ext uri="{FF2B5EF4-FFF2-40B4-BE49-F238E27FC236}">
                  <a16:creationId xmlns:a16="http://schemas.microsoft.com/office/drawing/2014/main" id="{2E1B3A39-953E-6B50-4C30-E2E9E17D3B0F}"/>
                </a:ext>
              </a:extLst>
            </p:cNvPr>
            <p:cNvCxnSpPr>
              <a:cxnSpLocks/>
              <a:stCxn id="102" idx="2"/>
              <a:endCxn id="20" idx="0"/>
            </p:cNvCxnSpPr>
            <p:nvPr/>
          </p:nvCxnSpPr>
          <p:spPr>
            <a:xfrm flipH="1">
              <a:off x="8303535" y="3770684"/>
              <a:ext cx="4388" cy="789107"/>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85F433CF-F938-7561-3213-6AF66A65DB23}"/>
                </a:ext>
              </a:extLst>
            </p:cNvPr>
            <p:cNvCxnSpPr>
              <a:cxnSpLocks/>
              <a:stCxn id="102" idx="3"/>
              <a:endCxn id="237" idx="1"/>
            </p:cNvCxnSpPr>
            <p:nvPr/>
          </p:nvCxnSpPr>
          <p:spPr>
            <a:xfrm flipV="1">
              <a:off x="8695355" y="3381583"/>
              <a:ext cx="555610" cy="1669"/>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37" name="Picture 6">
              <a:extLst>
                <a:ext uri="{FF2B5EF4-FFF2-40B4-BE49-F238E27FC236}">
                  <a16:creationId xmlns:a16="http://schemas.microsoft.com/office/drawing/2014/main" id="{6F70C456-4227-5EF6-5136-9730D9E3C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0965" y="2979355"/>
              <a:ext cx="804455" cy="8044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EDEBC0B-7002-1383-5CAA-2EC516AD8421}"/>
                </a:ext>
              </a:extLst>
            </p:cNvPr>
            <p:cNvSpPr txBox="1"/>
            <p:nvPr/>
          </p:nvSpPr>
          <p:spPr>
            <a:xfrm>
              <a:off x="9011449" y="2737136"/>
              <a:ext cx="1223153" cy="16927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i="0" u="none" strike="noStrike" kern="1200" cap="none" spc="0" normalizeH="0" baseline="0" noProof="0">
                  <a:ln>
                    <a:noFill/>
                  </a:ln>
                  <a:solidFill>
                    <a:srgbClr val="000000"/>
                  </a:solidFill>
                  <a:effectLst/>
                  <a:uLnTx/>
                  <a:uFillTx/>
                  <a:latin typeface="+mj-lt"/>
                  <a:ea typeface="+mj-ea"/>
                  <a:cs typeface="+mj-cs"/>
                </a:rPr>
                <a:t>Virtual Agent</a:t>
              </a:r>
            </a:p>
          </p:txBody>
        </p:sp>
        <p:sp>
          <p:nvSpPr>
            <p:cNvPr id="24" name="TextBox 23">
              <a:extLst>
                <a:ext uri="{FF2B5EF4-FFF2-40B4-BE49-F238E27FC236}">
                  <a16:creationId xmlns:a16="http://schemas.microsoft.com/office/drawing/2014/main" id="{ACF803BF-5D6F-63C1-A7A3-FB1DD62FA7EE}"/>
                </a:ext>
              </a:extLst>
            </p:cNvPr>
            <p:cNvSpPr txBox="1"/>
            <p:nvPr/>
          </p:nvSpPr>
          <p:spPr>
            <a:xfrm>
              <a:off x="10542827" y="2754604"/>
              <a:ext cx="819025" cy="16927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i="0" u="none" strike="noStrike" kern="1200" cap="none" spc="0" normalizeH="0" baseline="0" noProof="0">
                  <a:ln>
                    <a:noFill/>
                  </a:ln>
                  <a:solidFill>
                    <a:srgbClr val="000000"/>
                  </a:solidFill>
                  <a:effectLst/>
                  <a:uLnTx/>
                  <a:uFillTx/>
                  <a:latin typeface="+mj-lt"/>
                  <a:ea typeface="+mj-ea"/>
                  <a:cs typeface="+mj-cs"/>
                </a:rPr>
                <a:t>Teams</a:t>
              </a:r>
            </a:p>
          </p:txBody>
        </p:sp>
        <p:cxnSp>
          <p:nvCxnSpPr>
            <p:cNvPr id="25" name="Straight Arrow Connector 24">
              <a:extLst>
                <a:ext uri="{FF2B5EF4-FFF2-40B4-BE49-F238E27FC236}">
                  <a16:creationId xmlns:a16="http://schemas.microsoft.com/office/drawing/2014/main" id="{C0A631A9-F9D8-0F99-1DA7-7C2EF5FFFDEB}"/>
                </a:ext>
              </a:extLst>
            </p:cNvPr>
            <p:cNvCxnSpPr>
              <a:cxnSpLocks/>
              <a:stCxn id="237" idx="3"/>
              <a:endCxn id="82" idx="1"/>
            </p:cNvCxnSpPr>
            <p:nvPr/>
          </p:nvCxnSpPr>
          <p:spPr>
            <a:xfrm flipV="1">
              <a:off x="10055420" y="3378186"/>
              <a:ext cx="493953" cy="3397"/>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7EEEFBC-A14E-1E8B-EF4D-1BE54DBB0B8A}"/>
                </a:ext>
              </a:extLst>
            </p:cNvPr>
            <p:cNvSpPr txBox="1"/>
            <p:nvPr/>
          </p:nvSpPr>
          <p:spPr>
            <a:xfrm>
              <a:off x="6102812" y="3125147"/>
              <a:ext cx="894597" cy="16927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i="0" u="none" strike="noStrike" kern="1200" cap="none" spc="0" normalizeH="0" baseline="0" noProof="0">
                  <a:ln>
                    <a:noFill/>
                  </a:ln>
                  <a:solidFill>
                    <a:srgbClr val="000000"/>
                  </a:solidFill>
                  <a:effectLst/>
                  <a:uLnTx/>
                  <a:uFillTx/>
                  <a:latin typeface="+mj-lt"/>
                  <a:ea typeface="+mj-ea"/>
                  <a:cs typeface="+mj-cs"/>
                </a:rPr>
                <a:t>AI Search</a:t>
              </a:r>
            </a:p>
          </p:txBody>
        </p:sp>
        <p:pic>
          <p:nvPicPr>
            <p:cNvPr id="14" name="Picture 6">
              <a:extLst>
                <a:ext uri="{FF2B5EF4-FFF2-40B4-BE49-F238E27FC236}">
                  <a16:creationId xmlns:a16="http://schemas.microsoft.com/office/drawing/2014/main" id="{7A960B80-E98B-BACF-E5DC-930B626349E2}"/>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1423" y="4410603"/>
              <a:ext cx="760259" cy="75662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06F2736B-4C9D-5921-A9F0-616D95562110}"/>
                </a:ext>
              </a:extLst>
            </p:cNvPr>
            <p:cNvPicPr>
              <a:picLocks noChangeAspect="1"/>
            </p:cNvPicPr>
            <p:nvPr/>
          </p:nvPicPr>
          <p:blipFill>
            <a:blip r:embed="rId7"/>
            <a:stretch>
              <a:fillRect/>
            </a:stretch>
          </p:blipFill>
          <p:spPr>
            <a:xfrm>
              <a:off x="8078358" y="4559791"/>
              <a:ext cx="450353" cy="458252"/>
            </a:xfrm>
            <a:prstGeom prst="rect">
              <a:avLst/>
            </a:prstGeom>
          </p:spPr>
        </p:pic>
        <p:sp>
          <p:nvSpPr>
            <p:cNvPr id="65" name="TextBox 64">
              <a:extLst>
                <a:ext uri="{FF2B5EF4-FFF2-40B4-BE49-F238E27FC236}">
                  <a16:creationId xmlns:a16="http://schemas.microsoft.com/office/drawing/2014/main" id="{F7B16C8F-0FA5-7607-0BE5-9906CD741DB6}"/>
                </a:ext>
              </a:extLst>
            </p:cNvPr>
            <p:cNvSpPr txBox="1"/>
            <p:nvPr/>
          </p:nvSpPr>
          <p:spPr>
            <a:xfrm>
              <a:off x="6351608" y="5236508"/>
              <a:ext cx="933209" cy="33855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rgbClr val="000000"/>
                  </a:solidFill>
                  <a:effectLst/>
                  <a:uLnTx/>
                  <a:uFillTx/>
                  <a:latin typeface="+mj-lt"/>
                  <a:ea typeface="+mj-ea"/>
                  <a:cs typeface="+mj-cs"/>
                </a:rPr>
                <a:t>API Management</a:t>
              </a:r>
            </a:p>
          </p:txBody>
        </p:sp>
        <p:sp>
          <p:nvSpPr>
            <p:cNvPr id="70" name="TextBox 69">
              <a:extLst>
                <a:ext uri="{FF2B5EF4-FFF2-40B4-BE49-F238E27FC236}">
                  <a16:creationId xmlns:a16="http://schemas.microsoft.com/office/drawing/2014/main" id="{25B6E849-5BAF-F0E1-8307-B6FE480C4074}"/>
                </a:ext>
              </a:extLst>
            </p:cNvPr>
            <p:cNvSpPr txBox="1"/>
            <p:nvPr/>
          </p:nvSpPr>
          <p:spPr>
            <a:xfrm>
              <a:off x="7830799" y="5208965"/>
              <a:ext cx="933211"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rgbClr val="000000"/>
                  </a:solidFill>
                  <a:effectLst/>
                  <a:uLnTx/>
                  <a:uFillTx/>
                  <a:latin typeface="+mj-lt"/>
                  <a:ea typeface="+mj-ea"/>
                  <a:cs typeface="+mj-cs"/>
                </a:rPr>
                <a:t>Custom Connector</a:t>
              </a:r>
            </a:p>
          </p:txBody>
        </p:sp>
        <p:sp>
          <p:nvSpPr>
            <p:cNvPr id="72" name="TextBox 71">
              <a:extLst>
                <a:ext uri="{FF2B5EF4-FFF2-40B4-BE49-F238E27FC236}">
                  <a16:creationId xmlns:a16="http://schemas.microsoft.com/office/drawing/2014/main" id="{23B8250F-E247-DEB9-61AD-42A89E8211C1}"/>
                </a:ext>
              </a:extLst>
            </p:cNvPr>
            <p:cNvSpPr txBox="1"/>
            <p:nvPr/>
          </p:nvSpPr>
          <p:spPr>
            <a:xfrm>
              <a:off x="11135499" y="2767914"/>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mn-cs"/>
              </a:endParaRPr>
            </a:p>
          </p:txBody>
        </p:sp>
        <p:pic>
          <p:nvPicPr>
            <p:cNvPr id="74" name="Picture 73">
              <a:extLst>
                <a:ext uri="{FF2B5EF4-FFF2-40B4-BE49-F238E27FC236}">
                  <a16:creationId xmlns:a16="http://schemas.microsoft.com/office/drawing/2014/main" id="{F377A07F-8F97-63E9-4B73-7E8BDFD447CD}"/>
                </a:ext>
              </a:extLst>
            </p:cNvPr>
            <p:cNvPicPr>
              <a:picLocks noChangeAspect="1"/>
            </p:cNvPicPr>
            <p:nvPr/>
          </p:nvPicPr>
          <p:blipFill>
            <a:blip r:embed="rId8"/>
            <a:stretch>
              <a:fillRect/>
            </a:stretch>
          </p:blipFill>
          <p:spPr>
            <a:xfrm>
              <a:off x="10427432" y="4462962"/>
              <a:ext cx="963845" cy="963845"/>
            </a:xfrm>
            <a:prstGeom prst="rect">
              <a:avLst/>
            </a:prstGeom>
          </p:spPr>
        </p:pic>
        <p:pic>
          <p:nvPicPr>
            <p:cNvPr id="82" name="Picture 4" descr="Icon&#10;&#10;Description automatically generated">
              <a:extLst>
                <a:ext uri="{FF2B5EF4-FFF2-40B4-BE49-F238E27FC236}">
                  <a16:creationId xmlns:a16="http://schemas.microsoft.com/office/drawing/2014/main" id="{D74E52A9-F7F4-DF69-81D0-CE4796C2E525}"/>
                </a:ext>
              </a:extLst>
            </p:cNvPr>
            <p:cNvPicPr>
              <a:picLocks noChangeAspect="1"/>
            </p:cNvPicPr>
            <p:nvPr/>
          </p:nvPicPr>
          <p:blipFill>
            <a:blip r:embed="rId9"/>
            <a:stretch>
              <a:fillRect/>
            </a:stretch>
          </p:blipFill>
          <p:spPr>
            <a:xfrm>
              <a:off x="10549373" y="3045623"/>
              <a:ext cx="717742" cy="665126"/>
            </a:xfrm>
            <a:prstGeom prst="rect">
              <a:avLst/>
            </a:prstGeom>
          </p:spPr>
        </p:pic>
        <p:cxnSp>
          <p:nvCxnSpPr>
            <p:cNvPr id="89" name="Straight Arrow Connector 88">
              <a:extLst>
                <a:ext uri="{FF2B5EF4-FFF2-40B4-BE49-F238E27FC236}">
                  <a16:creationId xmlns:a16="http://schemas.microsoft.com/office/drawing/2014/main" id="{5ECF89BE-9F8E-52D0-6A05-6B06F2B78BF9}"/>
                </a:ext>
              </a:extLst>
            </p:cNvPr>
            <p:cNvCxnSpPr>
              <a:cxnSpLocks/>
              <a:stCxn id="82" idx="2"/>
              <a:endCxn id="74" idx="0"/>
            </p:cNvCxnSpPr>
            <p:nvPr/>
          </p:nvCxnSpPr>
          <p:spPr>
            <a:xfrm>
              <a:off x="10908244" y="3710749"/>
              <a:ext cx="1111" cy="752213"/>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DA2F7913-7103-4AFF-3B35-1EA86248E0F8}"/>
                </a:ext>
              </a:extLst>
            </p:cNvPr>
            <p:cNvSpPr txBox="1"/>
            <p:nvPr/>
          </p:nvSpPr>
          <p:spPr>
            <a:xfrm>
              <a:off x="7637279" y="2767914"/>
              <a:ext cx="1223153" cy="16927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i="0" u="none" strike="noStrike" kern="1200" cap="none" spc="0" normalizeH="0" baseline="0" noProof="0">
                  <a:ln>
                    <a:noFill/>
                  </a:ln>
                  <a:solidFill>
                    <a:srgbClr val="000000"/>
                  </a:solidFill>
                  <a:effectLst/>
                  <a:uLnTx/>
                  <a:uFillTx/>
                  <a:latin typeface="+mj-lt"/>
                  <a:ea typeface="+mj-ea"/>
                  <a:cs typeface="+mj-cs"/>
                </a:rPr>
                <a:t>Automate Flow</a:t>
              </a:r>
            </a:p>
          </p:txBody>
        </p:sp>
        <p:pic>
          <p:nvPicPr>
            <p:cNvPr id="98" name="Graphic 97" descr="Thought bubble with solid fill">
              <a:extLst>
                <a:ext uri="{FF2B5EF4-FFF2-40B4-BE49-F238E27FC236}">
                  <a16:creationId xmlns:a16="http://schemas.microsoft.com/office/drawing/2014/main" id="{8FF94E28-0921-3248-7A67-FF74ABFE64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042738" y="4143848"/>
              <a:ext cx="707410" cy="707410"/>
            </a:xfrm>
            <a:prstGeom prst="rect">
              <a:avLst/>
            </a:prstGeom>
          </p:spPr>
        </p:pic>
        <p:pic>
          <p:nvPicPr>
            <p:cNvPr id="96" name="Graphic 95" descr="Question Mark with solid fill">
              <a:extLst>
                <a:ext uri="{FF2B5EF4-FFF2-40B4-BE49-F238E27FC236}">
                  <a16:creationId xmlns:a16="http://schemas.microsoft.com/office/drawing/2014/main" id="{166D7DFC-D9FF-DC68-8C4B-1D42A4179FC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309024" y="4348348"/>
              <a:ext cx="173919" cy="173919"/>
            </a:xfrm>
            <a:prstGeom prst="rect">
              <a:avLst/>
            </a:prstGeom>
          </p:spPr>
        </p:pic>
        <p:cxnSp>
          <p:nvCxnSpPr>
            <p:cNvPr id="28" name="Straight Arrow Connector 27">
              <a:extLst>
                <a:ext uri="{FF2B5EF4-FFF2-40B4-BE49-F238E27FC236}">
                  <a16:creationId xmlns:a16="http://schemas.microsoft.com/office/drawing/2014/main" id="{1F0B164A-DCE3-B650-D070-B0706BAAF91B}"/>
                </a:ext>
              </a:extLst>
            </p:cNvPr>
            <p:cNvCxnSpPr>
              <a:cxnSpLocks/>
              <a:stCxn id="14" idx="3"/>
              <a:endCxn id="20" idx="1"/>
            </p:cNvCxnSpPr>
            <p:nvPr/>
          </p:nvCxnSpPr>
          <p:spPr>
            <a:xfrm>
              <a:off x="7201682" y="4788917"/>
              <a:ext cx="876676" cy="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35" name="Graphic 34">
              <a:extLst>
                <a:ext uri="{FF2B5EF4-FFF2-40B4-BE49-F238E27FC236}">
                  <a16:creationId xmlns:a16="http://schemas.microsoft.com/office/drawing/2014/main" id="{8B63441F-3795-73D3-A0A8-BA355E6523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81813" y="2027296"/>
              <a:ext cx="671984" cy="671984"/>
            </a:xfrm>
            <a:prstGeom prst="rect">
              <a:avLst/>
            </a:prstGeom>
          </p:spPr>
        </p:pic>
        <p:pic>
          <p:nvPicPr>
            <p:cNvPr id="36" name="Picture 35">
              <a:extLst>
                <a:ext uri="{FF2B5EF4-FFF2-40B4-BE49-F238E27FC236}">
                  <a16:creationId xmlns:a16="http://schemas.microsoft.com/office/drawing/2014/main" id="{364598C2-93E2-097B-7030-CEFDC00527B5}"/>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2088030" y="2614929"/>
              <a:ext cx="691688" cy="571510"/>
            </a:xfrm>
            <a:prstGeom prst="rect">
              <a:avLst/>
            </a:prstGeom>
          </p:spPr>
        </p:pic>
        <p:pic>
          <p:nvPicPr>
            <p:cNvPr id="37" name="Picture 36">
              <a:extLst>
                <a:ext uri="{FF2B5EF4-FFF2-40B4-BE49-F238E27FC236}">
                  <a16:creationId xmlns:a16="http://schemas.microsoft.com/office/drawing/2014/main" id="{CBED5BF1-C7E6-6755-62DA-4DC4F3C788C8}"/>
                </a:ext>
              </a:extLst>
            </p:cNvPr>
            <p:cNvPicPr>
              <a:picLocks noChangeAspect="1"/>
            </p:cNvPicPr>
            <p:nvPr/>
          </p:nvPicPr>
          <p:blipFill>
            <a:blip r:embed="rId17"/>
            <a:stretch>
              <a:fillRect/>
            </a:stretch>
          </p:blipFill>
          <p:spPr>
            <a:xfrm>
              <a:off x="788621" y="1844831"/>
              <a:ext cx="399347" cy="484056"/>
            </a:xfrm>
            <a:prstGeom prst="rect">
              <a:avLst/>
            </a:prstGeom>
          </p:spPr>
        </p:pic>
        <p:pic>
          <p:nvPicPr>
            <p:cNvPr id="38" name="Picture 37">
              <a:extLst>
                <a:ext uri="{FF2B5EF4-FFF2-40B4-BE49-F238E27FC236}">
                  <a16:creationId xmlns:a16="http://schemas.microsoft.com/office/drawing/2014/main" id="{164CCF5F-D9C1-6506-69F3-9A6BABABD664}"/>
                </a:ext>
              </a:extLst>
            </p:cNvPr>
            <p:cNvPicPr>
              <a:picLocks noChangeAspect="1"/>
            </p:cNvPicPr>
            <p:nvPr/>
          </p:nvPicPr>
          <p:blipFill>
            <a:blip r:embed="rId17"/>
            <a:stretch>
              <a:fillRect/>
            </a:stretch>
          </p:blipFill>
          <p:spPr>
            <a:xfrm>
              <a:off x="795652" y="2485180"/>
              <a:ext cx="399347" cy="484056"/>
            </a:xfrm>
            <a:prstGeom prst="rect">
              <a:avLst/>
            </a:prstGeom>
          </p:spPr>
        </p:pic>
        <p:pic>
          <p:nvPicPr>
            <p:cNvPr id="39" name="Picture 38">
              <a:extLst>
                <a:ext uri="{FF2B5EF4-FFF2-40B4-BE49-F238E27FC236}">
                  <a16:creationId xmlns:a16="http://schemas.microsoft.com/office/drawing/2014/main" id="{BC4FC3BE-68F1-3C0F-1A29-35A247A2368D}"/>
                </a:ext>
              </a:extLst>
            </p:cNvPr>
            <p:cNvPicPr>
              <a:picLocks noChangeAspect="1"/>
            </p:cNvPicPr>
            <p:nvPr/>
          </p:nvPicPr>
          <p:blipFill>
            <a:blip r:embed="rId17"/>
            <a:stretch>
              <a:fillRect/>
            </a:stretch>
          </p:blipFill>
          <p:spPr>
            <a:xfrm>
              <a:off x="823750" y="3675524"/>
              <a:ext cx="399347" cy="484056"/>
            </a:xfrm>
            <a:prstGeom prst="rect">
              <a:avLst/>
            </a:prstGeom>
          </p:spPr>
        </p:pic>
        <p:pic>
          <p:nvPicPr>
            <p:cNvPr id="40" name="Picture 39">
              <a:extLst>
                <a:ext uri="{FF2B5EF4-FFF2-40B4-BE49-F238E27FC236}">
                  <a16:creationId xmlns:a16="http://schemas.microsoft.com/office/drawing/2014/main" id="{8E03A591-FD72-1FF2-8F74-799D78F7C62D}"/>
                </a:ext>
              </a:extLst>
            </p:cNvPr>
            <p:cNvPicPr>
              <a:picLocks noChangeAspect="1"/>
            </p:cNvPicPr>
            <p:nvPr/>
          </p:nvPicPr>
          <p:blipFill>
            <a:blip r:embed="rId17"/>
            <a:stretch>
              <a:fillRect/>
            </a:stretch>
          </p:blipFill>
          <p:spPr>
            <a:xfrm>
              <a:off x="823750" y="3089434"/>
              <a:ext cx="399347" cy="484056"/>
            </a:xfrm>
            <a:prstGeom prst="rect">
              <a:avLst/>
            </a:prstGeom>
          </p:spPr>
        </p:pic>
        <p:sp>
          <p:nvSpPr>
            <p:cNvPr id="47" name="Rectangle 46">
              <a:extLst>
                <a:ext uri="{FF2B5EF4-FFF2-40B4-BE49-F238E27FC236}">
                  <a16:creationId xmlns:a16="http://schemas.microsoft.com/office/drawing/2014/main" id="{A339F6D8-C257-537A-24ED-2A6A199313E3}"/>
                </a:ext>
              </a:extLst>
            </p:cNvPr>
            <p:cNvSpPr/>
            <p:nvPr/>
          </p:nvSpPr>
          <p:spPr bwMode="auto">
            <a:xfrm>
              <a:off x="561805" y="1455821"/>
              <a:ext cx="896744" cy="2892527"/>
            </a:xfrm>
            <a:prstGeom prst="rect">
              <a:avLst/>
            </a:prstGeom>
            <a:noFill/>
            <a:ln w="12700">
              <a:solidFill>
                <a:schemeClr val="accent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srgbClr val="737373"/>
                  </a:solidFill>
                  <a:effectLst/>
                  <a:uLnTx/>
                  <a:uFillTx/>
                  <a:latin typeface="+mj-lt"/>
                  <a:ea typeface="+mj-ea"/>
                  <a:cs typeface="+mj-cs"/>
                </a:rPr>
                <a:t>PDFs</a:t>
              </a:r>
            </a:p>
          </p:txBody>
        </p:sp>
        <p:cxnSp>
          <p:nvCxnSpPr>
            <p:cNvPr id="49" name="Straight Arrow Connector 48">
              <a:extLst>
                <a:ext uri="{FF2B5EF4-FFF2-40B4-BE49-F238E27FC236}">
                  <a16:creationId xmlns:a16="http://schemas.microsoft.com/office/drawing/2014/main" id="{FCD5F12B-510B-BE18-F4EB-552875576E5F}"/>
                </a:ext>
              </a:extLst>
            </p:cNvPr>
            <p:cNvCxnSpPr>
              <a:cxnSpLocks/>
              <a:stCxn id="47" idx="3"/>
              <a:endCxn id="36" idx="1"/>
            </p:cNvCxnSpPr>
            <p:nvPr/>
          </p:nvCxnSpPr>
          <p:spPr>
            <a:xfrm flipV="1">
              <a:off x="1458549" y="2900684"/>
              <a:ext cx="629481" cy="1401"/>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41BCB9B-513F-5055-6269-6DC0F9896579}"/>
                </a:ext>
              </a:extLst>
            </p:cNvPr>
            <p:cNvCxnSpPr>
              <a:cxnSpLocks/>
              <a:stCxn id="36" idx="3"/>
              <a:endCxn id="105" idx="1"/>
            </p:cNvCxnSpPr>
            <p:nvPr/>
          </p:nvCxnSpPr>
          <p:spPr>
            <a:xfrm flipV="1">
              <a:off x="2779718" y="2900264"/>
              <a:ext cx="462927" cy="420"/>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3" name="Picture 82">
              <a:extLst>
                <a:ext uri="{FF2B5EF4-FFF2-40B4-BE49-F238E27FC236}">
                  <a16:creationId xmlns:a16="http://schemas.microsoft.com/office/drawing/2014/main" id="{5686C710-953C-0ACF-BBF8-A869100ECDC5}"/>
                </a:ext>
                <a:ext uri="{C183D7F6-B498-43B3-948B-1728B52AA6E4}">
                  <adec:decorative xmlns:adec="http://schemas.microsoft.com/office/drawing/2017/decorative" val="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344930" y="2882753"/>
              <a:ext cx="763543" cy="763543"/>
            </a:xfrm>
            <a:prstGeom prst="rect">
              <a:avLst/>
            </a:prstGeom>
          </p:spPr>
        </p:pic>
        <p:sp>
          <p:nvSpPr>
            <p:cNvPr id="93" name="TextBox 92">
              <a:extLst>
                <a:ext uri="{FF2B5EF4-FFF2-40B4-BE49-F238E27FC236}">
                  <a16:creationId xmlns:a16="http://schemas.microsoft.com/office/drawing/2014/main" id="{CB43E672-F573-5B15-AADA-4DDA9EEDDDA3}"/>
                </a:ext>
              </a:extLst>
            </p:cNvPr>
            <p:cNvSpPr txBox="1"/>
            <p:nvPr/>
          </p:nvSpPr>
          <p:spPr>
            <a:xfrm>
              <a:off x="5188114" y="4647789"/>
              <a:ext cx="573713" cy="1384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rPr>
                <a:t>Translate</a:t>
              </a:r>
            </a:p>
          </p:txBody>
        </p:sp>
        <p:sp>
          <p:nvSpPr>
            <p:cNvPr id="104" name="TextBox 103">
              <a:extLst>
                <a:ext uri="{FF2B5EF4-FFF2-40B4-BE49-F238E27FC236}">
                  <a16:creationId xmlns:a16="http://schemas.microsoft.com/office/drawing/2014/main" id="{F8852AB9-D127-9CCA-1180-9A3C95CC5A67}"/>
                </a:ext>
              </a:extLst>
            </p:cNvPr>
            <p:cNvSpPr txBox="1"/>
            <p:nvPr/>
          </p:nvSpPr>
          <p:spPr>
            <a:xfrm>
              <a:off x="3185505" y="2207789"/>
              <a:ext cx="899156"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rgbClr val="000000"/>
                  </a:solidFill>
                  <a:effectLst/>
                  <a:uLnTx/>
                  <a:uFillTx/>
                  <a:latin typeface="+mj-lt"/>
                  <a:ea typeface="+mj-ea"/>
                  <a:cs typeface="+mj-cs"/>
                </a:rPr>
                <a:t>Logic Apps</a:t>
              </a:r>
            </a:p>
          </p:txBody>
        </p:sp>
        <p:pic>
          <p:nvPicPr>
            <p:cNvPr id="105" name="Graphic 39">
              <a:extLst>
                <a:ext uri="{FF2B5EF4-FFF2-40B4-BE49-F238E27FC236}">
                  <a16:creationId xmlns:a16="http://schemas.microsoft.com/office/drawing/2014/main" id="{50AF60A0-FB72-D516-444E-3CC5E026853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242645" y="2499395"/>
              <a:ext cx="801737" cy="801737"/>
            </a:xfrm>
            <a:prstGeom prst="rect">
              <a:avLst/>
            </a:prstGeom>
          </p:spPr>
        </p:pic>
        <p:cxnSp>
          <p:nvCxnSpPr>
            <p:cNvPr id="108" name="Straight Arrow Connector 5">
              <a:extLst>
                <a:ext uri="{FF2B5EF4-FFF2-40B4-BE49-F238E27FC236}">
                  <a16:creationId xmlns:a16="http://schemas.microsoft.com/office/drawing/2014/main" id="{0E7521B9-B3C0-9DF6-6C2D-174B9633D1C6}"/>
                </a:ext>
              </a:extLst>
            </p:cNvPr>
            <p:cNvCxnSpPr>
              <a:cxnSpLocks/>
              <a:stCxn id="35" idx="1"/>
              <a:endCxn id="105" idx="3"/>
            </p:cNvCxnSpPr>
            <p:nvPr/>
          </p:nvCxnSpPr>
          <p:spPr>
            <a:xfrm rot="10800000" flipV="1">
              <a:off x="4044383" y="2363288"/>
              <a:ext cx="1337431" cy="536976"/>
            </a:xfrm>
            <a:prstGeom prst="bentConnector3">
              <a:avLst>
                <a:gd name="adj1" fmla="val 50814"/>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Straight Arrow Connector 5">
              <a:extLst>
                <a:ext uri="{FF2B5EF4-FFF2-40B4-BE49-F238E27FC236}">
                  <a16:creationId xmlns:a16="http://schemas.microsoft.com/office/drawing/2014/main" id="{7398035C-3768-004E-522A-EC542ECB023E}"/>
                </a:ext>
              </a:extLst>
            </p:cNvPr>
            <p:cNvCxnSpPr>
              <a:cxnSpLocks/>
              <a:stCxn id="83" idx="1"/>
              <a:endCxn id="105" idx="3"/>
            </p:cNvCxnSpPr>
            <p:nvPr/>
          </p:nvCxnSpPr>
          <p:spPr>
            <a:xfrm rot="10800000">
              <a:off x="4044382" y="2900265"/>
              <a:ext cx="1300548" cy="364261"/>
            </a:xfrm>
            <a:prstGeom prst="bentConnector3">
              <a:avLst>
                <a:gd name="adj1" fmla="val 50000"/>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19" name="Can 11">
              <a:extLst>
                <a:ext uri="{FF2B5EF4-FFF2-40B4-BE49-F238E27FC236}">
                  <a16:creationId xmlns:a16="http://schemas.microsoft.com/office/drawing/2014/main" id="{E3C77D0A-495F-D5F1-FC97-4F79BA6475A8}"/>
                </a:ext>
                <a:ext uri="{C183D7F6-B498-43B3-948B-1728B52AA6E4}">
                  <adec:decorative xmlns:adec="http://schemas.microsoft.com/office/drawing/2017/decorative" val="1"/>
                </a:ext>
              </a:extLst>
            </p:cNvPr>
            <p:cNvSpPr/>
            <p:nvPr/>
          </p:nvSpPr>
          <p:spPr bwMode="auto">
            <a:xfrm>
              <a:off x="2721620" y="4856372"/>
              <a:ext cx="355648" cy="412193"/>
            </a:xfrm>
            <a:prstGeom prst="can">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0" name="TextBox 119">
              <a:extLst>
                <a:ext uri="{FF2B5EF4-FFF2-40B4-BE49-F238E27FC236}">
                  <a16:creationId xmlns:a16="http://schemas.microsoft.com/office/drawing/2014/main" id="{094CC994-A887-6494-E082-4CC609FD67EF}"/>
                </a:ext>
              </a:extLst>
            </p:cNvPr>
            <p:cNvSpPr txBox="1"/>
            <p:nvPr/>
          </p:nvSpPr>
          <p:spPr>
            <a:xfrm>
              <a:off x="6108533" y="2178246"/>
              <a:ext cx="1007581"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rgbClr val="000000"/>
                  </a:solidFill>
                  <a:effectLst/>
                  <a:uLnTx/>
                  <a:uFillTx/>
                  <a:latin typeface="+mj-lt"/>
                  <a:ea typeface="+mj-ea"/>
                  <a:cs typeface="+mj-cs"/>
                </a:rPr>
                <a:t>AI Document Intelligence</a:t>
              </a:r>
            </a:p>
          </p:txBody>
        </p:sp>
        <p:cxnSp>
          <p:nvCxnSpPr>
            <p:cNvPr id="123" name="Straight Arrow Connector 122">
              <a:extLst>
                <a:ext uri="{FF2B5EF4-FFF2-40B4-BE49-F238E27FC236}">
                  <a16:creationId xmlns:a16="http://schemas.microsoft.com/office/drawing/2014/main" id="{BB64DE3D-D2A5-5423-4091-F57BF89DA572}"/>
                </a:ext>
              </a:extLst>
            </p:cNvPr>
            <p:cNvCxnSpPr>
              <a:cxnSpLocks/>
              <a:stCxn id="8" idx="3"/>
              <a:endCxn id="14" idx="1"/>
            </p:cNvCxnSpPr>
            <p:nvPr/>
          </p:nvCxnSpPr>
          <p:spPr>
            <a:xfrm>
              <a:off x="6042971" y="4783927"/>
              <a:ext cx="398452" cy="4990"/>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C3333A50-A39E-205C-EA57-D464C4777E29}"/>
                </a:ext>
              </a:extLst>
            </p:cNvPr>
            <p:cNvSpPr txBox="1"/>
            <p:nvPr/>
          </p:nvSpPr>
          <p:spPr>
            <a:xfrm>
              <a:off x="2721620" y="4509999"/>
              <a:ext cx="473802"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rPr>
                <a:t>Store History</a:t>
              </a:r>
            </a:p>
          </p:txBody>
        </p:sp>
        <p:cxnSp>
          <p:nvCxnSpPr>
            <p:cNvPr id="140" name="Straight Arrow Connector 139">
              <a:extLst>
                <a:ext uri="{FF2B5EF4-FFF2-40B4-BE49-F238E27FC236}">
                  <a16:creationId xmlns:a16="http://schemas.microsoft.com/office/drawing/2014/main" id="{11F15C7D-43AB-9650-0625-F89D482BBC6F}"/>
                </a:ext>
              </a:extLst>
            </p:cNvPr>
            <p:cNvCxnSpPr>
              <a:cxnSpLocks/>
              <a:stCxn id="62" idx="1"/>
              <a:endCxn id="119" idx="4"/>
            </p:cNvCxnSpPr>
            <p:nvPr/>
          </p:nvCxnSpPr>
          <p:spPr>
            <a:xfrm flipH="1">
              <a:off x="3077268" y="5055601"/>
              <a:ext cx="454950" cy="6868"/>
            </a:xfrm>
            <a:prstGeom prst="straightConnector1">
              <a:avLst/>
            </a:prstGeom>
            <a:ln w="28575">
              <a:solidFill>
                <a:srgbClr val="C05D9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309FF6C4-F780-2E62-9DF8-3D2309D96B29}"/>
                </a:ext>
              </a:extLst>
            </p:cNvPr>
            <p:cNvCxnSpPr>
              <a:cxnSpLocks/>
              <a:stCxn id="32" idx="1"/>
              <a:endCxn id="22" idx="3"/>
            </p:cNvCxnSpPr>
            <p:nvPr/>
          </p:nvCxnSpPr>
          <p:spPr>
            <a:xfrm flipH="1" flipV="1">
              <a:off x="4902630" y="5056236"/>
              <a:ext cx="350409" cy="5267"/>
            </a:xfrm>
            <a:prstGeom prst="straightConnector1">
              <a:avLst/>
            </a:prstGeom>
            <a:ln w="28575">
              <a:solidFill>
                <a:srgbClr val="C05D9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A644766-818A-C20F-DAB5-EB6938B360BC}"/>
                </a:ext>
              </a:extLst>
            </p:cNvPr>
            <p:cNvSpPr txBox="1"/>
            <p:nvPr/>
          </p:nvSpPr>
          <p:spPr>
            <a:xfrm>
              <a:off x="2112372" y="2122485"/>
              <a:ext cx="643004"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rgbClr val="000000"/>
                  </a:solidFill>
                  <a:effectLst/>
                  <a:uLnTx/>
                  <a:uFillTx/>
                  <a:latin typeface="+mj-lt"/>
                  <a:ea typeface="+mj-ea"/>
                  <a:cs typeface="+mj-cs"/>
                </a:rPr>
                <a:t>Blob Storage</a:t>
              </a:r>
            </a:p>
          </p:txBody>
        </p:sp>
        <p:sp>
          <p:nvSpPr>
            <p:cNvPr id="156" name="TextBox 155">
              <a:extLst>
                <a:ext uri="{FF2B5EF4-FFF2-40B4-BE49-F238E27FC236}">
                  <a16:creationId xmlns:a16="http://schemas.microsoft.com/office/drawing/2014/main" id="{46385787-B1CF-E678-B74E-8497BE1F8DBB}"/>
                </a:ext>
              </a:extLst>
            </p:cNvPr>
            <p:cNvSpPr txBox="1"/>
            <p:nvPr/>
          </p:nvSpPr>
          <p:spPr>
            <a:xfrm>
              <a:off x="4655391" y="2765979"/>
              <a:ext cx="825468" cy="41549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rPr>
                <a:t>Indexes the data so it is searchable</a:t>
              </a:r>
            </a:p>
          </p:txBody>
        </p:sp>
        <p:sp>
          <p:nvSpPr>
            <p:cNvPr id="157" name="TextBox 156">
              <a:extLst>
                <a:ext uri="{FF2B5EF4-FFF2-40B4-BE49-F238E27FC236}">
                  <a16:creationId xmlns:a16="http://schemas.microsoft.com/office/drawing/2014/main" id="{5B4A5E37-624B-8AA1-A732-C9605FD90EE1}"/>
                </a:ext>
              </a:extLst>
            </p:cNvPr>
            <p:cNvSpPr txBox="1"/>
            <p:nvPr/>
          </p:nvSpPr>
          <p:spPr>
            <a:xfrm>
              <a:off x="4814879" y="1943250"/>
              <a:ext cx="441262"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rPr>
                <a:t>Extracts the data</a:t>
              </a:r>
            </a:p>
          </p:txBody>
        </p:sp>
        <p:sp>
          <p:nvSpPr>
            <p:cNvPr id="5" name="Rectangle 4">
              <a:extLst>
                <a:ext uri="{FF2B5EF4-FFF2-40B4-BE49-F238E27FC236}">
                  <a16:creationId xmlns:a16="http://schemas.microsoft.com/office/drawing/2014/main" id="{C7229CBF-BCC2-EEC2-378D-902F1AD3EE56}"/>
                </a:ext>
              </a:extLst>
            </p:cNvPr>
            <p:cNvSpPr/>
            <p:nvPr/>
          </p:nvSpPr>
          <p:spPr bwMode="auto">
            <a:xfrm>
              <a:off x="2345580" y="4425799"/>
              <a:ext cx="3482732" cy="979974"/>
            </a:xfrm>
            <a:prstGeom prst="rect">
              <a:avLst/>
            </a:prstGeom>
            <a:noFill/>
            <a:ln w="12700">
              <a:solidFill>
                <a:srgbClr val="C05D9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pic>
          <p:nvPicPr>
            <p:cNvPr id="6" name="Picture 5" descr="A purple square with white letters&#10;&#10;Description automatically generated">
              <a:extLst>
                <a:ext uri="{FF2B5EF4-FFF2-40B4-BE49-F238E27FC236}">
                  <a16:creationId xmlns:a16="http://schemas.microsoft.com/office/drawing/2014/main" id="{91FFDE17-3AFE-C5E7-5E9E-39A7D945635D}"/>
                </a:ext>
              </a:extLst>
            </p:cNvPr>
            <p:cNvPicPr>
              <a:picLocks noChangeAspect="1"/>
            </p:cNvPicPr>
            <p:nvPr/>
          </p:nvPicPr>
          <p:blipFill>
            <a:blip r:embed="rId21"/>
            <a:stretch>
              <a:fillRect/>
            </a:stretch>
          </p:blipFill>
          <p:spPr>
            <a:xfrm>
              <a:off x="2339390" y="4419427"/>
              <a:ext cx="282539" cy="276999"/>
            </a:xfrm>
            <a:prstGeom prst="rect">
              <a:avLst/>
            </a:prstGeom>
          </p:spPr>
        </p:pic>
        <p:pic>
          <p:nvPicPr>
            <p:cNvPr id="7" name="Picture 12" descr="A picture containing text, clipart&#10;&#10;Description automatically generated">
              <a:extLst>
                <a:ext uri="{FF2B5EF4-FFF2-40B4-BE49-F238E27FC236}">
                  <a16:creationId xmlns:a16="http://schemas.microsoft.com/office/drawing/2014/main" id="{F6BA46AE-8220-4526-7F78-6264C86575B4}"/>
                </a:ext>
              </a:extLst>
            </p:cNvPr>
            <p:cNvPicPr>
              <a:picLocks noChangeAspect="1"/>
            </p:cNvPicPr>
            <p:nvPr/>
          </p:nvPicPr>
          <p:blipFill>
            <a:blip r:embed="rId22"/>
            <a:stretch>
              <a:fillRect/>
            </a:stretch>
          </p:blipFill>
          <p:spPr>
            <a:xfrm>
              <a:off x="1751365" y="4240051"/>
              <a:ext cx="467061" cy="374995"/>
            </a:xfrm>
            <a:prstGeom prst="rect">
              <a:avLst/>
            </a:prstGeom>
          </p:spPr>
        </p:pic>
        <p:sp>
          <p:nvSpPr>
            <p:cNvPr id="8" name="Rectangle 7">
              <a:extLst>
                <a:ext uri="{FF2B5EF4-FFF2-40B4-BE49-F238E27FC236}">
                  <a16:creationId xmlns:a16="http://schemas.microsoft.com/office/drawing/2014/main" id="{62A3124B-E529-518E-F654-CA73C5DAC362}"/>
                </a:ext>
              </a:extLst>
            </p:cNvPr>
            <p:cNvSpPr/>
            <p:nvPr/>
          </p:nvSpPr>
          <p:spPr bwMode="auto">
            <a:xfrm>
              <a:off x="1708609" y="4143848"/>
              <a:ext cx="4334362" cy="1280157"/>
            </a:xfrm>
            <a:prstGeom prst="rect">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sp>
          <p:nvSpPr>
            <p:cNvPr id="44" name="TextBox 43">
              <a:extLst>
                <a:ext uri="{FF2B5EF4-FFF2-40B4-BE49-F238E27FC236}">
                  <a16:creationId xmlns:a16="http://schemas.microsoft.com/office/drawing/2014/main" id="{827B7C81-14F7-91EA-EA6D-264567B0475F}"/>
                </a:ext>
              </a:extLst>
            </p:cNvPr>
            <p:cNvSpPr txBox="1"/>
            <p:nvPr/>
          </p:nvSpPr>
          <p:spPr>
            <a:xfrm>
              <a:off x="6608205" y="4021081"/>
              <a:ext cx="441262" cy="1384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rPr>
                <a:t>Prompt</a:t>
              </a:r>
            </a:p>
          </p:txBody>
        </p:sp>
        <p:sp>
          <p:nvSpPr>
            <p:cNvPr id="45" name="TextBox 44">
              <a:extLst>
                <a:ext uri="{FF2B5EF4-FFF2-40B4-BE49-F238E27FC236}">
                  <a16:creationId xmlns:a16="http://schemas.microsoft.com/office/drawing/2014/main" id="{34DBA33E-ECC3-1B4D-C630-5C24B3197C7E}"/>
                </a:ext>
              </a:extLst>
            </p:cNvPr>
            <p:cNvSpPr txBox="1"/>
            <p:nvPr/>
          </p:nvSpPr>
          <p:spPr>
            <a:xfrm>
              <a:off x="1550215" y="2533026"/>
              <a:ext cx="441262"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rPr>
                <a:t>Data ingest</a:t>
              </a:r>
            </a:p>
          </p:txBody>
        </p:sp>
        <p:sp>
          <p:nvSpPr>
            <p:cNvPr id="16" name="TextBox 15">
              <a:extLst>
                <a:ext uri="{FF2B5EF4-FFF2-40B4-BE49-F238E27FC236}">
                  <a16:creationId xmlns:a16="http://schemas.microsoft.com/office/drawing/2014/main" id="{1145EB80-4DA8-5819-82FE-CB9FF8708768}"/>
                </a:ext>
              </a:extLst>
            </p:cNvPr>
            <p:cNvSpPr txBox="1"/>
            <p:nvPr/>
          </p:nvSpPr>
          <p:spPr>
            <a:xfrm>
              <a:off x="3635083" y="4208980"/>
              <a:ext cx="106572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i="0" u="none" strike="noStrike" kern="1200" cap="none" spc="0" normalizeH="0" baseline="0" noProof="0">
                  <a:ln>
                    <a:noFill/>
                  </a:ln>
                  <a:solidFill>
                    <a:srgbClr val="000000"/>
                  </a:solidFill>
                  <a:effectLst/>
                  <a:uLnTx/>
                  <a:uFillTx/>
                  <a:latin typeface="+mj-lt"/>
                  <a:ea typeface="+mj-ea"/>
                  <a:cs typeface="+mj-cs"/>
                </a:rPr>
                <a:t>Orchestration</a:t>
              </a:r>
            </a:p>
          </p:txBody>
        </p:sp>
        <p:sp>
          <p:nvSpPr>
            <p:cNvPr id="19" name="TextBox 18">
              <a:extLst>
                <a:ext uri="{FF2B5EF4-FFF2-40B4-BE49-F238E27FC236}">
                  <a16:creationId xmlns:a16="http://schemas.microsoft.com/office/drawing/2014/main" id="{533F44C8-5FE3-4A08-CF9E-9DB60FBB5C58}"/>
                </a:ext>
              </a:extLst>
            </p:cNvPr>
            <p:cNvSpPr txBox="1"/>
            <p:nvPr/>
          </p:nvSpPr>
          <p:spPr>
            <a:xfrm>
              <a:off x="4380780" y="4509999"/>
              <a:ext cx="573712"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rPr>
                <a:t>Get Response</a:t>
              </a:r>
            </a:p>
          </p:txBody>
        </p:sp>
        <p:pic>
          <p:nvPicPr>
            <p:cNvPr id="22" name="Graphic 21">
              <a:extLst>
                <a:ext uri="{FF2B5EF4-FFF2-40B4-BE49-F238E27FC236}">
                  <a16:creationId xmlns:a16="http://schemas.microsoft.com/office/drawing/2014/main" id="{03CFA1C1-3119-48AB-59EE-DA0B5754576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411861" y="4810851"/>
              <a:ext cx="490769" cy="490769"/>
            </a:xfrm>
            <a:prstGeom prst="rect">
              <a:avLst/>
            </a:prstGeom>
          </p:spPr>
        </p:pic>
        <p:pic>
          <p:nvPicPr>
            <p:cNvPr id="27" name="Picture 26">
              <a:extLst>
                <a:ext uri="{FF2B5EF4-FFF2-40B4-BE49-F238E27FC236}">
                  <a16:creationId xmlns:a16="http://schemas.microsoft.com/office/drawing/2014/main" id="{306AD053-3BCC-F4DC-152A-5F238F1F34F0}"/>
                </a:ext>
              </a:extLst>
            </p:cNvPr>
            <p:cNvPicPr>
              <a:picLocks noChangeAspect="1"/>
            </p:cNvPicPr>
            <p:nvPr/>
          </p:nvPicPr>
          <p:blipFill>
            <a:blip r:embed="rId25"/>
            <a:stretch>
              <a:fillRect/>
            </a:stretch>
          </p:blipFill>
          <p:spPr>
            <a:xfrm>
              <a:off x="5240581" y="5645891"/>
              <a:ext cx="500792" cy="500792"/>
            </a:xfrm>
            <a:prstGeom prst="rect">
              <a:avLst/>
            </a:prstGeom>
          </p:spPr>
        </p:pic>
        <p:pic>
          <p:nvPicPr>
            <p:cNvPr id="32" name="Graphic 31">
              <a:extLst>
                <a:ext uri="{FF2B5EF4-FFF2-40B4-BE49-F238E27FC236}">
                  <a16:creationId xmlns:a16="http://schemas.microsoft.com/office/drawing/2014/main" id="{8AE0240C-E231-B2E0-C21A-CFE7557F0F1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253039" y="4816118"/>
              <a:ext cx="490769" cy="490769"/>
            </a:xfrm>
            <a:prstGeom prst="rect">
              <a:avLst/>
            </a:prstGeom>
          </p:spPr>
        </p:pic>
        <p:cxnSp>
          <p:nvCxnSpPr>
            <p:cNvPr id="57" name="Straight Arrow Connector 37">
              <a:extLst>
                <a:ext uri="{FF2B5EF4-FFF2-40B4-BE49-F238E27FC236}">
                  <a16:creationId xmlns:a16="http://schemas.microsoft.com/office/drawing/2014/main" id="{D66DDDCC-589D-9D9B-F7F2-CA43FCCCCED1}"/>
                </a:ext>
              </a:extLst>
            </p:cNvPr>
            <p:cNvCxnSpPr>
              <a:cxnSpLocks/>
              <a:stCxn id="22" idx="2"/>
            </p:cNvCxnSpPr>
            <p:nvPr/>
          </p:nvCxnSpPr>
          <p:spPr>
            <a:xfrm>
              <a:off x="4657246" y="5301620"/>
              <a:ext cx="5668" cy="365234"/>
            </a:xfrm>
            <a:prstGeom prst="straightConnector1">
              <a:avLst/>
            </a:prstGeom>
            <a:ln w="28575">
              <a:solidFill>
                <a:srgbClr val="0070C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2" name="Graphic 61">
              <a:extLst>
                <a:ext uri="{FF2B5EF4-FFF2-40B4-BE49-F238E27FC236}">
                  <a16:creationId xmlns:a16="http://schemas.microsoft.com/office/drawing/2014/main" id="{8F489681-7BED-0025-4386-BAAB4E69D48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32218" y="4810216"/>
              <a:ext cx="490769" cy="490769"/>
            </a:xfrm>
            <a:prstGeom prst="rect">
              <a:avLst/>
            </a:prstGeom>
          </p:spPr>
        </p:pic>
        <p:sp>
          <p:nvSpPr>
            <p:cNvPr id="69" name="TextBox 68">
              <a:extLst>
                <a:ext uri="{FF2B5EF4-FFF2-40B4-BE49-F238E27FC236}">
                  <a16:creationId xmlns:a16="http://schemas.microsoft.com/office/drawing/2014/main" id="{F9076CF0-478E-E90F-D988-B9AFA27A3A6E}"/>
                </a:ext>
              </a:extLst>
            </p:cNvPr>
            <p:cNvSpPr txBox="1"/>
            <p:nvPr/>
          </p:nvSpPr>
          <p:spPr>
            <a:xfrm>
              <a:off x="3497720" y="4509289"/>
              <a:ext cx="573712"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rPr>
                <a:t>Search Content</a:t>
              </a:r>
            </a:p>
          </p:txBody>
        </p:sp>
        <p:cxnSp>
          <p:nvCxnSpPr>
            <p:cNvPr id="95" name="Straight Arrow Connector 37">
              <a:extLst>
                <a:ext uri="{FF2B5EF4-FFF2-40B4-BE49-F238E27FC236}">
                  <a16:creationId xmlns:a16="http://schemas.microsoft.com/office/drawing/2014/main" id="{A3452450-1204-3560-E2C0-5EE878212000}"/>
                </a:ext>
              </a:extLst>
            </p:cNvPr>
            <p:cNvCxnSpPr>
              <a:cxnSpLocks/>
              <a:stCxn id="32" idx="2"/>
              <a:endCxn id="27" idx="0"/>
            </p:cNvCxnSpPr>
            <p:nvPr/>
          </p:nvCxnSpPr>
          <p:spPr>
            <a:xfrm flipH="1">
              <a:off x="5490977" y="5306887"/>
              <a:ext cx="7447" cy="339004"/>
            </a:xfrm>
            <a:prstGeom prst="straightConnector1">
              <a:avLst/>
            </a:prstGeom>
            <a:ln w="28575">
              <a:solidFill>
                <a:srgbClr val="0070C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F1ED98C1-16FE-5E33-26EB-0CDD6F099296}"/>
                </a:ext>
              </a:extLst>
            </p:cNvPr>
            <p:cNvCxnSpPr>
              <a:cxnSpLocks/>
              <a:stCxn id="22" idx="1"/>
              <a:endCxn id="62" idx="3"/>
            </p:cNvCxnSpPr>
            <p:nvPr/>
          </p:nvCxnSpPr>
          <p:spPr>
            <a:xfrm flipH="1" flipV="1">
              <a:off x="4022987" y="5055601"/>
              <a:ext cx="388874" cy="635"/>
            </a:xfrm>
            <a:prstGeom prst="straightConnector1">
              <a:avLst/>
            </a:prstGeom>
            <a:ln w="28575">
              <a:solidFill>
                <a:srgbClr val="C05D9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Arrow Connector 37">
              <a:extLst>
                <a:ext uri="{FF2B5EF4-FFF2-40B4-BE49-F238E27FC236}">
                  <a16:creationId xmlns:a16="http://schemas.microsoft.com/office/drawing/2014/main" id="{BB676682-E9F9-5BFC-107F-8B31A37AB2B7}"/>
                </a:ext>
              </a:extLst>
            </p:cNvPr>
            <p:cNvCxnSpPr>
              <a:cxnSpLocks/>
              <a:stCxn id="8" idx="0"/>
              <a:endCxn id="83" idx="2"/>
            </p:cNvCxnSpPr>
            <p:nvPr/>
          </p:nvCxnSpPr>
          <p:spPr>
            <a:xfrm rot="5400000" flipH="1" flipV="1">
              <a:off x="4552470" y="2969616"/>
              <a:ext cx="497552" cy="1850912"/>
            </a:xfrm>
            <a:prstGeom prst="bentConnector3">
              <a:avLst>
                <a:gd name="adj1" fmla="val 50000"/>
              </a:avLst>
            </a:prstGeom>
            <a:ln w="28575">
              <a:solidFill>
                <a:srgbClr val="0070C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FA6E0444-BB1D-9FB8-ACBA-DEB7571FE71E}"/>
                </a:ext>
              </a:extLst>
            </p:cNvPr>
            <p:cNvSpPr txBox="1"/>
            <p:nvPr/>
          </p:nvSpPr>
          <p:spPr>
            <a:xfrm>
              <a:off x="4355739" y="6239020"/>
              <a:ext cx="62226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dirty="0">
                  <a:ln>
                    <a:noFill/>
                  </a:ln>
                  <a:solidFill>
                    <a:srgbClr val="000000"/>
                  </a:solidFill>
                  <a:effectLst/>
                  <a:uLnTx/>
                  <a:uFillTx/>
                  <a:latin typeface="+mj-lt"/>
                  <a:ea typeface="+mj-ea"/>
                  <a:cs typeface="+mj-cs"/>
                </a:rPr>
                <a:t>Azure OpenAI</a:t>
              </a:r>
            </a:p>
          </p:txBody>
        </p:sp>
        <p:sp>
          <p:nvSpPr>
            <p:cNvPr id="135" name="TextBox 134">
              <a:extLst>
                <a:ext uri="{FF2B5EF4-FFF2-40B4-BE49-F238E27FC236}">
                  <a16:creationId xmlns:a16="http://schemas.microsoft.com/office/drawing/2014/main" id="{0B66B315-522F-AC71-215D-7943A5E0B19E}"/>
                </a:ext>
              </a:extLst>
            </p:cNvPr>
            <p:cNvSpPr txBox="1"/>
            <p:nvPr/>
          </p:nvSpPr>
          <p:spPr>
            <a:xfrm>
              <a:off x="5112108" y="6248604"/>
              <a:ext cx="699257"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i="0" u="none" strike="noStrike" kern="1200" cap="none" spc="0" normalizeH="0" baseline="0" noProof="0">
                  <a:ln>
                    <a:noFill/>
                  </a:ln>
                  <a:solidFill>
                    <a:srgbClr val="000000"/>
                  </a:solidFill>
                  <a:effectLst/>
                  <a:uLnTx/>
                  <a:uFillTx/>
                  <a:latin typeface="+mj-lt"/>
                  <a:ea typeface="+mj-ea"/>
                  <a:cs typeface="+mj-cs"/>
                </a:rPr>
                <a:t>AI Translator</a:t>
              </a:r>
            </a:p>
          </p:txBody>
        </p:sp>
      </p:grpSp>
      <p:pic>
        <p:nvPicPr>
          <p:cNvPr id="3" name="Graphic 2">
            <a:extLst>
              <a:ext uri="{FF2B5EF4-FFF2-40B4-BE49-F238E27FC236}">
                <a16:creationId xmlns:a16="http://schemas.microsoft.com/office/drawing/2014/main" id="{7EBC421A-0C45-170A-8611-433F7832FF0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480178" y="5319881"/>
            <a:ext cx="467703" cy="467703"/>
          </a:xfrm>
          <a:prstGeom prst="rect">
            <a:avLst/>
          </a:prstGeom>
        </p:spPr>
      </p:pic>
    </p:spTree>
    <p:extLst>
      <p:ext uri="{BB962C8B-B14F-4D97-AF65-F5344CB8AC3E}">
        <p14:creationId xmlns:p14="http://schemas.microsoft.com/office/powerpoint/2010/main" val="19930847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069BA8E-A8C0-9564-180B-519EC7EF65DA}"/>
              </a:ext>
            </a:extLst>
          </p:cNvPr>
          <p:cNvSpPr>
            <a:spLocks noGrp="1"/>
          </p:cNvSpPr>
          <p:nvPr>
            <p:ph type="title"/>
          </p:nvPr>
        </p:nvSpPr>
        <p:spPr>
          <a:xfrm>
            <a:off x="588263" y="457200"/>
            <a:ext cx="11018520" cy="461665"/>
          </a:xfrm>
        </p:spPr>
        <p:txBody>
          <a:bodyPr/>
          <a:lstStyle/>
          <a:p>
            <a:r>
              <a:rPr lang="en-US">
                <a:ea typeface="+mj-ea"/>
                <a:cs typeface="+mj-cs"/>
              </a:rPr>
              <a:t>At-a-Glance: Rooms of the House for Azure AI Apps</a:t>
            </a:r>
          </a:p>
        </p:txBody>
      </p:sp>
      <p:graphicFrame>
        <p:nvGraphicFramePr>
          <p:cNvPr id="12" name="Content Placeholder 5">
            <a:extLst>
              <a:ext uri="{FF2B5EF4-FFF2-40B4-BE49-F238E27FC236}">
                <a16:creationId xmlns:a16="http://schemas.microsoft.com/office/drawing/2014/main" id="{D404B14C-BCF8-49C3-B47D-46A0F2CDFD2F}"/>
              </a:ext>
            </a:extLst>
          </p:cNvPr>
          <p:cNvGraphicFramePr>
            <a:graphicFrameLocks/>
          </p:cNvGraphicFramePr>
          <p:nvPr>
            <p:extLst>
              <p:ext uri="{D42A27DB-BD31-4B8C-83A1-F6EECF244321}">
                <p14:modId xmlns:p14="http://schemas.microsoft.com/office/powerpoint/2010/main" val="2665871638"/>
              </p:ext>
            </p:extLst>
          </p:nvPr>
        </p:nvGraphicFramePr>
        <p:xfrm>
          <a:off x="588263" y="1476248"/>
          <a:ext cx="11018520" cy="4684522"/>
        </p:xfrm>
        <a:graphic>
          <a:graphicData uri="http://schemas.openxmlformats.org/drawingml/2006/table">
            <a:tbl>
              <a:tblPr firstRow="1" bandRow="1">
                <a:tableStyleId>{69012ECD-51FC-41F1-AA8D-1B2483CD663E}</a:tableStyleId>
              </a:tblPr>
              <a:tblGrid>
                <a:gridCol w="2362200">
                  <a:extLst>
                    <a:ext uri="{9D8B030D-6E8A-4147-A177-3AD203B41FA5}">
                      <a16:colId xmlns:a16="http://schemas.microsoft.com/office/drawing/2014/main" val="4032831260"/>
                    </a:ext>
                  </a:extLst>
                </a:gridCol>
                <a:gridCol w="5212080">
                  <a:extLst>
                    <a:ext uri="{9D8B030D-6E8A-4147-A177-3AD203B41FA5}">
                      <a16:colId xmlns:a16="http://schemas.microsoft.com/office/drawing/2014/main" val="1718030062"/>
                    </a:ext>
                  </a:extLst>
                </a:gridCol>
                <a:gridCol w="3444240">
                  <a:extLst>
                    <a:ext uri="{9D8B030D-6E8A-4147-A177-3AD203B41FA5}">
                      <a16:colId xmlns:a16="http://schemas.microsoft.com/office/drawing/2014/main" val="4088583967"/>
                    </a:ext>
                  </a:extLst>
                </a:gridCol>
              </a:tblGrid>
              <a:tr h="368046">
                <a:tc>
                  <a:txBody>
                    <a:bodyPr/>
                    <a:lstStyle/>
                    <a:p>
                      <a:r>
                        <a:rPr lang="en-US" sz="1400" b="0">
                          <a:latin typeface="+mj-lt"/>
                          <a:ea typeface="+mj-ea"/>
                          <a:cs typeface="+mj-cs"/>
                        </a:rPr>
                        <a:t>Room of the House</a:t>
                      </a:r>
                    </a:p>
                  </a:txBody>
                  <a:tcPr anchor="ctr">
                    <a:lnR w="6350" cap="flat" cmpd="sng" algn="ctr">
                      <a:solidFill>
                        <a:schemeClr val="bg1">
                          <a:lumMod val="75000"/>
                        </a:schemeClr>
                      </a:solidFill>
                      <a:prstDash val="solid"/>
                      <a:round/>
                      <a:headEnd type="none" w="med" len="med"/>
                      <a:tailEnd type="none" w="med" len="med"/>
                    </a:lnR>
                    <a:lnB w="6350" cap="flat" cmpd="sng" algn="ctr">
                      <a:noFill/>
                      <a:prstDash val="solid"/>
                      <a:round/>
                      <a:headEnd type="none" w="med" len="med"/>
                      <a:tailEnd type="none" w="med" len="med"/>
                    </a:lnB>
                  </a:tcPr>
                </a:tc>
                <a:tc>
                  <a:txBody>
                    <a:bodyPr/>
                    <a:lstStyle/>
                    <a:p>
                      <a:r>
                        <a:rPr lang="en-US" sz="1400" b="0">
                          <a:latin typeface="+mj-lt"/>
                          <a:ea typeface="+mj-ea"/>
                          <a:cs typeface="+mj-cs"/>
                        </a:rPr>
                        <a:t>Top AI-enabled Business Use Cases</a:t>
                      </a:r>
                    </a:p>
                  </a:txBody>
                  <a:tcPr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B w="6350" cap="flat" cmpd="sng" algn="ctr">
                      <a:noFill/>
                      <a:prstDash val="solid"/>
                      <a:round/>
                      <a:headEnd type="none" w="med" len="med"/>
                      <a:tailEnd type="none" w="med" len="med"/>
                    </a:lnB>
                  </a:tcPr>
                </a:tc>
                <a:tc>
                  <a:txBody>
                    <a:bodyPr/>
                    <a:lstStyle/>
                    <a:p>
                      <a:r>
                        <a:rPr lang="en-US" sz="1400" b="0">
                          <a:latin typeface="+mj-lt"/>
                          <a:ea typeface="+mj-ea"/>
                          <a:cs typeface="+mj-cs"/>
                        </a:rPr>
                        <a:t>Customer Examples</a:t>
                      </a:r>
                    </a:p>
                  </a:txBody>
                  <a:tcPr anchor="ctr">
                    <a:lnL w="6350" cap="flat" cmpd="sng" algn="ctr">
                      <a:solidFill>
                        <a:schemeClr val="bg1">
                          <a:lumMod val="75000"/>
                        </a:schemeClr>
                      </a:solidFill>
                      <a:prstDash val="solid"/>
                      <a:round/>
                      <a:headEnd type="none" w="med" len="med"/>
                      <a:tailEnd type="none" w="med" len="med"/>
                    </a:lnL>
                    <a:lnB w="6350" cap="flat" cmpd="sng" algn="ctr">
                      <a:noFill/>
                      <a:prstDash val="solid"/>
                      <a:round/>
                      <a:headEnd type="none" w="med" len="med"/>
                      <a:tailEnd type="none" w="med" len="med"/>
                    </a:lnB>
                  </a:tcPr>
                </a:tc>
                <a:extLst>
                  <a:ext uri="{0D108BD9-81ED-4DB2-BD59-A6C34878D82A}">
                    <a16:rowId xmlns:a16="http://schemas.microsoft.com/office/drawing/2014/main" val="488478079"/>
                  </a:ext>
                </a:extLst>
              </a:tr>
              <a:tr h="695198">
                <a:tc>
                  <a:txBody>
                    <a:bodyPr/>
                    <a:lstStyle/>
                    <a:p>
                      <a:r>
                        <a:rPr lang="en-US" sz="1400" b="0">
                          <a:solidFill>
                            <a:schemeClr val="tx1"/>
                          </a:solidFill>
                          <a:latin typeface="+mj-lt"/>
                          <a:ea typeface="+mj-ea"/>
                          <a:cs typeface="+mj-cs"/>
                        </a:rPr>
                        <a:t>Head of Product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171450" marR="0" lvl="0" indent="-1714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solidFill>
                            <a:schemeClr val="tx1"/>
                          </a:solidFill>
                          <a:latin typeface="+mn-lt"/>
                          <a:ea typeface="+mn-ea"/>
                          <a:cs typeface="+mn-cs"/>
                        </a:rPr>
                        <a:t>AI-enabled product experiences: Virtual assistant, document automation, content creation</a:t>
                      </a:r>
                    </a:p>
                    <a:p>
                      <a:pPr marL="171450" marR="0" lvl="0" indent="-1714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solidFill>
                            <a:schemeClr val="tx1"/>
                          </a:solidFill>
                          <a:latin typeface="+mn-lt"/>
                          <a:ea typeface="+mn-ea"/>
                          <a:cs typeface="+mn-cs"/>
                        </a:rPr>
                        <a:t>Research at scale to inform product design</a:t>
                      </a:r>
                    </a:p>
                    <a:p>
                      <a:pPr marL="171450" marR="0" lvl="0" indent="-171450" algn="l" defTabSz="914225"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solidFill>
                            <a:schemeClr val="tx1"/>
                          </a:solidFill>
                          <a:latin typeface="+mn-lt"/>
                          <a:ea typeface="+mn-ea"/>
                          <a:cs typeface="+mn-cs"/>
                        </a:rPr>
                        <a:t>Rapid design and prototyping</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hlinkClick r:id="rId3">
                            <a:extLst>
                              <a:ext uri="{A12FA001-AC4F-418D-AE19-62706E023703}">
                                <ahyp:hlinkClr xmlns:ahyp="http://schemas.microsoft.com/office/drawing/2018/hyperlinkcolor" val="tx"/>
                              </a:ext>
                            </a:extLst>
                          </a:hlinkClick>
                        </a:rPr>
                        <a:t>Mercedes </a:t>
                      </a:r>
                      <a:r>
                        <a:rPr lang="en-US" sz="1200" kern="1200" dirty="0" err="1">
                          <a:solidFill>
                            <a:schemeClr val="tx1"/>
                          </a:solidFill>
                          <a:latin typeface="+mn-lt"/>
                          <a:ea typeface="+mn-ea"/>
                          <a:cs typeface="+mn-cs"/>
                          <a:hlinkClick r:id="rId3">
                            <a:extLst>
                              <a:ext uri="{A12FA001-AC4F-418D-AE19-62706E023703}">
                                <ahyp:hlinkClr xmlns:ahyp="http://schemas.microsoft.com/office/drawing/2018/hyperlinkcolor" val="tx"/>
                              </a:ext>
                            </a:extLst>
                          </a:hlinkClick>
                        </a:rPr>
                        <a:t>Benz</a:t>
                      </a:r>
                      <a:r>
                        <a:rPr lang="en-US" sz="1200" kern="1200" dirty="0" err="1">
                          <a:solidFill>
                            <a:schemeClr val="tx1"/>
                          </a:solidFill>
                          <a:latin typeface="+mn-lt"/>
                          <a:ea typeface="+mn-ea"/>
                          <a:cs typeface="+mn-cs"/>
                        </a:rPr>
                        <a:t>,</a:t>
                      </a:r>
                      <a:r>
                        <a:rPr lang="en-US" sz="1200" kern="1200" dirty="0" err="1">
                          <a:solidFill>
                            <a:schemeClr val="tx1"/>
                          </a:solidFill>
                          <a:latin typeface="+mn-lt"/>
                          <a:ea typeface="+mn-ea"/>
                          <a:cs typeface="+mn-cs"/>
                          <a:hlinkClick r:id="rId4">
                            <a:extLst>
                              <a:ext uri="{A12FA001-AC4F-418D-AE19-62706E023703}">
                                <ahyp:hlinkClr xmlns:ahyp="http://schemas.microsoft.com/office/drawing/2018/hyperlinkcolor" val="tx"/>
                              </a:ext>
                            </a:extLst>
                          </a:hlinkClick>
                        </a:rPr>
                        <a:t>Tomtom</a:t>
                      </a:r>
                      <a:r>
                        <a:rPr lang="en-US" sz="1200" kern="1200" dirty="0">
                          <a:solidFill>
                            <a:schemeClr val="tx1"/>
                          </a:solidFill>
                          <a:latin typeface="+mn-lt"/>
                          <a:ea typeface="+mn-ea"/>
                          <a:cs typeface="+mn-cs"/>
                        </a:rPr>
                        <a:t>, </a:t>
                      </a:r>
                      <a:r>
                        <a:rPr lang="en-US" sz="1200" kern="1200" dirty="0">
                          <a:solidFill>
                            <a:schemeClr val="tx1"/>
                          </a:solidFill>
                          <a:latin typeface="+mn-lt"/>
                          <a:ea typeface="+mn-ea"/>
                          <a:cs typeface="+mn-cs"/>
                          <a:hlinkClick r:id="rId5">
                            <a:extLst>
                              <a:ext uri="{A12FA001-AC4F-418D-AE19-62706E023703}">
                                <ahyp:hlinkClr xmlns:ahyp="http://schemas.microsoft.com/office/drawing/2018/hyperlinkcolor" val="tx"/>
                              </a:ext>
                            </a:extLst>
                          </a:hlinkClick>
                        </a:rPr>
                        <a:t>Lucy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hlinkClick r:id="rId6">
                            <a:extLst>
                              <a:ext uri="{A12FA001-AC4F-418D-AE19-62706E023703}">
                                <ahyp:hlinkClr xmlns:ahyp="http://schemas.microsoft.com/office/drawing/2018/hyperlinkcolor" val="tx"/>
                              </a:ext>
                            </a:extLst>
                          </a:hlinkClick>
                        </a:rPr>
                        <a:t>RxHealth</a:t>
                      </a:r>
                      <a:r>
                        <a:rPr lang="en-US" sz="1200" kern="1200" dirty="0">
                          <a:solidFill>
                            <a:schemeClr val="tx1"/>
                          </a:solidFill>
                          <a:latin typeface="+mn-lt"/>
                          <a:ea typeface="+mn-ea"/>
                          <a:cs typeface="+mn-cs"/>
                        </a:rPr>
                        <a:t>, </a:t>
                      </a:r>
                      <a:r>
                        <a:rPr lang="en-US" sz="1200" kern="1200" dirty="0">
                          <a:solidFill>
                            <a:schemeClr val="tx1"/>
                          </a:solidFill>
                          <a:latin typeface="+mn-lt"/>
                          <a:ea typeface="+mn-ea"/>
                          <a:cs typeface="+mn-cs"/>
                          <a:hlinkClick r:id="rId7">
                            <a:extLst>
                              <a:ext uri="{A12FA001-AC4F-418D-AE19-62706E023703}">
                                <ahyp:hlinkClr xmlns:ahyp="http://schemas.microsoft.com/office/drawing/2018/hyperlinkcolor" val="tx"/>
                              </a:ext>
                            </a:extLst>
                          </a:hlinkClick>
                        </a:rPr>
                        <a:t>Coats Digital</a:t>
                      </a:r>
                      <a:r>
                        <a:rPr lang="en-US" sz="1200" kern="1200" dirty="0">
                          <a:solidFill>
                            <a:schemeClr val="tx1"/>
                          </a:solidFill>
                          <a:latin typeface="+mn-lt"/>
                          <a:ea typeface="+mn-ea"/>
                          <a:cs typeface="+mn-cs"/>
                        </a:rPr>
                        <a:t>, </a:t>
                      </a:r>
                      <a:r>
                        <a:rPr lang="en-US" sz="1200" kern="1200" dirty="0">
                          <a:solidFill>
                            <a:schemeClr val="tx1"/>
                          </a:solidFill>
                          <a:latin typeface="+mn-lt"/>
                          <a:ea typeface="+mn-ea"/>
                          <a:cs typeface="+mn-cs"/>
                          <a:hlinkClick r:id="rId8">
                            <a:extLst>
                              <a:ext uri="{A12FA001-AC4F-418D-AE19-62706E023703}">
                                <ahyp:hlinkClr xmlns:ahyp="http://schemas.microsoft.com/office/drawing/2018/hyperlinkcolor" val="tx"/>
                              </a:ext>
                            </a:extLst>
                          </a:hlinkClick>
                        </a:rPr>
                        <a:t>Dominos</a:t>
                      </a:r>
                      <a:r>
                        <a:rPr lang="en-US" sz="1200" kern="1200" dirty="0">
                          <a:solidFill>
                            <a:schemeClr val="tx1"/>
                          </a:solidFill>
                          <a:latin typeface="+mn-lt"/>
                          <a:ea typeface="+mn-ea"/>
                          <a:cs typeface="+mn-cs"/>
                        </a:rPr>
                        <a:t>, </a:t>
                      </a:r>
                      <a:r>
                        <a:rPr lang="en-US" sz="1200" kern="1200" dirty="0">
                          <a:solidFill>
                            <a:schemeClr val="tx1"/>
                          </a:solidFill>
                          <a:latin typeface="+mn-lt"/>
                          <a:ea typeface="+mn-ea"/>
                          <a:cs typeface="+mn-cs"/>
                          <a:hlinkClick r:id="rId9">
                            <a:extLst>
                              <a:ext uri="{A12FA001-AC4F-418D-AE19-62706E023703}">
                                <ahyp:hlinkClr xmlns:ahyp="http://schemas.microsoft.com/office/drawing/2018/hyperlinkcolor" val="tx"/>
                              </a:ext>
                            </a:extLst>
                          </a:hlinkClick>
                        </a:rPr>
                        <a:t>Instacart</a:t>
                      </a:r>
                      <a:endParaRPr lang="en-US" sz="1200" kern="1200" dirty="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836466010"/>
                  </a:ext>
                </a:extLst>
              </a:tr>
              <a:tr h="374650">
                <a:tc>
                  <a:txBody>
                    <a:bodyPr/>
                    <a:lstStyle/>
                    <a:p>
                      <a:r>
                        <a:rPr lang="en-US" sz="1400" b="0">
                          <a:solidFill>
                            <a:schemeClr val="tx1"/>
                          </a:solidFill>
                          <a:latin typeface="+mj-lt"/>
                          <a:ea typeface="+mj-ea"/>
                          <a:cs typeface="+mj-cs"/>
                        </a:rPr>
                        <a:t>Legal</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a:solidFill>
                            <a:schemeClr val="tx1"/>
                          </a:solidFill>
                          <a:latin typeface="+mn-lt"/>
                          <a:ea typeface="+mn-ea"/>
                          <a:cs typeface="+mn-cs"/>
                        </a:rPr>
                        <a:t>Summarization of legal precedents or docs for litigation support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mn-lt"/>
                          <a:ea typeface="+mn-ea"/>
                          <a:cs typeface="+mn-cs"/>
                        </a:rPr>
                        <a:t>Automating contract creation, review and management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mn-lt"/>
                          <a:ea typeface="+mn-ea"/>
                          <a:cs typeface="+mn-cs"/>
                        </a:rPr>
                        <a:t>Real-time tracking of changing laws and regulations impacting policy</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hlinkClick r:id="rId10">
                            <a:extLst>
                              <a:ext uri="{A12FA001-AC4F-418D-AE19-62706E023703}">
                                <ahyp:hlinkClr xmlns:ahyp="http://schemas.microsoft.com/office/drawing/2018/hyperlinkcolor" val="tx"/>
                              </a:ext>
                            </a:extLst>
                          </a:hlinkClick>
                        </a:rPr>
                        <a:t>Relativity</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11">
                            <a:extLst>
                              <a:ext uri="{A12FA001-AC4F-418D-AE19-62706E023703}">
                                <ahyp:hlinkClr xmlns:ahyp="http://schemas.microsoft.com/office/drawing/2018/hyperlinkcolor" val="tx"/>
                              </a:ext>
                            </a:extLst>
                          </a:hlinkClick>
                        </a:rPr>
                        <a:t>Linklaters</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12">
                            <a:extLst>
                              <a:ext uri="{A12FA001-AC4F-418D-AE19-62706E023703}">
                                <ahyp:hlinkClr xmlns:ahyp="http://schemas.microsoft.com/office/drawing/2018/hyperlinkcolor" val="tx"/>
                              </a:ext>
                            </a:extLst>
                          </a:hlinkClick>
                        </a:rPr>
                        <a:t>Addleshaw Goddard</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13">
                            <a:extLst>
                              <a:ext uri="{A12FA001-AC4F-418D-AE19-62706E023703}">
                                <ahyp:hlinkClr xmlns:ahyp="http://schemas.microsoft.com/office/drawing/2018/hyperlinkcolor" val="tx"/>
                              </a:ext>
                            </a:extLst>
                          </a:hlinkClick>
                        </a:rPr>
                        <a:t>Allen &amp; Overy</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14">
                            <a:extLst>
                              <a:ext uri="{A12FA001-AC4F-418D-AE19-62706E023703}">
                                <ahyp:hlinkClr xmlns:ahyp="http://schemas.microsoft.com/office/drawing/2018/hyperlinkcolor" val="tx"/>
                              </a:ext>
                            </a:extLst>
                          </a:hlinkClick>
                        </a:rPr>
                        <a:t>Clifford Chance</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15">
                            <a:extLst>
                              <a:ext uri="{A12FA001-AC4F-418D-AE19-62706E023703}">
                                <ahyp:hlinkClr xmlns:ahyp="http://schemas.microsoft.com/office/drawing/2018/hyperlinkcolor" val="tx"/>
                              </a:ext>
                            </a:extLst>
                          </a:hlinkClick>
                        </a:rPr>
                        <a:t>FRONTEO</a:t>
                      </a: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177332956"/>
                  </a:ext>
                </a:extLst>
              </a:tr>
              <a:tr h="695198">
                <a:tc>
                  <a:txBody>
                    <a:bodyPr/>
                    <a:lstStyle/>
                    <a:p>
                      <a:r>
                        <a:rPr lang="en-US" sz="1400" b="0">
                          <a:solidFill>
                            <a:schemeClr val="tx1"/>
                          </a:solidFill>
                          <a:latin typeface="+mj-lt"/>
                          <a:ea typeface="+mj-ea"/>
                          <a:cs typeface="+mj-cs"/>
                        </a:rPr>
                        <a:t>Customer Service and Contact Centers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a:solidFill>
                            <a:schemeClr val="tx1"/>
                          </a:solidFill>
                          <a:latin typeface="+mn-lt"/>
                          <a:ea typeface="+mn-ea"/>
                          <a:cs typeface="+mn-cs"/>
                        </a:rPr>
                        <a:t>Customer self-service assistant</a:t>
                      </a:r>
                    </a:p>
                    <a:p>
                      <a:pPr marL="171450" indent="-171450">
                        <a:buFont typeface="Arial" panose="020B0604020202020204" pitchFamily="34" charset="0"/>
                        <a:buChar char="•"/>
                      </a:pPr>
                      <a:r>
                        <a:rPr lang="en-US" sz="1200">
                          <a:solidFill>
                            <a:schemeClr val="tx1"/>
                          </a:solidFill>
                          <a:latin typeface="+mn-lt"/>
                          <a:ea typeface="+mn-ea"/>
                          <a:cs typeface="+mn-cs"/>
                        </a:rPr>
                        <a:t>Contact center agent assistant</a:t>
                      </a:r>
                    </a:p>
                    <a:p>
                      <a:pPr marL="171450" indent="-171450">
                        <a:buFont typeface="Arial" panose="020B0604020202020204" pitchFamily="34" charset="0"/>
                        <a:buChar char="•"/>
                      </a:pPr>
                      <a:r>
                        <a:rPr lang="en-US" sz="1200">
                          <a:solidFill>
                            <a:schemeClr val="tx1"/>
                          </a:solidFill>
                          <a:latin typeface="+mn-lt"/>
                          <a:ea typeface="+mn-ea"/>
                          <a:cs typeface="+mn-cs"/>
                        </a:rPr>
                        <a:t>Call summarization and analytics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hlinkClick r:id="rId16">
                            <a:extLst>
                              <a:ext uri="{A12FA001-AC4F-418D-AE19-62706E023703}">
                                <ahyp:hlinkClr xmlns:ahyp="http://schemas.microsoft.com/office/drawing/2018/hyperlinkcolor" val="tx"/>
                              </a:ext>
                            </a:extLst>
                          </a:hlinkClick>
                        </a:rPr>
                        <a:t>Windstream</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17">
                            <a:extLst>
                              <a:ext uri="{A12FA001-AC4F-418D-AE19-62706E023703}">
                                <ahyp:hlinkClr xmlns:ahyp="http://schemas.microsoft.com/office/drawing/2018/hyperlinkcolor" val="tx"/>
                              </a:ext>
                            </a:extLst>
                          </a:hlinkClick>
                        </a:rPr>
                        <a:t>ERGO Insurance</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18">
                            <a:extLst>
                              <a:ext uri="{A12FA001-AC4F-418D-AE19-62706E023703}">
                                <ahyp:hlinkClr xmlns:ahyp="http://schemas.microsoft.com/office/drawing/2018/hyperlinkcolor" val="tx"/>
                              </a:ext>
                            </a:extLst>
                          </a:hlinkClick>
                        </a:rPr>
                        <a:t>Manulife / John Hancock</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19">
                            <a:extLst>
                              <a:ext uri="{A12FA001-AC4F-418D-AE19-62706E023703}">
                                <ahyp:hlinkClr xmlns:ahyp="http://schemas.microsoft.com/office/drawing/2018/hyperlinkcolor" val="tx"/>
                              </a:ext>
                            </a:extLst>
                          </a:hlinkClick>
                        </a:rPr>
                        <a:t>Akbank</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20">
                            <a:extLst>
                              <a:ext uri="{A12FA001-AC4F-418D-AE19-62706E023703}">
                                <ahyp:hlinkClr xmlns:ahyp="http://schemas.microsoft.com/office/drawing/2018/hyperlinkcolor" val="tx"/>
                              </a:ext>
                            </a:extLst>
                          </a:hlinkClick>
                        </a:rPr>
                        <a:t>Ally Bank</a:t>
                      </a:r>
                      <a:endParaRPr lang="en-US" sz="1200" kern="1200">
                        <a:solidFill>
                          <a:schemeClr val="tx1"/>
                        </a:solidFill>
                        <a:latin typeface="+mn-lt"/>
                        <a:ea typeface="+mn-ea"/>
                        <a:cs typeface="+mn-cs"/>
                      </a:endParaRPr>
                    </a:p>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523156019"/>
                  </a:ext>
                </a:extLst>
              </a:tr>
              <a:tr h="527558">
                <a:tc>
                  <a:txBody>
                    <a:bodyPr/>
                    <a:lstStyle/>
                    <a:p>
                      <a:r>
                        <a:rPr lang="en-US" sz="1400" b="0">
                          <a:solidFill>
                            <a:schemeClr val="tx1"/>
                          </a:solidFill>
                          <a:latin typeface="+mj-lt"/>
                          <a:ea typeface="+mj-ea"/>
                          <a:cs typeface="+mj-cs"/>
                        </a:rPr>
                        <a:t>Marketing</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a:solidFill>
                            <a:schemeClr val="tx1"/>
                          </a:solidFill>
                          <a:latin typeface="+mn-lt"/>
                          <a:ea typeface="+mn-ea"/>
                          <a:cs typeface="+mn-cs"/>
                        </a:rPr>
                        <a:t>Shopping assistant / product recommendation and upsell</a:t>
                      </a:r>
                    </a:p>
                    <a:p>
                      <a:pPr marL="171450" indent="-171450">
                        <a:buFont typeface="Arial" panose="020B0604020202020204" pitchFamily="34" charset="0"/>
                        <a:buChar char="•"/>
                      </a:pPr>
                      <a:r>
                        <a:rPr lang="en-US" sz="1200">
                          <a:solidFill>
                            <a:schemeClr val="tx1"/>
                          </a:solidFill>
                          <a:latin typeface="+mn-lt"/>
                          <a:ea typeface="+mn-ea"/>
                          <a:cs typeface="+mn-cs"/>
                        </a:rPr>
                        <a:t>Auto-generate personalized marketing content</a:t>
                      </a:r>
                    </a:p>
                    <a:p>
                      <a:pPr marL="171450" marR="0" lvl="0" indent="-1714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tx1"/>
                          </a:solidFill>
                          <a:latin typeface="+mn-lt"/>
                          <a:ea typeface="+mn-ea"/>
                          <a:cs typeface="+mn-cs"/>
                        </a:rPr>
                        <a:t>Customer micro-segmentation</a:t>
                      </a:r>
                    </a:p>
                    <a:p>
                      <a:pPr marL="171450" indent="-171450">
                        <a:buFont typeface="Arial" panose="020B0604020202020204" pitchFamily="34" charset="0"/>
                        <a:buChar char="•"/>
                      </a:pPr>
                      <a:r>
                        <a:rPr lang="en-US" sz="1200">
                          <a:solidFill>
                            <a:schemeClr val="tx1"/>
                          </a:solidFill>
                          <a:latin typeface="+mn-lt"/>
                          <a:ea typeface="+mn-ea"/>
                          <a:cs typeface="+mn-cs"/>
                        </a:rPr>
                        <a:t>Conversational / adaptive customer research surveys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hlinkClick r:id="rId21">
                            <a:extLst>
                              <a:ext uri="{A12FA001-AC4F-418D-AE19-62706E023703}">
                                <ahyp:hlinkClr xmlns:ahyp="http://schemas.microsoft.com/office/drawing/2018/hyperlinkcolor" val="tx"/>
                              </a:ext>
                            </a:extLst>
                          </a:hlinkClick>
                        </a:rPr>
                        <a:t>IHIS</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22">
                            <a:extLst>
                              <a:ext uri="{A12FA001-AC4F-418D-AE19-62706E023703}">
                                <ahyp:hlinkClr xmlns:ahyp="http://schemas.microsoft.com/office/drawing/2018/hyperlinkcolor" val="tx"/>
                              </a:ext>
                            </a:extLst>
                          </a:hlinkClick>
                        </a:rPr>
                        <a:t>ASOS</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23">
                            <a:extLst>
                              <a:ext uri="{A12FA001-AC4F-418D-AE19-62706E023703}">
                                <ahyp:hlinkClr xmlns:ahyp="http://schemas.microsoft.com/office/drawing/2018/hyperlinkcolor" val="tx"/>
                              </a:ext>
                            </a:extLst>
                          </a:hlinkClick>
                        </a:rPr>
                        <a:t>Coles</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24">
                            <a:extLst>
                              <a:ext uri="{A12FA001-AC4F-418D-AE19-62706E023703}">
                                <ahyp:hlinkClr xmlns:ahyp="http://schemas.microsoft.com/office/drawing/2018/hyperlinkcolor" val="tx"/>
                              </a:ext>
                            </a:extLst>
                          </a:hlinkClick>
                        </a:rPr>
                        <a:t>Telefonica</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25">
                            <a:extLst>
                              <a:ext uri="{A12FA001-AC4F-418D-AE19-62706E023703}">
                                <ahyp:hlinkClr xmlns:ahyp="http://schemas.microsoft.com/office/drawing/2018/hyperlinkcolor" val="tx"/>
                              </a:ext>
                            </a:extLst>
                          </a:hlinkClick>
                        </a:rPr>
                        <a:t>Progressive</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26">
                            <a:extLst>
                              <a:ext uri="{A12FA001-AC4F-418D-AE19-62706E023703}">
                                <ahyp:hlinkClr xmlns:ahyp="http://schemas.microsoft.com/office/drawing/2018/hyperlinkcolor" val="tx"/>
                              </a:ext>
                            </a:extLst>
                          </a:hlinkClick>
                        </a:rPr>
                        <a:t>NBA</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27">
                            <a:extLst>
                              <a:ext uri="{A12FA001-AC4F-418D-AE19-62706E023703}">
                                <ahyp:hlinkClr xmlns:ahyp="http://schemas.microsoft.com/office/drawing/2018/hyperlinkcolor" val="tx"/>
                              </a:ext>
                            </a:extLst>
                          </a:hlinkClick>
                        </a:rPr>
                        <a:t>CarMax</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28">
                            <a:extLst>
                              <a:ext uri="{A12FA001-AC4F-418D-AE19-62706E023703}">
                                <ahyp:hlinkClr xmlns:ahyp="http://schemas.microsoft.com/office/drawing/2018/hyperlinkcolor" val="tx"/>
                              </a:ext>
                            </a:extLst>
                          </a:hlinkClick>
                        </a:rPr>
                        <a:t>Westnet</a:t>
                      </a:r>
                      <a:endParaRPr lang="en-US" sz="1200" kern="1200">
                        <a:solidFill>
                          <a:schemeClr val="tx1"/>
                        </a:solidFill>
                        <a:latin typeface="+mn-lt"/>
                        <a:ea typeface="+mn-ea"/>
                        <a:cs typeface="+mn-cs"/>
                      </a:endParaRPr>
                    </a:p>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63300947"/>
                  </a:ext>
                </a:extLst>
              </a:tr>
              <a:tr h="533400">
                <a:tc>
                  <a:txBody>
                    <a:bodyPr/>
                    <a:lstStyle/>
                    <a:p>
                      <a:r>
                        <a:rPr lang="en-US" sz="1400" b="0">
                          <a:solidFill>
                            <a:schemeClr val="tx1"/>
                          </a:solidFill>
                          <a:latin typeface="+mj-lt"/>
                          <a:ea typeface="+mj-ea"/>
                          <a:cs typeface="+mj-cs"/>
                        </a:rPr>
                        <a:t>IT/Software Development</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a:solidFill>
                            <a:schemeClr val="tx1"/>
                          </a:solidFill>
                          <a:latin typeface="+mn-lt"/>
                          <a:ea typeface="+mn-ea"/>
                          <a:cs typeface="+mn-cs"/>
                        </a:rPr>
                        <a:t>IT and developer documentation, knowledge management</a:t>
                      </a:r>
                    </a:p>
                    <a:p>
                      <a:pPr marL="171450" indent="-171450">
                        <a:buFont typeface="Arial" panose="020B0604020202020204" pitchFamily="34" charset="0"/>
                        <a:buChar char="•"/>
                      </a:pPr>
                      <a:r>
                        <a:rPr lang="en-US" sz="1200">
                          <a:solidFill>
                            <a:schemeClr val="tx1"/>
                          </a:solidFill>
                          <a:latin typeface="+mn-lt"/>
                          <a:ea typeface="+mn-ea"/>
                          <a:cs typeface="+mn-cs"/>
                        </a:rPr>
                        <a:t>AI-enabled application development and modernization</a:t>
                      </a:r>
                    </a:p>
                    <a:p>
                      <a:pPr marL="171450" indent="-171450">
                        <a:buFont typeface="Arial" panose="020B0604020202020204" pitchFamily="34" charset="0"/>
                        <a:buChar char="•"/>
                      </a:pPr>
                      <a:r>
                        <a:rPr lang="en-US" sz="1200">
                          <a:solidFill>
                            <a:schemeClr val="tx1"/>
                          </a:solidFill>
                          <a:latin typeface="+mn-lt"/>
                          <a:ea typeface="+mn-ea"/>
                          <a:cs typeface="+mn-cs"/>
                        </a:rPr>
                        <a:t>Infrastructure-as-Code for service automation</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hlinkClick r:id="rId29">
                            <a:extLst>
                              <a:ext uri="{A12FA001-AC4F-418D-AE19-62706E023703}">
                                <ahyp:hlinkClr xmlns:ahyp="http://schemas.microsoft.com/office/drawing/2018/hyperlinkcolor" val="tx"/>
                              </a:ext>
                            </a:extLst>
                          </a:hlinkClick>
                        </a:rPr>
                        <a:t>AT&amp;T</a:t>
                      </a:r>
                      <a:r>
                        <a:rPr lang="en-US" sz="1200" kern="1200">
                          <a:solidFill>
                            <a:schemeClr val="tx1"/>
                          </a:solidFill>
                          <a:latin typeface="+mn-lt"/>
                          <a:ea typeface="+mn-ea"/>
                          <a:cs typeface="+mn-cs"/>
                        </a:rPr>
                        <a:t>, </a:t>
                      </a:r>
                      <a:r>
                        <a:rPr lang="en-US" sz="1200" kern="1200">
                          <a:solidFill>
                            <a:schemeClr val="tx1"/>
                          </a:solidFill>
                          <a:latin typeface="+mn-lt"/>
                          <a:ea typeface="+mn-ea"/>
                          <a:cs typeface="+mn-cs"/>
                          <a:hlinkClick r:id="rId30">
                            <a:extLst>
                              <a:ext uri="{A12FA001-AC4F-418D-AE19-62706E023703}">
                                <ahyp:hlinkClr xmlns:ahyp="http://schemas.microsoft.com/office/drawing/2018/hyperlinkcolor" val="tx"/>
                              </a:ext>
                            </a:extLst>
                          </a:hlinkClick>
                        </a:rPr>
                        <a:t>Siemens</a:t>
                      </a:r>
                      <a:endParaRPr lang="en-US" sz="1200" kern="1200">
                        <a:solidFill>
                          <a:schemeClr val="tx1"/>
                        </a:solidFill>
                        <a:latin typeface="+mn-lt"/>
                        <a:ea typeface="+mn-ea"/>
                        <a:cs typeface="+mn-cs"/>
                      </a:endParaRPr>
                    </a:p>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504077182"/>
                  </a:ext>
                </a:extLst>
              </a:tr>
              <a:tr h="695198">
                <a:tc>
                  <a:txBody>
                    <a:bodyPr/>
                    <a:lstStyle/>
                    <a:p>
                      <a:r>
                        <a:rPr lang="en-US" sz="1400" b="0">
                          <a:solidFill>
                            <a:schemeClr val="tx1"/>
                          </a:solidFill>
                          <a:latin typeface="+mj-lt"/>
                          <a:ea typeface="+mj-ea"/>
                          <a:cs typeface="+mj-cs"/>
                        </a:rPr>
                        <a:t>HR</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171450" indent="-171450">
                        <a:buFont typeface="Arial" panose="020B0604020202020204" pitchFamily="34" charset="0"/>
                        <a:buChar char="•"/>
                      </a:pPr>
                      <a:r>
                        <a:rPr lang="en-US" sz="1200">
                          <a:solidFill>
                            <a:schemeClr val="tx1"/>
                          </a:solidFill>
                          <a:latin typeface="+mn-lt"/>
                          <a:ea typeface="+mn-ea"/>
                          <a:cs typeface="+mn-cs"/>
                        </a:rPr>
                        <a:t>Recruitment process automation</a:t>
                      </a:r>
                    </a:p>
                    <a:p>
                      <a:pPr marL="171450" indent="-171450">
                        <a:buFont typeface="Arial" panose="020B0604020202020204" pitchFamily="34" charset="0"/>
                        <a:buChar char="•"/>
                      </a:pPr>
                      <a:r>
                        <a:rPr lang="en-US" sz="1200">
                          <a:solidFill>
                            <a:schemeClr val="tx1"/>
                          </a:solidFill>
                          <a:latin typeface="+mn-lt"/>
                          <a:ea typeface="+mn-ea"/>
                          <a:cs typeface="+mn-cs"/>
                        </a:rPr>
                        <a:t>Employee self-service and knowledge management</a:t>
                      </a:r>
                    </a:p>
                    <a:p>
                      <a:pPr marL="171450" indent="-171450">
                        <a:buFont typeface="Arial" panose="020B0604020202020204" pitchFamily="34" charset="0"/>
                        <a:buChar char="•"/>
                      </a:pPr>
                      <a:r>
                        <a:rPr lang="en-US" sz="1200">
                          <a:solidFill>
                            <a:schemeClr val="tx1"/>
                          </a:solidFill>
                          <a:latin typeface="+mn-lt"/>
                          <a:ea typeface="+mn-ea"/>
                          <a:cs typeface="+mn-cs"/>
                        </a:rPr>
                        <a:t>Personalized career planning</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lvl="0" indent="0" algn="l" defTabSz="914225"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mn-ea"/>
                          <a:cs typeface="+mn-cs"/>
                          <a:hlinkClick r:id="rId16">
                            <a:extLst>
                              <a:ext uri="{A12FA001-AC4F-418D-AE19-62706E023703}">
                                <ahyp:hlinkClr xmlns:ahyp="http://schemas.microsoft.com/office/drawing/2018/hyperlinkcolor" val="tx"/>
                              </a:ext>
                            </a:extLst>
                          </a:hlinkClick>
                        </a:rPr>
                        <a:t>Windstream</a:t>
                      </a:r>
                      <a:r>
                        <a:rPr lang="en-US" sz="1200" kern="1200" dirty="0">
                          <a:solidFill>
                            <a:schemeClr val="tx1"/>
                          </a:solidFill>
                          <a:latin typeface="+mn-lt"/>
                          <a:ea typeface="+mn-ea"/>
                          <a:cs typeface="+mn-cs"/>
                        </a:rPr>
                        <a:t>, </a:t>
                      </a:r>
                      <a:r>
                        <a:rPr lang="en-US" sz="1200" kern="1200" dirty="0">
                          <a:solidFill>
                            <a:schemeClr val="tx1"/>
                          </a:solidFill>
                          <a:latin typeface="+mn-lt"/>
                          <a:ea typeface="+mn-ea"/>
                          <a:cs typeface="+mn-cs"/>
                          <a:hlinkClick r:id="rId31">
                            <a:extLst>
                              <a:ext uri="{A12FA001-AC4F-418D-AE19-62706E023703}">
                                <ahyp:hlinkClr xmlns:ahyp="http://schemas.microsoft.com/office/drawing/2018/hyperlinkcolor" val="tx"/>
                              </a:ext>
                            </a:extLst>
                          </a:hlinkClick>
                        </a:rPr>
                        <a:t>Airbus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hlinkClick r:id="rId32">
                            <a:extLst>
                              <a:ext uri="{A12FA001-AC4F-418D-AE19-62706E023703}">
                                <ahyp:hlinkClr xmlns:ahyp="http://schemas.microsoft.com/office/drawing/2018/hyperlinkcolor" val="tx"/>
                              </a:ext>
                            </a:extLst>
                          </a:hlinkClick>
                        </a:rPr>
                        <a:t>Moveworks</a:t>
                      </a:r>
                      <a:r>
                        <a:rPr lang="en-US" sz="1200" kern="1200" dirty="0">
                          <a:solidFill>
                            <a:schemeClr val="tx1"/>
                          </a:solidFill>
                          <a:latin typeface="+mn-lt"/>
                          <a:ea typeface="+mn-ea"/>
                          <a:cs typeface="+mn-cs"/>
                        </a:rPr>
                        <a:t>, </a:t>
                      </a:r>
                      <a:r>
                        <a:rPr lang="en-US" sz="1200" kern="1200" dirty="0">
                          <a:solidFill>
                            <a:schemeClr val="tx1"/>
                          </a:solidFill>
                          <a:latin typeface="+mn-lt"/>
                          <a:ea typeface="+mn-ea"/>
                          <a:cs typeface="+mn-cs"/>
                          <a:hlinkClick r:id="rId33">
                            <a:extLst>
                              <a:ext uri="{A12FA001-AC4F-418D-AE19-62706E023703}">
                                <ahyp:hlinkClr xmlns:ahyp="http://schemas.microsoft.com/office/drawing/2018/hyperlinkcolor" val="tx"/>
                              </a:ext>
                            </a:extLst>
                          </a:hlinkClick>
                        </a:rPr>
                        <a:t>Arthur D. Little</a:t>
                      </a:r>
                      <a:r>
                        <a:rPr lang="en-US" sz="1200" kern="1200" dirty="0">
                          <a:solidFill>
                            <a:schemeClr val="tx1"/>
                          </a:solidFill>
                          <a:latin typeface="+mn-lt"/>
                          <a:ea typeface="+mn-ea"/>
                          <a:cs typeface="+mn-cs"/>
                        </a:rPr>
                        <a:t>, </a:t>
                      </a:r>
                      <a:r>
                        <a:rPr lang="en-US" sz="1200" kern="1200" dirty="0">
                          <a:solidFill>
                            <a:schemeClr val="tx1"/>
                          </a:solidFill>
                          <a:latin typeface="+mn-lt"/>
                          <a:ea typeface="+mn-ea"/>
                          <a:cs typeface="+mn-cs"/>
                          <a:hlinkClick r:id="rId34">
                            <a:extLst>
                              <a:ext uri="{A12FA001-AC4F-418D-AE19-62706E023703}">
                                <ahyp:hlinkClr xmlns:ahyp="http://schemas.microsoft.com/office/drawing/2018/hyperlinkcolor" val="tx"/>
                              </a:ext>
                            </a:extLst>
                          </a:hlinkClick>
                        </a:rPr>
                        <a:t>Heineken</a:t>
                      </a:r>
                      <a:endParaRPr lang="en-US" sz="1200" kern="1200" dirty="0">
                        <a:solidFill>
                          <a:schemeClr val="tx1"/>
                        </a:solidFill>
                        <a:latin typeface="+mn-lt"/>
                        <a:ea typeface="+mn-ea"/>
                        <a:cs typeface="+mn-cs"/>
                      </a:endParaRP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489336737"/>
                  </a:ext>
                </a:extLst>
              </a:tr>
            </a:tbl>
          </a:graphicData>
        </a:graphic>
      </p:graphicFrame>
    </p:spTree>
    <p:extLst>
      <p:ext uri="{BB962C8B-B14F-4D97-AF65-F5344CB8AC3E}">
        <p14:creationId xmlns:p14="http://schemas.microsoft.com/office/powerpoint/2010/main" val="17122482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2DF67D-E812-A08A-D88A-0F7F54229298}"/>
              </a:ext>
            </a:extLst>
          </p:cNvPr>
          <p:cNvSpPr/>
          <p:nvPr/>
        </p:nvSpPr>
        <p:spPr bwMode="auto">
          <a:xfrm>
            <a:off x="588263" y="1190171"/>
            <a:ext cx="11031537" cy="521062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buClrTx/>
              <a:buSzTx/>
              <a:buFontTx/>
              <a:buNone/>
              <a:tabLst/>
              <a:defRPr/>
            </a:pPr>
            <a:endParaRPr lang="en-US" sz="1200" kern="0">
              <a:solidFill>
                <a:schemeClr val="tx1"/>
              </a:solidFill>
            </a:endParaRPr>
          </a:p>
        </p:txBody>
      </p:sp>
      <p:sp>
        <p:nvSpPr>
          <p:cNvPr id="2" name="Título 1">
            <a:extLst>
              <a:ext uri="{FF2B5EF4-FFF2-40B4-BE49-F238E27FC236}">
                <a16:creationId xmlns:a16="http://schemas.microsoft.com/office/drawing/2014/main" id="{5DD0B355-FC70-8F66-FF18-64E83C5FCD46}"/>
              </a:ext>
            </a:extLst>
          </p:cNvPr>
          <p:cNvSpPr>
            <a:spLocks noGrp="1"/>
          </p:cNvSpPr>
          <p:nvPr>
            <p:ph type="title"/>
          </p:nvPr>
        </p:nvSpPr>
        <p:spPr/>
        <p:txBody>
          <a:bodyPr/>
          <a:lstStyle/>
          <a:p>
            <a:r>
              <a:rPr lang="en-US" sz="2800">
                <a:ea typeface="+mj-ea"/>
                <a:cs typeface="+mj-cs"/>
              </a:rPr>
              <a:t>Chatbot in Copilot Studio with Azure extensibility</a:t>
            </a:r>
          </a:p>
        </p:txBody>
      </p:sp>
      <p:sp>
        <p:nvSpPr>
          <p:cNvPr id="4" name="TextBox 3">
            <a:extLst>
              <a:ext uri="{FF2B5EF4-FFF2-40B4-BE49-F238E27FC236}">
                <a16:creationId xmlns:a16="http://schemas.microsoft.com/office/drawing/2014/main" id="{C8A079A9-C23E-134A-D91B-15E9E51B98E9}"/>
              </a:ext>
            </a:extLst>
          </p:cNvPr>
          <p:cNvSpPr txBox="1"/>
          <p:nvPr/>
        </p:nvSpPr>
        <p:spPr>
          <a:xfrm>
            <a:off x="3372787" y="809469"/>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E149D539-97FC-A1D4-DC29-56892B719BCE}"/>
              </a:ext>
            </a:extLst>
          </p:cNvPr>
          <p:cNvPicPr>
            <a:picLocks noChangeAspect="1"/>
          </p:cNvPicPr>
          <p:nvPr/>
        </p:nvPicPr>
        <p:blipFill>
          <a:blip r:embed="rId3"/>
          <a:stretch>
            <a:fillRect/>
          </a:stretch>
        </p:blipFill>
        <p:spPr>
          <a:xfrm>
            <a:off x="2930274" y="1280114"/>
            <a:ext cx="6347514" cy="5030742"/>
          </a:xfrm>
          <a:prstGeom prst="rect">
            <a:avLst/>
          </a:prstGeom>
        </p:spPr>
      </p:pic>
    </p:spTree>
    <p:extLst>
      <p:ext uri="{BB962C8B-B14F-4D97-AF65-F5344CB8AC3E}">
        <p14:creationId xmlns:p14="http://schemas.microsoft.com/office/powerpoint/2010/main" val="1008985253"/>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FD14E4C-57AF-E448-DB58-345625FD99D4}"/>
              </a:ext>
            </a:extLst>
          </p:cNvPr>
          <p:cNvSpPr/>
          <p:nvPr/>
        </p:nvSpPr>
        <p:spPr bwMode="auto">
          <a:xfrm>
            <a:off x="588963" y="1262743"/>
            <a:ext cx="11031537" cy="506156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30FA7B99-E7B4-EB03-B2A5-6CECC5E8E728}"/>
              </a:ext>
            </a:extLst>
          </p:cNvPr>
          <p:cNvSpPr>
            <a:spLocks noGrp="1"/>
          </p:cNvSpPr>
          <p:nvPr>
            <p:ph type="title"/>
          </p:nvPr>
        </p:nvSpPr>
        <p:spPr>
          <a:xfrm>
            <a:off x="588263" y="457200"/>
            <a:ext cx="11018520" cy="461665"/>
          </a:xfrm>
        </p:spPr>
        <p:txBody>
          <a:bodyPr/>
          <a:lstStyle/>
          <a:p>
            <a:r>
              <a:rPr lang="en-US"/>
              <a:t>Retail assistant with visual capabilities</a:t>
            </a:r>
          </a:p>
        </p:txBody>
      </p:sp>
      <p:pic>
        <p:nvPicPr>
          <p:cNvPr id="4" name="Picture 3">
            <a:extLst>
              <a:ext uri="{FF2B5EF4-FFF2-40B4-BE49-F238E27FC236}">
                <a16:creationId xmlns:a16="http://schemas.microsoft.com/office/drawing/2014/main" id="{3A9814CC-24FC-0DB9-AF18-9F5B3AFE1172}"/>
              </a:ext>
            </a:extLst>
          </p:cNvPr>
          <p:cNvPicPr>
            <a:picLocks noChangeAspect="1"/>
          </p:cNvPicPr>
          <p:nvPr/>
        </p:nvPicPr>
        <p:blipFill>
          <a:blip r:embed="rId3"/>
          <a:stretch>
            <a:fillRect/>
          </a:stretch>
        </p:blipFill>
        <p:spPr>
          <a:xfrm>
            <a:off x="1787868" y="1465399"/>
            <a:ext cx="8633726" cy="4685278"/>
          </a:xfrm>
          <a:prstGeom prst="rect">
            <a:avLst/>
          </a:prstGeom>
        </p:spPr>
      </p:pic>
      <p:sp>
        <p:nvSpPr>
          <p:cNvPr id="5" name="TextBox 4">
            <a:extLst>
              <a:ext uri="{FF2B5EF4-FFF2-40B4-BE49-F238E27FC236}">
                <a16:creationId xmlns:a16="http://schemas.microsoft.com/office/drawing/2014/main" id="{4431190B-8CFB-3B97-A3D5-4A41EFA6C25F}"/>
              </a:ext>
            </a:extLst>
          </p:cNvPr>
          <p:cNvSpPr txBox="1"/>
          <p:nvPr/>
        </p:nvSpPr>
        <p:spPr>
          <a:xfrm>
            <a:off x="555722" y="6492987"/>
            <a:ext cx="6811504"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Retail assistant with visual capabilities – Azure Solution Ideas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1519087023"/>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C395941-422A-FA71-0745-C9D4BCECD58B}"/>
              </a:ext>
            </a:extLst>
          </p:cNvPr>
          <p:cNvSpPr/>
          <p:nvPr/>
        </p:nvSpPr>
        <p:spPr bwMode="auto">
          <a:xfrm>
            <a:off x="588963" y="1262743"/>
            <a:ext cx="11031537" cy="506156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F46DDEF8-6407-D5D2-2FE0-BF990267072F}"/>
              </a:ext>
            </a:extLst>
          </p:cNvPr>
          <p:cNvSpPr>
            <a:spLocks noGrp="1"/>
          </p:cNvSpPr>
          <p:nvPr>
            <p:ph type="title"/>
          </p:nvPr>
        </p:nvSpPr>
        <p:spPr>
          <a:xfrm>
            <a:off x="588263" y="457200"/>
            <a:ext cx="11018520" cy="461665"/>
          </a:xfrm>
        </p:spPr>
        <p:txBody>
          <a:bodyPr/>
          <a:lstStyle/>
          <a:p>
            <a:r>
              <a:rPr lang="en-US"/>
              <a:t>Build language model pipelines with memory</a:t>
            </a:r>
          </a:p>
        </p:txBody>
      </p:sp>
      <p:pic>
        <p:nvPicPr>
          <p:cNvPr id="4" name="Picture 3">
            <a:extLst>
              <a:ext uri="{FF2B5EF4-FFF2-40B4-BE49-F238E27FC236}">
                <a16:creationId xmlns:a16="http://schemas.microsoft.com/office/drawing/2014/main" id="{57942818-D179-F7B9-132B-7EEFEFB00201}"/>
              </a:ext>
            </a:extLst>
          </p:cNvPr>
          <p:cNvPicPr>
            <a:picLocks noChangeAspect="1"/>
          </p:cNvPicPr>
          <p:nvPr/>
        </p:nvPicPr>
        <p:blipFill rotWithShape="1">
          <a:blip r:embed="rId3"/>
          <a:srcRect t="9569"/>
          <a:stretch/>
        </p:blipFill>
        <p:spPr>
          <a:xfrm>
            <a:off x="2152062" y="1493392"/>
            <a:ext cx="8554037" cy="4782185"/>
          </a:xfrm>
          <a:prstGeom prst="rect">
            <a:avLst/>
          </a:prstGeom>
        </p:spPr>
      </p:pic>
      <p:sp>
        <p:nvSpPr>
          <p:cNvPr id="5" name="TextBox 4">
            <a:extLst>
              <a:ext uri="{FF2B5EF4-FFF2-40B4-BE49-F238E27FC236}">
                <a16:creationId xmlns:a16="http://schemas.microsoft.com/office/drawing/2014/main" id="{A3F35330-39F1-F8C6-44DD-8F6C4738F956}"/>
              </a:ext>
            </a:extLst>
          </p:cNvPr>
          <p:cNvSpPr txBox="1"/>
          <p:nvPr/>
        </p:nvSpPr>
        <p:spPr>
          <a:xfrm>
            <a:off x="555722" y="6492987"/>
            <a:ext cx="6811504"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Build language model pipelines with memory – Azure Architecture Center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68601949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59B3FF-F362-E0F1-69E8-3EB4E8C97EE1}"/>
              </a:ext>
            </a:extLst>
          </p:cNvPr>
          <p:cNvSpPr/>
          <p:nvPr/>
        </p:nvSpPr>
        <p:spPr bwMode="auto">
          <a:xfrm>
            <a:off x="588963" y="1262743"/>
            <a:ext cx="11031537" cy="506156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27BFED1B-8951-B497-D2D0-195B839803D0}"/>
              </a:ext>
            </a:extLst>
          </p:cNvPr>
          <p:cNvSpPr>
            <a:spLocks noGrp="1"/>
          </p:cNvSpPr>
          <p:nvPr>
            <p:ph type="title"/>
          </p:nvPr>
        </p:nvSpPr>
        <p:spPr>
          <a:xfrm>
            <a:off x="588263" y="457200"/>
            <a:ext cx="11018520" cy="461665"/>
          </a:xfrm>
        </p:spPr>
        <p:txBody>
          <a:bodyPr/>
          <a:lstStyle/>
          <a:p>
            <a:r>
              <a:rPr lang="en-US"/>
              <a:t>Intelligent product search engine for e-commerce</a:t>
            </a:r>
          </a:p>
        </p:txBody>
      </p:sp>
      <p:pic>
        <p:nvPicPr>
          <p:cNvPr id="4" name="Picture 3">
            <a:extLst>
              <a:ext uri="{FF2B5EF4-FFF2-40B4-BE49-F238E27FC236}">
                <a16:creationId xmlns:a16="http://schemas.microsoft.com/office/drawing/2014/main" id="{C8A9B974-04E5-D427-265A-014768EE2537}"/>
              </a:ext>
            </a:extLst>
          </p:cNvPr>
          <p:cNvPicPr>
            <a:picLocks noChangeAspect="1"/>
          </p:cNvPicPr>
          <p:nvPr/>
        </p:nvPicPr>
        <p:blipFill>
          <a:blip r:embed="rId3"/>
          <a:stretch>
            <a:fillRect/>
          </a:stretch>
        </p:blipFill>
        <p:spPr>
          <a:xfrm>
            <a:off x="1236662" y="1473033"/>
            <a:ext cx="9736138" cy="4815154"/>
          </a:xfrm>
          <a:prstGeom prst="rect">
            <a:avLst/>
          </a:prstGeom>
        </p:spPr>
      </p:pic>
      <p:sp>
        <p:nvSpPr>
          <p:cNvPr id="5" name="TextBox 4">
            <a:extLst>
              <a:ext uri="{FF2B5EF4-FFF2-40B4-BE49-F238E27FC236}">
                <a16:creationId xmlns:a16="http://schemas.microsoft.com/office/drawing/2014/main" id="{BA96ACB9-5941-4FB9-061C-30C3EE3A381C}"/>
              </a:ext>
            </a:extLst>
          </p:cNvPr>
          <p:cNvSpPr txBox="1"/>
          <p:nvPr/>
        </p:nvSpPr>
        <p:spPr>
          <a:xfrm>
            <a:off x="555722" y="6492987"/>
            <a:ext cx="6811504"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Intelligent e-commerce product search engine – Azure Architecture Center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237229501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008211-A25D-1D3C-5C5D-3426220A973B}"/>
              </a:ext>
            </a:extLst>
          </p:cNvPr>
          <p:cNvSpPr/>
          <p:nvPr/>
        </p:nvSpPr>
        <p:spPr bwMode="auto">
          <a:xfrm>
            <a:off x="588963" y="1262743"/>
            <a:ext cx="11031537" cy="506156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9BF320F3-16B7-A3B8-364C-8E89D1425A2A}"/>
              </a:ext>
            </a:extLst>
          </p:cNvPr>
          <p:cNvSpPr>
            <a:spLocks noGrp="1"/>
          </p:cNvSpPr>
          <p:nvPr>
            <p:ph type="title"/>
          </p:nvPr>
        </p:nvSpPr>
        <p:spPr>
          <a:xfrm>
            <a:off x="588263" y="457200"/>
            <a:ext cx="11018520" cy="461665"/>
          </a:xfrm>
        </p:spPr>
        <p:txBody>
          <a:bodyPr/>
          <a:lstStyle/>
          <a:p>
            <a:r>
              <a:rPr lang="en-US"/>
              <a:t>Automate document processing with Azure Form Recognizer </a:t>
            </a:r>
          </a:p>
        </p:txBody>
      </p:sp>
      <p:pic>
        <p:nvPicPr>
          <p:cNvPr id="4" name="Picture 3">
            <a:extLst>
              <a:ext uri="{FF2B5EF4-FFF2-40B4-BE49-F238E27FC236}">
                <a16:creationId xmlns:a16="http://schemas.microsoft.com/office/drawing/2014/main" id="{6BC41915-E87A-A2EE-170B-69DD599158B5}"/>
              </a:ext>
            </a:extLst>
          </p:cNvPr>
          <p:cNvPicPr>
            <a:picLocks noChangeAspect="1"/>
          </p:cNvPicPr>
          <p:nvPr/>
        </p:nvPicPr>
        <p:blipFill>
          <a:blip r:embed="rId3"/>
          <a:stretch>
            <a:fillRect/>
          </a:stretch>
        </p:blipFill>
        <p:spPr>
          <a:xfrm>
            <a:off x="684848" y="1931190"/>
            <a:ext cx="10737896" cy="3549472"/>
          </a:xfrm>
          <a:prstGeom prst="rect">
            <a:avLst/>
          </a:prstGeom>
        </p:spPr>
      </p:pic>
      <p:sp>
        <p:nvSpPr>
          <p:cNvPr id="7" name="TextBox 6">
            <a:extLst>
              <a:ext uri="{FF2B5EF4-FFF2-40B4-BE49-F238E27FC236}">
                <a16:creationId xmlns:a16="http://schemas.microsoft.com/office/drawing/2014/main" id="{E827E647-7232-EF07-0561-592C74F72A73}"/>
              </a:ext>
            </a:extLst>
          </p:cNvPr>
          <p:cNvSpPr txBox="1"/>
          <p:nvPr/>
        </p:nvSpPr>
        <p:spPr>
          <a:xfrm>
            <a:off x="555722" y="6492987"/>
            <a:ext cx="8196392"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Automate document processing with Azure Form Recognizer – Azure Architecture Center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32626618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68573E4-59C1-5951-2EDB-3CC942274881}"/>
              </a:ext>
            </a:extLst>
          </p:cNvPr>
          <p:cNvSpPr/>
          <p:nvPr/>
        </p:nvSpPr>
        <p:spPr bwMode="auto">
          <a:xfrm>
            <a:off x="588963" y="1451429"/>
            <a:ext cx="11031537" cy="4872877"/>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53951263-432A-B84D-1F05-5E6447D2F9E8}"/>
              </a:ext>
            </a:extLst>
          </p:cNvPr>
          <p:cNvSpPr>
            <a:spLocks noGrp="1"/>
          </p:cNvSpPr>
          <p:nvPr>
            <p:ph type="title"/>
          </p:nvPr>
        </p:nvSpPr>
        <p:spPr>
          <a:xfrm>
            <a:off x="588263" y="457200"/>
            <a:ext cx="11018520" cy="461665"/>
          </a:xfrm>
        </p:spPr>
        <p:txBody>
          <a:bodyPr/>
          <a:lstStyle/>
          <a:p>
            <a:r>
              <a:rPr lang="en-US"/>
              <a:t>Automate document identification, classification, and search by using Durable Functions</a:t>
            </a:r>
          </a:p>
        </p:txBody>
      </p:sp>
      <p:pic>
        <p:nvPicPr>
          <p:cNvPr id="4" name="Picture 3">
            <a:extLst>
              <a:ext uri="{FF2B5EF4-FFF2-40B4-BE49-F238E27FC236}">
                <a16:creationId xmlns:a16="http://schemas.microsoft.com/office/drawing/2014/main" id="{DC4FE3A7-9F85-0C87-D3BC-BB78D568ACF3}"/>
              </a:ext>
            </a:extLst>
          </p:cNvPr>
          <p:cNvPicPr>
            <a:picLocks noChangeAspect="1"/>
          </p:cNvPicPr>
          <p:nvPr/>
        </p:nvPicPr>
        <p:blipFill>
          <a:blip r:embed="rId3"/>
          <a:stretch>
            <a:fillRect/>
          </a:stretch>
        </p:blipFill>
        <p:spPr>
          <a:xfrm>
            <a:off x="1966121" y="1487655"/>
            <a:ext cx="7858541" cy="4832593"/>
          </a:xfrm>
          <a:prstGeom prst="rect">
            <a:avLst/>
          </a:prstGeom>
        </p:spPr>
      </p:pic>
      <p:sp>
        <p:nvSpPr>
          <p:cNvPr id="5" name="TextBox 4">
            <a:extLst>
              <a:ext uri="{FF2B5EF4-FFF2-40B4-BE49-F238E27FC236}">
                <a16:creationId xmlns:a16="http://schemas.microsoft.com/office/drawing/2014/main" id="{6624C85F-1CB0-D6A1-5BB4-C145B4919075}"/>
              </a:ext>
            </a:extLst>
          </p:cNvPr>
          <p:cNvSpPr txBox="1"/>
          <p:nvPr/>
        </p:nvSpPr>
        <p:spPr>
          <a:xfrm>
            <a:off x="555722" y="6492987"/>
            <a:ext cx="8196392"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Automate document classification in Azure – Azure Architecture Center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276193411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2AED86-77FD-640E-679E-DE1E06AA85DE}"/>
              </a:ext>
            </a:extLst>
          </p:cNvPr>
          <p:cNvSpPr/>
          <p:nvPr/>
        </p:nvSpPr>
        <p:spPr bwMode="auto">
          <a:xfrm>
            <a:off x="588963" y="1451429"/>
            <a:ext cx="11031537" cy="4872877"/>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6A0A179F-0BF3-0F34-8866-73459AEB8A1B}"/>
              </a:ext>
            </a:extLst>
          </p:cNvPr>
          <p:cNvSpPr>
            <a:spLocks noGrp="1"/>
          </p:cNvSpPr>
          <p:nvPr>
            <p:ph type="title"/>
          </p:nvPr>
        </p:nvSpPr>
        <p:spPr>
          <a:xfrm>
            <a:off x="588263" y="457200"/>
            <a:ext cx="11018520" cy="923330"/>
          </a:xfrm>
        </p:spPr>
        <p:txBody>
          <a:bodyPr/>
          <a:lstStyle/>
          <a:p>
            <a:r>
              <a:rPr lang="en-US"/>
              <a:t>Sample Architecture:</a:t>
            </a:r>
            <a:br>
              <a:rPr lang="en-US"/>
            </a:br>
            <a:r>
              <a:rPr lang="en-US"/>
              <a:t>Enterprise Knowledge Base Search</a:t>
            </a:r>
          </a:p>
        </p:txBody>
      </p:sp>
      <p:pic>
        <p:nvPicPr>
          <p:cNvPr id="4" name="Picture 3">
            <a:extLst>
              <a:ext uri="{FF2B5EF4-FFF2-40B4-BE49-F238E27FC236}">
                <a16:creationId xmlns:a16="http://schemas.microsoft.com/office/drawing/2014/main" id="{C99E0A65-FB4A-F65F-C3BC-BDD7782D1BBF}"/>
              </a:ext>
            </a:extLst>
          </p:cNvPr>
          <p:cNvPicPr>
            <a:picLocks noChangeAspect="1"/>
          </p:cNvPicPr>
          <p:nvPr/>
        </p:nvPicPr>
        <p:blipFill>
          <a:blip r:embed="rId3"/>
          <a:stretch>
            <a:fillRect/>
          </a:stretch>
        </p:blipFill>
        <p:spPr>
          <a:xfrm>
            <a:off x="664409" y="1578564"/>
            <a:ext cx="5736391" cy="1915649"/>
          </a:xfrm>
          <a:prstGeom prst="rect">
            <a:avLst/>
          </a:prstGeom>
        </p:spPr>
      </p:pic>
      <p:pic>
        <p:nvPicPr>
          <p:cNvPr id="6" name="Picture 5">
            <a:extLst>
              <a:ext uri="{FF2B5EF4-FFF2-40B4-BE49-F238E27FC236}">
                <a16:creationId xmlns:a16="http://schemas.microsoft.com/office/drawing/2014/main" id="{5472142C-6394-4131-8247-4BF933974620}"/>
              </a:ext>
            </a:extLst>
          </p:cNvPr>
          <p:cNvPicPr>
            <a:picLocks noChangeAspect="1"/>
          </p:cNvPicPr>
          <p:nvPr/>
        </p:nvPicPr>
        <p:blipFill>
          <a:blip r:embed="rId4"/>
          <a:stretch>
            <a:fillRect/>
          </a:stretch>
        </p:blipFill>
        <p:spPr>
          <a:xfrm>
            <a:off x="664410" y="3983448"/>
            <a:ext cx="5489648" cy="2237851"/>
          </a:xfrm>
          <a:prstGeom prst="rect">
            <a:avLst/>
          </a:prstGeom>
        </p:spPr>
      </p:pic>
      <p:pic>
        <p:nvPicPr>
          <p:cNvPr id="8" name="Picture 7">
            <a:extLst>
              <a:ext uri="{FF2B5EF4-FFF2-40B4-BE49-F238E27FC236}">
                <a16:creationId xmlns:a16="http://schemas.microsoft.com/office/drawing/2014/main" id="{1D985A34-0EC9-DD9E-986E-0969D6137858}"/>
              </a:ext>
            </a:extLst>
          </p:cNvPr>
          <p:cNvPicPr>
            <a:picLocks noChangeAspect="1"/>
          </p:cNvPicPr>
          <p:nvPr/>
        </p:nvPicPr>
        <p:blipFill>
          <a:blip r:embed="rId5"/>
          <a:stretch>
            <a:fillRect/>
          </a:stretch>
        </p:blipFill>
        <p:spPr>
          <a:xfrm>
            <a:off x="6120314" y="3983448"/>
            <a:ext cx="5464152" cy="2077075"/>
          </a:xfrm>
          <a:prstGeom prst="rect">
            <a:avLst/>
          </a:prstGeom>
        </p:spPr>
      </p:pic>
      <p:sp>
        <p:nvSpPr>
          <p:cNvPr id="7" name="TextBox 6">
            <a:extLst>
              <a:ext uri="{FF2B5EF4-FFF2-40B4-BE49-F238E27FC236}">
                <a16:creationId xmlns:a16="http://schemas.microsoft.com/office/drawing/2014/main" id="{1F39A4A9-79A9-C0EC-CE81-E117344EABEA}"/>
              </a:ext>
            </a:extLst>
          </p:cNvPr>
          <p:cNvSpPr txBox="1"/>
          <p:nvPr/>
        </p:nvSpPr>
        <p:spPr>
          <a:xfrm>
            <a:off x="555722" y="6492987"/>
            <a:ext cx="11028744"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6">
                  <a:extLst>
                    <a:ext uri="{A12FA001-AC4F-418D-AE19-62706E023703}">
                      <ahyp:hlinkClr xmlns:ahyp="http://schemas.microsoft.com/office/drawing/2018/hyperlinkcolor" val="tx"/>
                    </a:ext>
                  </a:extLst>
                </a:hlinkClick>
              </a:rPr>
              <a:t>Search and query an enterprise knowledge base by using Azure OpenAI or Azure AI Search – Azure Architecture Center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46513707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D6F4B6-B51A-D4F6-4405-3962973ADE08}"/>
              </a:ext>
            </a:extLst>
          </p:cNvPr>
          <p:cNvSpPr/>
          <p:nvPr/>
        </p:nvSpPr>
        <p:spPr bwMode="auto">
          <a:xfrm>
            <a:off x="588963" y="1262743"/>
            <a:ext cx="11031537" cy="506156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15DC948A-21F4-B627-07E4-108E19474ADC}"/>
              </a:ext>
            </a:extLst>
          </p:cNvPr>
          <p:cNvSpPr>
            <a:spLocks noGrp="1"/>
          </p:cNvSpPr>
          <p:nvPr>
            <p:ph type="title"/>
          </p:nvPr>
        </p:nvSpPr>
        <p:spPr>
          <a:xfrm>
            <a:off x="588263" y="457200"/>
            <a:ext cx="11018520" cy="461665"/>
          </a:xfrm>
        </p:spPr>
        <p:txBody>
          <a:bodyPr/>
          <a:lstStyle/>
          <a:p>
            <a:r>
              <a:rPr lang="en-US"/>
              <a:t>Knowledge mining for customer support and feedback analysis</a:t>
            </a:r>
          </a:p>
        </p:txBody>
      </p:sp>
      <p:pic>
        <p:nvPicPr>
          <p:cNvPr id="4" name="Picture 3">
            <a:extLst>
              <a:ext uri="{FF2B5EF4-FFF2-40B4-BE49-F238E27FC236}">
                <a16:creationId xmlns:a16="http://schemas.microsoft.com/office/drawing/2014/main" id="{45377CD1-6DD7-5B86-5BBF-CA016AA3E23A}"/>
              </a:ext>
            </a:extLst>
          </p:cNvPr>
          <p:cNvPicPr>
            <a:picLocks noChangeAspect="1"/>
          </p:cNvPicPr>
          <p:nvPr/>
        </p:nvPicPr>
        <p:blipFill>
          <a:blip r:embed="rId3"/>
          <a:stretch>
            <a:fillRect/>
          </a:stretch>
        </p:blipFill>
        <p:spPr>
          <a:xfrm>
            <a:off x="1299385" y="1530661"/>
            <a:ext cx="9833072" cy="4351314"/>
          </a:xfrm>
          <a:prstGeom prst="rect">
            <a:avLst/>
          </a:prstGeom>
        </p:spPr>
      </p:pic>
      <p:sp>
        <p:nvSpPr>
          <p:cNvPr id="5" name="TextBox 4">
            <a:extLst>
              <a:ext uri="{FF2B5EF4-FFF2-40B4-BE49-F238E27FC236}">
                <a16:creationId xmlns:a16="http://schemas.microsoft.com/office/drawing/2014/main" id="{D6F1BA0A-4CE4-DF0A-A7B0-17A27EA57EDD}"/>
              </a:ext>
            </a:extLst>
          </p:cNvPr>
          <p:cNvSpPr txBox="1"/>
          <p:nvPr/>
        </p:nvSpPr>
        <p:spPr>
          <a:xfrm>
            <a:off x="555722" y="6492987"/>
            <a:ext cx="11028744"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Customer support and feedback analysis – Azure Solution Ideas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307652103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01A3FB9-7248-DCA6-824F-4347DD6D0139}"/>
              </a:ext>
            </a:extLst>
          </p:cNvPr>
          <p:cNvSpPr/>
          <p:nvPr/>
        </p:nvSpPr>
        <p:spPr bwMode="auto">
          <a:xfrm>
            <a:off x="5152571" y="457201"/>
            <a:ext cx="6467929" cy="5867106"/>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60D9B656-2E98-03CA-2CD9-C8D40F5A087C}"/>
              </a:ext>
            </a:extLst>
          </p:cNvPr>
          <p:cNvSpPr>
            <a:spLocks noGrp="1"/>
          </p:cNvSpPr>
          <p:nvPr>
            <p:ph type="title"/>
          </p:nvPr>
        </p:nvSpPr>
        <p:spPr>
          <a:xfrm>
            <a:off x="588263" y="1759465"/>
            <a:ext cx="3969223" cy="2576286"/>
          </a:xfrm>
        </p:spPr>
        <p:txBody>
          <a:bodyPr/>
          <a:lstStyle/>
          <a:p>
            <a:r>
              <a:rPr lang="en-US" sz="3200">
                <a:ea typeface="+mj-ea"/>
                <a:cs typeface="+mj-cs"/>
              </a:rPr>
              <a:t>Analyze news feeds with near real-time analytics using image and natural language processing</a:t>
            </a:r>
          </a:p>
        </p:txBody>
      </p:sp>
      <p:pic>
        <p:nvPicPr>
          <p:cNvPr id="4" name="Picture 3">
            <a:extLst>
              <a:ext uri="{FF2B5EF4-FFF2-40B4-BE49-F238E27FC236}">
                <a16:creationId xmlns:a16="http://schemas.microsoft.com/office/drawing/2014/main" id="{231AE296-13BD-7894-2BF4-287CF8614F33}"/>
              </a:ext>
            </a:extLst>
          </p:cNvPr>
          <p:cNvPicPr>
            <a:picLocks noChangeAspect="1"/>
          </p:cNvPicPr>
          <p:nvPr/>
        </p:nvPicPr>
        <p:blipFill>
          <a:blip r:embed="rId3"/>
          <a:stretch>
            <a:fillRect/>
          </a:stretch>
        </p:blipFill>
        <p:spPr>
          <a:xfrm>
            <a:off x="5909942" y="653143"/>
            <a:ext cx="4953186" cy="5631544"/>
          </a:xfrm>
          <a:prstGeom prst="rect">
            <a:avLst/>
          </a:prstGeom>
        </p:spPr>
      </p:pic>
      <p:sp>
        <p:nvSpPr>
          <p:cNvPr id="3" name="TextBox 2">
            <a:extLst>
              <a:ext uri="{FF2B5EF4-FFF2-40B4-BE49-F238E27FC236}">
                <a16:creationId xmlns:a16="http://schemas.microsoft.com/office/drawing/2014/main" id="{07171A87-FEA5-4F4F-445D-45156227861F}"/>
              </a:ext>
            </a:extLst>
          </p:cNvPr>
          <p:cNvSpPr txBox="1"/>
          <p:nvPr/>
        </p:nvSpPr>
        <p:spPr>
          <a:xfrm>
            <a:off x="588262" y="4544785"/>
            <a:ext cx="4288537" cy="369332"/>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News feeds with near real-time analytics – Azure Architecture Center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28516045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F3D95E-EB13-E334-002B-C82D0305B28C}"/>
              </a:ext>
            </a:extLst>
          </p:cNvPr>
          <p:cNvSpPr/>
          <p:nvPr/>
        </p:nvSpPr>
        <p:spPr bwMode="auto">
          <a:xfrm>
            <a:off x="588963" y="1262743"/>
            <a:ext cx="11031537" cy="5061563"/>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657ADB1E-4452-3747-C994-7E02EF4CC979}"/>
              </a:ext>
            </a:extLst>
          </p:cNvPr>
          <p:cNvSpPr>
            <a:spLocks noGrp="1"/>
          </p:cNvSpPr>
          <p:nvPr>
            <p:ph type="title"/>
          </p:nvPr>
        </p:nvSpPr>
        <p:spPr>
          <a:xfrm>
            <a:off x="588263" y="457200"/>
            <a:ext cx="11018520" cy="461665"/>
          </a:xfrm>
        </p:spPr>
        <p:txBody>
          <a:bodyPr/>
          <a:lstStyle/>
          <a:p>
            <a:r>
              <a:rPr lang="en-US"/>
              <a:t>Extract and analyze call center data</a:t>
            </a:r>
          </a:p>
        </p:txBody>
      </p:sp>
      <p:pic>
        <p:nvPicPr>
          <p:cNvPr id="4" name="Picture 3">
            <a:extLst>
              <a:ext uri="{FF2B5EF4-FFF2-40B4-BE49-F238E27FC236}">
                <a16:creationId xmlns:a16="http://schemas.microsoft.com/office/drawing/2014/main" id="{BFFDD319-9D23-3433-1C21-E44C457D77F8}"/>
              </a:ext>
            </a:extLst>
          </p:cNvPr>
          <p:cNvPicPr>
            <a:picLocks noChangeAspect="1"/>
          </p:cNvPicPr>
          <p:nvPr/>
        </p:nvPicPr>
        <p:blipFill rotWithShape="1">
          <a:blip r:embed="rId3"/>
          <a:srcRect l="1532" t="13402"/>
          <a:stretch/>
        </p:blipFill>
        <p:spPr>
          <a:xfrm>
            <a:off x="1029464" y="1574045"/>
            <a:ext cx="10150534" cy="4438958"/>
          </a:xfrm>
          <a:prstGeom prst="rect">
            <a:avLst/>
          </a:prstGeom>
        </p:spPr>
      </p:pic>
      <p:sp>
        <p:nvSpPr>
          <p:cNvPr id="5" name="TextBox 4">
            <a:extLst>
              <a:ext uri="{FF2B5EF4-FFF2-40B4-BE49-F238E27FC236}">
                <a16:creationId xmlns:a16="http://schemas.microsoft.com/office/drawing/2014/main" id="{EB85FB4F-02C6-E805-2037-ED767CAD94C7}"/>
              </a:ext>
            </a:extLst>
          </p:cNvPr>
          <p:cNvSpPr txBox="1"/>
          <p:nvPr/>
        </p:nvSpPr>
        <p:spPr>
          <a:xfrm>
            <a:off x="555722" y="6492987"/>
            <a:ext cx="11028744"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Extract and analyze call center data by using Azure OpenAI Service, Speech services, and Language services – Azure Architecture Center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29647841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D6D3E-D493-6D59-DB95-2C2661801050}"/>
              </a:ext>
            </a:extLst>
          </p:cNvPr>
          <p:cNvSpPr>
            <a:spLocks noGrp="1"/>
          </p:cNvSpPr>
          <p:nvPr>
            <p:ph type="title"/>
          </p:nvPr>
        </p:nvSpPr>
        <p:spPr>
          <a:xfrm>
            <a:off x="588263" y="457200"/>
            <a:ext cx="11018520" cy="461665"/>
          </a:xfrm>
        </p:spPr>
        <p:txBody>
          <a:bodyPr/>
          <a:lstStyle/>
          <a:p>
            <a:r>
              <a:rPr lang="en-US">
                <a:ea typeface="+mj-ea"/>
                <a:cs typeface="+mj-cs"/>
              </a:rPr>
              <a:t>Get to know the </a:t>
            </a:r>
            <a:r>
              <a:rPr lang="en-US">
                <a:solidFill>
                  <a:schemeClr val="accent6"/>
                </a:solidFill>
                <a:ea typeface="+mj-ea"/>
                <a:cs typeface="+mj-cs"/>
              </a:rPr>
              <a:t>Chief Product Officer</a:t>
            </a:r>
          </a:p>
        </p:txBody>
      </p:sp>
      <p:sp>
        <p:nvSpPr>
          <p:cNvPr id="3" name="Rectangle 2">
            <a:extLst>
              <a:ext uri="{FF2B5EF4-FFF2-40B4-BE49-F238E27FC236}">
                <a16:creationId xmlns:a16="http://schemas.microsoft.com/office/drawing/2014/main" id="{A0E1E01B-C9F1-DFA5-5EEB-502FE86DDF20}"/>
              </a:ext>
            </a:extLst>
          </p:cNvPr>
          <p:cNvSpPr/>
          <p:nvPr/>
        </p:nvSpPr>
        <p:spPr bwMode="auto">
          <a:xfrm>
            <a:off x="550643" y="1188311"/>
            <a:ext cx="11090714" cy="5099526"/>
          </a:xfrm>
          <a:prstGeom prst="rect">
            <a:avLst/>
          </a:prstGeom>
          <a:noFill/>
          <a:ln w="6350">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07A72868-4F8B-FA7A-06E7-357279B52D1F}"/>
              </a:ext>
            </a:extLst>
          </p:cNvPr>
          <p:cNvSpPr/>
          <p:nvPr/>
        </p:nvSpPr>
        <p:spPr bwMode="auto">
          <a:xfrm>
            <a:off x="6246224" y="1286147"/>
            <a:ext cx="5279662" cy="4903854"/>
          </a:xfrm>
          <a:prstGeom prst="rect">
            <a:avLst/>
          </a:prstGeom>
          <a:solidFill>
            <a:schemeClr val="bg1"/>
          </a:solidFill>
          <a:ln>
            <a:noFill/>
            <a:headEnd type="none" w="med" len="med"/>
            <a:tailEnd type="none" w="med" len="med"/>
          </a:ln>
          <a:effectLst>
            <a:outerShdw blurRad="1397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buClrTx/>
              <a:buSzTx/>
              <a:buFontTx/>
              <a:buNone/>
              <a:tabLst/>
              <a:defRPr/>
            </a:pPr>
            <a:r>
              <a:rPr kumimoji="0" lang="en-US" i="0" u="none" strike="noStrike" kern="1200" cap="none" normalizeH="0" baseline="0" noProof="0">
                <a:ln>
                  <a:noFill/>
                </a:ln>
                <a:solidFill>
                  <a:srgbClr val="0078D4"/>
                </a:solidFill>
                <a:effectLst/>
                <a:uLnTx/>
                <a:uFillTx/>
                <a:latin typeface="+mj-lt"/>
                <a:ea typeface="+mj-ea"/>
                <a:cs typeface="+mj-cs"/>
              </a:rPr>
              <a:t>Top </a:t>
            </a:r>
            <a:r>
              <a:rPr lang="en-US">
                <a:solidFill>
                  <a:srgbClr val="0078D4"/>
                </a:solidFill>
                <a:latin typeface="+mj-lt"/>
                <a:ea typeface="+mj-ea"/>
                <a:cs typeface="+mj-cs"/>
              </a:rPr>
              <a:t>AI </a:t>
            </a:r>
            <a:r>
              <a:rPr kumimoji="0" lang="en-US" i="0" u="none" strike="noStrike" kern="1200" cap="none" normalizeH="0" baseline="0" noProof="0">
                <a:ln>
                  <a:noFill/>
                </a:ln>
                <a:solidFill>
                  <a:srgbClr val="0078D4"/>
                </a:solidFill>
                <a:effectLst/>
                <a:uLnTx/>
                <a:uFillTx/>
                <a:latin typeface="+mj-lt"/>
                <a:ea typeface="+mj-ea"/>
                <a:cs typeface="+mj-cs"/>
              </a:rPr>
              <a:t>use-cases</a:t>
            </a:r>
          </a:p>
          <a:p>
            <a:pPr marL="400050" marR="0" lvl="0" algn="l" defTabSz="914400" rtl="0" eaLnBrk="1" fontAlgn="auto" latinLnBrk="0" hangingPunct="1">
              <a:spcBef>
                <a:spcPts val="1800"/>
              </a:spcBef>
              <a:buClrTx/>
              <a:buSzTx/>
              <a:buFontTx/>
              <a:buNone/>
              <a:tabLst/>
              <a:defRPr/>
            </a:pPr>
            <a:r>
              <a:rPr kumimoji="0" lang="en-US" sz="1400" i="0" u="none" strike="noStrike" kern="1200" cap="none" normalizeH="0" baseline="0" noProof="0">
                <a:ln>
                  <a:noFill/>
                </a:ln>
                <a:solidFill>
                  <a:schemeClr val="tx1"/>
                </a:solidFill>
                <a:effectLst/>
                <a:uLnTx/>
                <a:uFillTx/>
                <a:latin typeface="+mj-lt"/>
                <a:ea typeface="+mj-ea"/>
                <a:cs typeface="+mj-cs"/>
              </a:rPr>
              <a:t>AI-enabled product experiences</a:t>
            </a:r>
          </a:p>
          <a:p>
            <a:pPr marL="647700" marR="0" lvl="0" indent="-152400" algn="l" defTabSz="457200" rtl="0" eaLnBrk="1" fontAlgn="auto" latinLnBrk="0" hangingPunct="1">
              <a:spcBef>
                <a:spcPts val="600"/>
              </a:spcBef>
              <a:buClrTx/>
              <a:buSzPct val="100000"/>
              <a:buFont typeface="Arial" pitchFamily="34"/>
              <a:buChar char="•"/>
              <a:tabLst/>
              <a:defRPr sz="1800" b="0" i="0" u="none" strike="noStrike" kern="0" cap="none" spc="0" baseline="0">
                <a:solidFill>
                  <a:srgbClr val="000000"/>
                </a:solidFill>
                <a:uFillTx/>
              </a:defRPr>
            </a:pPr>
            <a:r>
              <a:rPr kumimoji="0" lang="en-US" sz="1200" i="0" u="none" strike="noStrike" kern="1200" cap="none" normalizeH="0" baseline="0" noProof="0">
                <a:ln>
                  <a:noFill/>
                </a:ln>
                <a:solidFill>
                  <a:schemeClr val="tx1"/>
                </a:solidFill>
                <a:effectLst/>
                <a:uLnTx/>
                <a:uFillTx/>
              </a:rPr>
              <a:t>Virtual assistant for customers and partners</a:t>
            </a:r>
          </a:p>
          <a:p>
            <a:pPr marL="647700" marR="0" lvl="0" indent="-152400" algn="l" defTabSz="457200" rtl="0" eaLnBrk="1" fontAlgn="auto" latinLnBrk="0" hangingPunct="1">
              <a:spcBef>
                <a:spcPts val="600"/>
              </a:spcBef>
              <a:buClrTx/>
              <a:buSzPct val="100000"/>
              <a:buFont typeface="Arial" pitchFamily="34"/>
              <a:buChar char="•"/>
              <a:tabLst/>
              <a:defRPr sz="1800" b="0" i="0" u="none" strike="noStrike" kern="0" cap="none" spc="0" baseline="0">
                <a:solidFill>
                  <a:srgbClr val="000000"/>
                </a:solidFill>
                <a:uFillTx/>
              </a:defRPr>
            </a:pPr>
            <a:r>
              <a:rPr kumimoji="0" lang="en-US" sz="1200" i="0" u="none" strike="noStrike" kern="1200" cap="none" normalizeH="0" baseline="0" noProof="0">
                <a:ln>
                  <a:noFill/>
                </a:ln>
                <a:solidFill>
                  <a:schemeClr val="tx1"/>
                </a:solidFill>
                <a:effectLst/>
                <a:uLnTx/>
                <a:uFillTx/>
              </a:rPr>
              <a:t>Document and workflow automation</a:t>
            </a:r>
          </a:p>
          <a:p>
            <a:pPr marL="647700" marR="0" lvl="0" indent="-152400" algn="l" defTabSz="457200" rtl="0" eaLnBrk="1" fontAlgn="auto" latinLnBrk="0" hangingPunct="1">
              <a:spcBef>
                <a:spcPts val="600"/>
              </a:spcBef>
              <a:buClrTx/>
              <a:buSzPct val="100000"/>
              <a:buFont typeface="Arial" pitchFamily="34"/>
              <a:buChar char="•"/>
              <a:tabLst/>
              <a:defRPr sz="1800" b="0" i="0" u="none" strike="noStrike" kern="0" cap="none" spc="0" baseline="0">
                <a:solidFill>
                  <a:srgbClr val="000000"/>
                </a:solidFill>
                <a:uFillTx/>
              </a:defRPr>
            </a:pPr>
            <a:r>
              <a:rPr kumimoji="0" lang="en-US" sz="1200" i="0" u="none" strike="noStrike" kern="1200" cap="none" normalizeH="0" baseline="0" noProof="0">
                <a:ln>
                  <a:noFill/>
                </a:ln>
                <a:solidFill>
                  <a:schemeClr val="tx1"/>
                </a:solidFill>
                <a:effectLst/>
                <a:uLnTx/>
                <a:uFillTx/>
              </a:rPr>
              <a:t>Creation of new customer-facing content</a:t>
            </a:r>
          </a:p>
          <a:p>
            <a:pPr marL="400050">
              <a:spcBef>
                <a:spcPts val="1800"/>
              </a:spcBef>
              <a:defRPr/>
            </a:pPr>
            <a:r>
              <a:rPr lang="en-US" sz="1400">
                <a:solidFill>
                  <a:schemeClr val="tx1"/>
                </a:solidFill>
                <a:latin typeface="+mj-lt"/>
                <a:ea typeface="+mj-ea"/>
                <a:cs typeface="+mj-cs"/>
              </a:rPr>
              <a:t>Research at scale to inform product strategy</a:t>
            </a:r>
          </a:p>
          <a:p>
            <a:pPr marL="647700" marR="0" lvl="0" indent="-152400" defTabSz="457200" fontAlgn="auto">
              <a:spcBef>
                <a:spcPts val="600"/>
              </a:spcBef>
              <a:spcAft>
                <a:spcPts val="0"/>
              </a:spcAft>
              <a:buClrTx/>
              <a:buSzPct val="100000"/>
              <a:buFont typeface="Arial" pitchFamily="34"/>
              <a:buChar char="•"/>
              <a:tabLst/>
              <a:defRPr sz="1800" b="0" i="0" u="none" strike="noStrike" kern="0" cap="none" spc="0" baseline="0">
                <a:solidFill>
                  <a:srgbClr val="000000"/>
                </a:solidFill>
                <a:uFillTx/>
              </a:defRPr>
            </a:pPr>
            <a:r>
              <a:rPr lang="en-US" sz="1200">
                <a:solidFill>
                  <a:schemeClr val="tx1"/>
                </a:solidFill>
              </a:rPr>
              <a:t>Mine existing data or knowledge databases at scale to inform product strategy and requirements </a:t>
            </a:r>
          </a:p>
          <a:p>
            <a:pPr marL="400050">
              <a:spcBef>
                <a:spcPts val="1800"/>
              </a:spcBef>
              <a:buSzPct val="100000"/>
              <a:defRPr/>
            </a:pPr>
            <a:r>
              <a:rPr lang="en-US" sz="1400">
                <a:solidFill>
                  <a:schemeClr val="tx1"/>
                </a:solidFill>
                <a:latin typeface="+mj-lt"/>
                <a:ea typeface="+mj-ea"/>
                <a:cs typeface="+mj-cs"/>
              </a:rPr>
              <a:t>Rapid design and prototyping</a:t>
            </a:r>
          </a:p>
          <a:p>
            <a:pPr marL="647700" indent="-152400" defTabSz="457200">
              <a:spcBef>
                <a:spcPts val="600"/>
              </a:spcBef>
              <a:buSzPct val="100000"/>
              <a:buFont typeface="Arial" pitchFamily="34"/>
              <a:buChar char="•"/>
              <a:defRPr sz="1800" b="0" i="0" u="none" strike="noStrike" kern="0" cap="none" spc="0" baseline="0">
                <a:solidFill>
                  <a:srgbClr val="000000"/>
                </a:solidFill>
                <a:uFillTx/>
              </a:defRPr>
            </a:pPr>
            <a:r>
              <a:rPr lang="en-US" sz="1200" kern="0">
                <a:solidFill>
                  <a:schemeClr val="tx1"/>
                </a:solidFill>
              </a:rPr>
              <a:t>Develop user interfaces, user experiences and multi-media assets that enable and enhance end user interactions with digital solutions</a:t>
            </a:r>
          </a:p>
        </p:txBody>
      </p:sp>
      <p:sp>
        <p:nvSpPr>
          <p:cNvPr id="16" name="Rectangle 15">
            <a:extLst>
              <a:ext uri="{FF2B5EF4-FFF2-40B4-BE49-F238E27FC236}">
                <a16:creationId xmlns:a16="http://schemas.microsoft.com/office/drawing/2014/main" id="{ED2E5CED-98F3-B42A-2891-D21ADF76E675}"/>
              </a:ext>
            </a:extLst>
          </p:cNvPr>
          <p:cNvSpPr>
            <a:spLocks/>
          </p:cNvSpPr>
          <p:nvPr/>
        </p:nvSpPr>
        <p:spPr bwMode="auto">
          <a:xfrm>
            <a:off x="610837" y="1225098"/>
            <a:ext cx="5340701" cy="1318310"/>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rgbClr val="0078D4"/>
                </a:solidFill>
                <a:effectLst/>
                <a:uLnTx/>
                <a:uFillTx/>
                <a:latin typeface="+mj-lt"/>
                <a:ea typeface="+mj-ea"/>
                <a:cs typeface="+mj-cs"/>
              </a:rPr>
              <a:t>Who to target</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Product experience lead</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Product design lead</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Product management lead</a:t>
            </a:r>
          </a:p>
        </p:txBody>
      </p:sp>
      <p:cxnSp>
        <p:nvCxnSpPr>
          <p:cNvPr id="17" name="Straight Connector 16">
            <a:extLst>
              <a:ext uri="{FF2B5EF4-FFF2-40B4-BE49-F238E27FC236}">
                <a16:creationId xmlns:a16="http://schemas.microsoft.com/office/drawing/2014/main" id="{7224E6D9-C767-FCAD-6DD0-42211BCDEF2B}"/>
              </a:ext>
            </a:extLst>
          </p:cNvPr>
          <p:cNvCxnSpPr>
            <a:cxnSpLocks/>
          </p:cNvCxnSpPr>
          <p:nvPr/>
        </p:nvCxnSpPr>
        <p:spPr>
          <a:xfrm>
            <a:off x="690351" y="1639417"/>
            <a:ext cx="5261187"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012A9B9E-C409-0BA2-97DF-3B41468FDB2B}"/>
              </a:ext>
            </a:extLst>
          </p:cNvPr>
          <p:cNvSpPr>
            <a:spLocks/>
          </p:cNvSpPr>
          <p:nvPr/>
        </p:nvSpPr>
        <p:spPr bwMode="auto">
          <a:xfrm>
            <a:off x="610837" y="2605006"/>
            <a:ext cx="5340701" cy="1764586"/>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Motivations and desired outcomes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Drive business growth and competitive differentiation through product quality and experiences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Accelerate time-to-market of new product offerings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Reduce IP vulnerability to security threats</a:t>
            </a:r>
          </a:p>
          <a:p>
            <a:pPr marL="288925" marR="0" lvl="0" indent="-158750" defTabSz="457200" fontAlgn="auto">
              <a:spcBef>
                <a:spcPts val="600"/>
              </a:spcBef>
              <a:buClrTx/>
              <a:buSzPct val="100000"/>
              <a:buFont typeface="Arial" pitchFamily="34"/>
              <a:buChar char="•"/>
              <a:tabLst/>
              <a:defRPr sz="1800" b="0" i="0" u="none" strike="noStrike" kern="0" cap="none" spc="0" baseline="0">
                <a:solidFill>
                  <a:srgbClr val="000000"/>
                </a:solidFill>
                <a:uFillTx/>
              </a:defRPr>
            </a:pPr>
            <a:r>
              <a:rPr lang="en-US" sz="1200"/>
              <a:t>Reduce R&amp;D and new product launch costs</a:t>
            </a:r>
          </a:p>
        </p:txBody>
      </p:sp>
      <p:cxnSp>
        <p:nvCxnSpPr>
          <p:cNvPr id="19" name="Straight Connector 18">
            <a:extLst>
              <a:ext uri="{FF2B5EF4-FFF2-40B4-BE49-F238E27FC236}">
                <a16:creationId xmlns:a16="http://schemas.microsoft.com/office/drawing/2014/main" id="{E1B4F948-D438-628D-87F9-4BDE8E3E92E3}"/>
              </a:ext>
            </a:extLst>
          </p:cNvPr>
          <p:cNvCxnSpPr>
            <a:cxnSpLocks/>
          </p:cNvCxnSpPr>
          <p:nvPr/>
        </p:nvCxnSpPr>
        <p:spPr>
          <a:xfrm>
            <a:off x="690351" y="3027350"/>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1ED7E3D1-4990-D039-576A-C3EB134D65A4}"/>
              </a:ext>
            </a:extLst>
          </p:cNvPr>
          <p:cNvGrpSpPr/>
          <p:nvPr/>
        </p:nvGrpSpPr>
        <p:grpSpPr>
          <a:xfrm>
            <a:off x="610838" y="4354244"/>
            <a:ext cx="5351812" cy="1872307"/>
            <a:chOff x="610838" y="4511099"/>
            <a:chExt cx="5351812" cy="1872307"/>
          </a:xfrm>
        </p:grpSpPr>
        <p:sp>
          <p:nvSpPr>
            <p:cNvPr id="21" name="Rectangle 20">
              <a:extLst>
                <a:ext uri="{FF2B5EF4-FFF2-40B4-BE49-F238E27FC236}">
                  <a16:creationId xmlns:a16="http://schemas.microsoft.com/office/drawing/2014/main" id="{C865DC08-E5AB-F458-5F07-56C1F35BA598}"/>
                </a:ext>
              </a:extLst>
            </p:cNvPr>
            <p:cNvSpPr>
              <a:spLocks/>
            </p:cNvSpPr>
            <p:nvPr/>
          </p:nvSpPr>
          <p:spPr bwMode="auto">
            <a:xfrm>
              <a:off x="610838" y="4511099"/>
              <a:ext cx="5247038" cy="1872307"/>
            </a:xfrm>
            <a:prstGeom prst="rect">
              <a:avLst/>
            </a:prstGeom>
            <a:noFill/>
            <a:ln w="6350">
              <a:noFill/>
            </a:ln>
            <a:effectLst/>
          </p:spPr>
          <p:txBody>
            <a:bodyPr wrap="square" lIns="91440" tIns="91440" rIns="91440" bIns="91440" anchor="t">
              <a:spAutoFit/>
            </a:bodyPr>
            <a:lstStyle/>
            <a:p>
              <a:pPr marL="0" marR="0" lvl="0" indent="0" algn="l" defTabSz="914400" rtl="0" eaLnBrk="1" fontAlgn="auto" latinLnBrk="0" hangingPunct="1">
                <a:spcBef>
                  <a:spcPts val="1200"/>
                </a:spcBef>
                <a:spcAft>
                  <a:spcPts val="800"/>
                </a:spcAft>
                <a:buClrTx/>
                <a:buSzTx/>
                <a:buFontTx/>
                <a:buNone/>
                <a:tabLst/>
                <a:defRPr/>
              </a:pPr>
              <a:r>
                <a:rPr kumimoji="0" lang="en-US" sz="1600" i="0" u="none" strike="noStrike" kern="1200" cap="none" normalizeH="0" baseline="0" noProof="0">
                  <a:ln>
                    <a:noFill/>
                  </a:ln>
                  <a:solidFill>
                    <a:schemeClr val="tx2"/>
                  </a:solidFill>
                  <a:effectLst/>
                  <a:uLnTx/>
                  <a:uFillTx/>
                  <a:latin typeface="+mj-lt"/>
                  <a:ea typeface="+mj-ea"/>
                  <a:cs typeface="+mj-cs"/>
                </a:rPr>
                <a:t>Our value proposition</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Create differentiated product experiences enabled by AI and generative AI</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Develop a more efficient product innovation (research, modeling and prototyping) process </a:t>
              </a:r>
            </a:p>
            <a:p>
              <a:pPr marL="358775" marR="0" lvl="0" indent="-228600" defTabSz="457200" fontAlgn="auto">
                <a:spcBef>
                  <a:spcPts val="600"/>
                </a:spcBef>
                <a:buClrTx/>
                <a:buSzPct val="100000"/>
                <a:buFont typeface="+mj-lt"/>
                <a:buAutoNum type="arabicPeriod"/>
                <a:tabLst/>
                <a:defRPr sz="1800" b="0" i="0" u="none" strike="noStrike" kern="0" cap="none" spc="0" baseline="0">
                  <a:solidFill>
                    <a:srgbClr val="000000"/>
                  </a:solidFill>
                  <a:uFillTx/>
                </a:defRPr>
              </a:pPr>
              <a:r>
                <a:rPr lang="en-US" sz="1200"/>
                <a:t>Monetize your own product copilot solutions to generate new revenue sources</a:t>
              </a:r>
            </a:p>
          </p:txBody>
        </p:sp>
        <p:cxnSp>
          <p:nvCxnSpPr>
            <p:cNvPr id="22" name="Straight Connector 21">
              <a:extLst>
                <a:ext uri="{FF2B5EF4-FFF2-40B4-BE49-F238E27FC236}">
                  <a16:creationId xmlns:a16="http://schemas.microsoft.com/office/drawing/2014/main" id="{A05F6036-0DEB-DB62-E7E3-D05513397AE8}"/>
                </a:ext>
              </a:extLst>
            </p:cNvPr>
            <p:cNvCxnSpPr>
              <a:cxnSpLocks/>
            </p:cNvCxnSpPr>
            <p:nvPr/>
          </p:nvCxnSpPr>
          <p:spPr>
            <a:xfrm>
              <a:off x="690351" y="4925418"/>
              <a:ext cx="5272299" cy="0"/>
            </a:xfrm>
            <a:prstGeom prst="line">
              <a:avLst/>
            </a:prstGeom>
            <a:ln w="127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3" name="Graphic 5" descr="Icon of a circuit brain">
            <a:extLst>
              <a:ext uri="{FF2B5EF4-FFF2-40B4-BE49-F238E27FC236}">
                <a16:creationId xmlns:a16="http://schemas.microsoft.com/office/drawing/2014/main" id="{8FB4C8AA-9D34-8E85-5EE3-C6483F4ECDF8}"/>
              </a:ext>
            </a:extLst>
          </p:cNvPr>
          <p:cNvSpPr>
            <a:spLocks noChangeAspect="1"/>
          </p:cNvSpPr>
          <p:nvPr/>
        </p:nvSpPr>
        <p:spPr>
          <a:xfrm>
            <a:off x="6438315" y="1866938"/>
            <a:ext cx="238743" cy="238784"/>
          </a:xfrm>
          <a:custGeom>
            <a:avLst/>
            <a:gdLst>
              <a:gd name="connsiteX0" fmla="*/ 102548 w 398857"/>
              <a:gd name="connsiteY0" fmla="*/ 20069 h 398925"/>
              <a:gd name="connsiteX1" fmla="*/ 162432 w 398857"/>
              <a:gd name="connsiteY1" fmla="*/ 0 h 398925"/>
              <a:gd name="connsiteX2" fmla="*/ 193696 w 398857"/>
              <a:gd name="connsiteY2" fmla="*/ 11472 h 398925"/>
              <a:gd name="connsiteX3" fmla="*/ 199429 w 398857"/>
              <a:gd name="connsiteY3" fmla="*/ 17549 h 398925"/>
              <a:gd name="connsiteX4" fmla="*/ 205162 w 398857"/>
              <a:gd name="connsiteY4" fmla="*/ 11472 h 398925"/>
              <a:gd name="connsiteX5" fmla="*/ 236423 w 398857"/>
              <a:gd name="connsiteY5" fmla="*/ 0 h 398925"/>
              <a:gd name="connsiteX6" fmla="*/ 296309 w 398857"/>
              <a:gd name="connsiteY6" fmla="*/ 20069 h 398925"/>
              <a:gd name="connsiteX7" fmla="*/ 323308 w 398857"/>
              <a:gd name="connsiteY7" fmla="*/ 60736 h 398925"/>
              <a:gd name="connsiteX8" fmla="*/ 345168 w 398857"/>
              <a:gd name="connsiteY8" fmla="*/ 72050 h 398925"/>
              <a:gd name="connsiteX9" fmla="*/ 365882 w 398857"/>
              <a:gd name="connsiteY9" fmla="*/ 107447 h 398925"/>
              <a:gd name="connsiteX10" fmla="*/ 371769 w 398857"/>
              <a:gd name="connsiteY10" fmla="*/ 150975 h 398925"/>
              <a:gd name="connsiteX11" fmla="*/ 368227 w 398857"/>
              <a:gd name="connsiteY11" fmla="*/ 173458 h 398925"/>
              <a:gd name="connsiteX12" fmla="*/ 369538 w 398857"/>
              <a:gd name="connsiteY12" fmla="*/ 174049 h 398925"/>
              <a:gd name="connsiteX13" fmla="*/ 387388 w 398857"/>
              <a:gd name="connsiteY13" fmla="*/ 190225 h 398925"/>
              <a:gd name="connsiteX14" fmla="*/ 398857 w 398857"/>
              <a:gd name="connsiteY14" fmla="*/ 248661 h 398925"/>
              <a:gd name="connsiteX15" fmla="*/ 373667 w 398857"/>
              <a:gd name="connsiteY15" fmla="*/ 309219 h 398925"/>
              <a:gd name="connsiteX16" fmla="*/ 348331 w 398857"/>
              <a:gd name="connsiteY16" fmla="*/ 322981 h 398925"/>
              <a:gd name="connsiteX17" fmla="*/ 327993 w 398857"/>
              <a:gd name="connsiteY17" fmla="*/ 365629 h 398925"/>
              <a:gd name="connsiteX18" fmla="*/ 261001 w 398857"/>
              <a:gd name="connsiteY18" fmla="*/ 398925 h 398925"/>
              <a:gd name="connsiteX19" fmla="*/ 205623 w 398857"/>
              <a:gd name="connsiteY19" fmla="*/ 372763 h 398925"/>
              <a:gd name="connsiteX20" fmla="*/ 199429 w 398857"/>
              <a:gd name="connsiteY20" fmla="*/ 365663 h 398925"/>
              <a:gd name="connsiteX21" fmla="*/ 193233 w 398857"/>
              <a:gd name="connsiteY21" fmla="*/ 372763 h 398925"/>
              <a:gd name="connsiteX22" fmla="*/ 137855 w 398857"/>
              <a:gd name="connsiteY22" fmla="*/ 398925 h 398925"/>
              <a:gd name="connsiteX23" fmla="*/ 70864 w 398857"/>
              <a:gd name="connsiteY23" fmla="*/ 365629 h 398925"/>
              <a:gd name="connsiteX24" fmla="*/ 50527 w 398857"/>
              <a:gd name="connsiteY24" fmla="*/ 322981 h 398925"/>
              <a:gd name="connsiteX25" fmla="*/ 25191 w 398857"/>
              <a:gd name="connsiteY25" fmla="*/ 309219 h 398925"/>
              <a:gd name="connsiteX26" fmla="*/ 0 w 398857"/>
              <a:gd name="connsiteY26" fmla="*/ 248661 h 398925"/>
              <a:gd name="connsiteX27" fmla="*/ 11468 w 398857"/>
              <a:gd name="connsiteY27" fmla="*/ 190225 h 398925"/>
              <a:gd name="connsiteX28" fmla="*/ 29319 w 398857"/>
              <a:gd name="connsiteY28" fmla="*/ 174049 h 398925"/>
              <a:gd name="connsiteX29" fmla="*/ 30630 w 398857"/>
              <a:gd name="connsiteY29" fmla="*/ 173458 h 398925"/>
              <a:gd name="connsiteX30" fmla="*/ 27089 w 398857"/>
              <a:gd name="connsiteY30" fmla="*/ 150975 h 398925"/>
              <a:gd name="connsiteX31" fmla="*/ 32974 w 398857"/>
              <a:gd name="connsiteY31" fmla="*/ 107447 h 398925"/>
              <a:gd name="connsiteX32" fmla="*/ 53689 w 398857"/>
              <a:gd name="connsiteY32" fmla="*/ 72050 h 398925"/>
              <a:gd name="connsiteX33" fmla="*/ 75549 w 398857"/>
              <a:gd name="connsiteY33" fmla="*/ 60736 h 398925"/>
              <a:gd name="connsiteX34" fmla="*/ 102548 w 398857"/>
              <a:gd name="connsiteY34" fmla="*/ 20069 h 398925"/>
              <a:gd name="connsiteX35" fmla="*/ 120935 w 398857"/>
              <a:gd name="connsiteY35" fmla="*/ 43689 h 398925"/>
              <a:gd name="connsiteX36" fmla="*/ 103667 w 398857"/>
              <a:gd name="connsiteY36" fmla="*/ 76465 h 398925"/>
              <a:gd name="connsiteX37" fmla="*/ 97450 w 398857"/>
              <a:gd name="connsiteY37" fmla="*/ 88608 h 398925"/>
              <a:gd name="connsiteX38" fmla="*/ 83963 w 398857"/>
              <a:gd name="connsiteY38" fmla="*/ 90663 h 398925"/>
              <a:gd name="connsiteX39" fmla="*/ 74172 w 398857"/>
              <a:gd name="connsiteY39" fmla="*/ 93878 h 398925"/>
              <a:gd name="connsiteX40" fmla="*/ 61476 w 398857"/>
              <a:gd name="connsiteY40" fmla="*/ 116596 h 398925"/>
              <a:gd name="connsiteX41" fmla="*/ 56993 w 398857"/>
              <a:gd name="connsiteY41" fmla="*/ 149631 h 398925"/>
              <a:gd name="connsiteX42" fmla="*/ 64290 w 398857"/>
              <a:gd name="connsiteY42" fmla="*/ 176178 h 398925"/>
              <a:gd name="connsiteX43" fmla="*/ 65945 w 398857"/>
              <a:gd name="connsiteY43" fmla="*/ 179487 h 398925"/>
              <a:gd name="connsiteX44" fmla="*/ 87539 w 398857"/>
              <a:gd name="connsiteY44" fmla="*/ 179487 h 398925"/>
              <a:gd name="connsiteX45" fmla="*/ 144265 w 398857"/>
              <a:gd name="connsiteY45" fmla="*/ 232217 h 398925"/>
              <a:gd name="connsiteX46" fmla="*/ 169363 w 398857"/>
              <a:gd name="connsiteY46" fmla="*/ 269289 h 398925"/>
              <a:gd name="connsiteX47" fmla="*/ 129451 w 398857"/>
              <a:gd name="connsiteY47" fmla="*/ 309201 h 398925"/>
              <a:gd name="connsiteX48" fmla="*/ 89539 w 398857"/>
              <a:gd name="connsiteY48" fmla="*/ 269289 h 398925"/>
              <a:gd name="connsiteX49" fmla="*/ 114190 w 398857"/>
              <a:gd name="connsiteY49" fmla="*/ 232398 h 398925"/>
              <a:gd name="connsiteX50" fmla="*/ 87539 w 398857"/>
              <a:gd name="connsiteY50" fmla="*/ 209421 h 398925"/>
              <a:gd name="connsiteX51" fmla="*/ 35654 w 398857"/>
              <a:gd name="connsiteY51" fmla="*/ 209421 h 398925"/>
              <a:gd name="connsiteX52" fmla="*/ 35152 w 398857"/>
              <a:gd name="connsiteY52" fmla="*/ 209413 h 398925"/>
              <a:gd name="connsiteX53" fmla="*/ 29934 w 398857"/>
              <a:gd name="connsiteY53" fmla="*/ 248661 h 398925"/>
              <a:gd name="connsiteX54" fmla="*/ 44682 w 398857"/>
              <a:gd name="connsiteY54" fmla="*/ 286501 h 398925"/>
              <a:gd name="connsiteX55" fmla="*/ 64122 w 398857"/>
              <a:gd name="connsiteY55" fmla="*/ 295192 h 398925"/>
              <a:gd name="connsiteX56" fmla="*/ 79089 w 398857"/>
              <a:gd name="connsiteY56" fmla="*/ 310159 h 398925"/>
              <a:gd name="connsiteX57" fmla="*/ 94247 w 398857"/>
              <a:gd name="connsiteY57" fmla="*/ 346940 h 398925"/>
              <a:gd name="connsiteX58" fmla="*/ 137855 w 398857"/>
              <a:gd name="connsiteY58" fmla="*/ 368991 h 398925"/>
              <a:gd name="connsiteX59" fmla="*/ 171570 w 398857"/>
              <a:gd name="connsiteY59" fmla="*/ 352104 h 398925"/>
              <a:gd name="connsiteX60" fmla="*/ 181916 w 398857"/>
              <a:gd name="connsiteY60" fmla="*/ 338431 h 398925"/>
              <a:gd name="connsiteX61" fmla="*/ 184228 w 398857"/>
              <a:gd name="connsiteY61" fmla="*/ 333785 h 398925"/>
              <a:gd name="connsiteX62" fmla="*/ 184332 w 398857"/>
              <a:gd name="connsiteY62" fmla="*/ 333513 h 398925"/>
              <a:gd name="connsiteX63" fmla="*/ 184332 w 398857"/>
              <a:gd name="connsiteY63" fmla="*/ 284513 h 398925"/>
              <a:gd name="connsiteX64" fmla="*/ 184330 w 398857"/>
              <a:gd name="connsiteY64" fmla="*/ 284256 h 398925"/>
              <a:gd name="connsiteX65" fmla="*/ 184332 w 398857"/>
              <a:gd name="connsiteY65" fmla="*/ 283999 h 398925"/>
              <a:gd name="connsiteX66" fmla="*/ 184332 w 398857"/>
              <a:gd name="connsiteY66" fmla="*/ 144564 h 398925"/>
              <a:gd name="connsiteX67" fmla="*/ 166462 w 398857"/>
              <a:gd name="connsiteY67" fmla="*/ 144564 h 398925"/>
              <a:gd name="connsiteX68" fmla="*/ 129451 w 398857"/>
              <a:gd name="connsiteY68" fmla="*/ 169509 h 398925"/>
              <a:gd name="connsiteX69" fmla="*/ 89539 w 398857"/>
              <a:gd name="connsiteY69" fmla="*/ 129597 h 398925"/>
              <a:gd name="connsiteX70" fmla="*/ 129451 w 398857"/>
              <a:gd name="connsiteY70" fmla="*/ 89685 h 398925"/>
              <a:gd name="connsiteX71" fmla="*/ 166462 w 398857"/>
              <a:gd name="connsiteY71" fmla="*/ 114630 h 398925"/>
              <a:gd name="connsiteX72" fmla="*/ 184332 w 398857"/>
              <a:gd name="connsiteY72" fmla="*/ 114630 h 398925"/>
              <a:gd name="connsiteX73" fmla="*/ 184332 w 398857"/>
              <a:gd name="connsiteY73" fmla="*/ 64213 h 398925"/>
              <a:gd name="connsiteX74" fmla="*/ 184328 w 398857"/>
              <a:gd name="connsiteY74" fmla="*/ 63987 h 398925"/>
              <a:gd name="connsiteX75" fmla="*/ 184282 w 398857"/>
              <a:gd name="connsiteY75" fmla="*/ 62852 h 398925"/>
              <a:gd name="connsiteX76" fmla="*/ 183871 w 398857"/>
              <a:gd name="connsiteY76" fmla="*/ 58333 h 398925"/>
              <a:gd name="connsiteX77" fmla="*/ 180676 w 398857"/>
              <a:gd name="connsiteY77" fmla="*/ 44818 h 398925"/>
              <a:gd name="connsiteX78" fmla="*/ 173797 w 398857"/>
              <a:gd name="connsiteY78" fmla="*/ 33836 h 398925"/>
              <a:gd name="connsiteX79" fmla="*/ 162432 w 398857"/>
              <a:gd name="connsiteY79" fmla="*/ 29934 h 398925"/>
              <a:gd name="connsiteX80" fmla="*/ 120935 w 398857"/>
              <a:gd name="connsiteY80" fmla="*/ 43689 h 398925"/>
              <a:gd name="connsiteX81" fmla="*/ 214526 w 398857"/>
              <a:gd name="connsiteY81" fmla="*/ 299223 h 398925"/>
              <a:gd name="connsiteX82" fmla="*/ 214526 w 398857"/>
              <a:gd name="connsiteY82" fmla="*/ 333513 h 398925"/>
              <a:gd name="connsiteX83" fmla="*/ 214627 w 398857"/>
              <a:gd name="connsiteY83" fmla="*/ 333785 h 398925"/>
              <a:gd name="connsiteX84" fmla="*/ 216940 w 398857"/>
              <a:gd name="connsiteY84" fmla="*/ 338431 h 398925"/>
              <a:gd name="connsiteX85" fmla="*/ 227285 w 398857"/>
              <a:gd name="connsiteY85" fmla="*/ 352104 h 398925"/>
              <a:gd name="connsiteX86" fmla="*/ 261001 w 398857"/>
              <a:gd name="connsiteY86" fmla="*/ 368991 h 398925"/>
              <a:gd name="connsiteX87" fmla="*/ 304611 w 398857"/>
              <a:gd name="connsiteY87" fmla="*/ 346940 h 398925"/>
              <a:gd name="connsiteX88" fmla="*/ 319768 w 398857"/>
              <a:gd name="connsiteY88" fmla="*/ 310159 h 398925"/>
              <a:gd name="connsiteX89" fmla="*/ 334735 w 398857"/>
              <a:gd name="connsiteY89" fmla="*/ 295192 h 398925"/>
              <a:gd name="connsiteX90" fmla="*/ 354176 w 398857"/>
              <a:gd name="connsiteY90" fmla="*/ 286501 h 398925"/>
              <a:gd name="connsiteX91" fmla="*/ 368923 w 398857"/>
              <a:gd name="connsiteY91" fmla="*/ 248661 h 398925"/>
              <a:gd name="connsiteX92" fmla="*/ 361959 w 398857"/>
              <a:gd name="connsiteY92" fmla="*/ 206015 h 398925"/>
              <a:gd name="connsiteX93" fmla="*/ 356768 w 398857"/>
              <a:gd name="connsiteY93" fmla="*/ 201123 h 398925"/>
              <a:gd name="connsiteX94" fmla="*/ 347023 w 398857"/>
              <a:gd name="connsiteY94" fmla="*/ 199443 h 398925"/>
              <a:gd name="connsiteX95" fmla="*/ 333829 w 398857"/>
              <a:gd name="connsiteY95" fmla="*/ 191540 h 398925"/>
              <a:gd name="connsiteX96" fmla="*/ 334567 w 398857"/>
              <a:gd name="connsiteY96" fmla="*/ 176178 h 398925"/>
              <a:gd name="connsiteX97" fmla="*/ 341865 w 398857"/>
              <a:gd name="connsiteY97" fmla="*/ 149631 h 398925"/>
              <a:gd name="connsiteX98" fmla="*/ 337381 w 398857"/>
              <a:gd name="connsiteY98" fmla="*/ 116596 h 398925"/>
              <a:gd name="connsiteX99" fmla="*/ 324685 w 398857"/>
              <a:gd name="connsiteY99" fmla="*/ 93878 h 398925"/>
              <a:gd name="connsiteX100" fmla="*/ 314894 w 398857"/>
              <a:gd name="connsiteY100" fmla="*/ 90663 h 398925"/>
              <a:gd name="connsiteX101" fmla="*/ 301408 w 398857"/>
              <a:gd name="connsiteY101" fmla="*/ 88608 h 398925"/>
              <a:gd name="connsiteX102" fmla="*/ 295190 w 398857"/>
              <a:gd name="connsiteY102" fmla="*/ 76465 h 398925"/>
              <a:gd name="connsiteX103" fmla="*/ 277922 w 398857"/>
              <a:gd name="connsiteY103" fmla="*/ 43689 h 398925"/>
              <a:gd name="connsiteX104" fmla="*/ 236423 w 398857"/>
              <a:gd name="connsiteY104" fmla="*/ 29934 h 398925"/>
              <a:gd name="connsiteX105" fmla="*/ 225058 w 398857"/>
              <a:gd name="connsiteY105" fmla="*/ 33836 h 398925"/>
              <a:gd name="connsiteX106" fmla="*/ 218182 w 398857"/>
              <a:gd name="connsiteY106" fmla="*/ 44818 h 398925"/>
              <a:gd name="connsiteX107" fmla="*/ 214985 w 398857"/>
              <a:gd name="connsiteY107" fmla="*/ 58333 h 398925"/>
              <a:gd name="connsiteX108" fmla="*/ 214576 w 398857"/>
              <a:gd name="connsiteY108" fmla="*/ 62852 h 398925"/>
              <a:gd name="connsiteX109" fmla="*/ 214530 w 398857"/>
              <a:gd name="connsiteY109" fmla="*/ 63987 h 398925"/>
              <a:gd name="connsiteX110" fmla="*/ 214526 w 398857"/>
              <a:gd name="connsiteY110" fmla="*/ 64213 h 398925"/>
              <a:gd name="connsiteX111" fmla="*/ 214526 w 398857"/>
              <a:gd name="connsiteY111" fmla="*/ 269289 h 398925"/>
              <a:gd name="connsiteX112" fmla="*/ 227236 w 398857"/>
              <a:gd name="connsiteY112" fmla="*/ 269289 h 398925"/>
              <a:gd name="connsiteX113" fmla="*/ 254176 w 398857"/>
              <a:gd name="connsiteY113" fmla="*/ 242348 h 398925"/>
              <a:gd name="connsiteX114" fmla="*/ 254176 w 398857"/>
              <a:gd name="connsiteY114" fmla="*/ 206519 h 398925"/>
              <a:gd name="connsiteX115" fmla="*/ 229231 w 398857"/>
              <a:gd name="connsiteY115" fmla="*/ 169509 h 398925"/>
              <a:gd name="connsiteX116" fmla="*/ 269143 w 398857"/>
              <a:gd name="connsiteY116" fmla="*/ 129597 h 398925"/>
              <a:gd name="connsiteX117" fmla="*/ 309055 w 398857"/>
              <a:gd name="connsiteY117" fmla="*/ 169509 h 398925"/>
              <a:gd name="connsiteX118" fmla="*/ 284110 w 398857"/>
              <a:gd name="connsiteY118" fmla="*/ 206519 h 398925"/>
              <a:gd name="connsiteX119" fmla="*/ 284110 w 398857"/>
              <a:gd name="connsiteY119" fmla="*/ 242348 h 398925"/>
              <a:gd name="connsiteX120" fmla="*/ 227236 w 398857"/>
              <a:gd name="connsiteY120" fmla="*/ 299223 h 398925"/>
              <a:gd name="connsiteX121" fmla="*/ 214526 w 398857"/>
              <a:gd name="connsiteY121" fmla="*/ 299223 h 398925"/>
              <a:gd name="connsiteX122" fmla="*/ 129451 w 398857"/>
              <a:gd name="connsiteY122" fmla="*/ 119619 h 398925"/>
              <a:gd name="connsiteX123" fmla="*/ 119473 w 398857"/>
              <a:gd name="connsiteY123" fmla="*/ 129597 h 398925"/>
              <a:gd name="connsiteX124" fmla="*/ 129451 w 398857"/>
              <a:gd name="connsiteY124" fmla="*/ 139575 h 398925"/>
              <a:gd name="connsiteX125" fmla="*/ 139429 w 398857"/>
              <a:gd name="connsiteY125" fmla="*/ 129597 h 398925"/>
              <a:gd name="connsiteX126" fmla="*/ 129451 w 398857"/>
              <a:gd name="connsiteY126" fmla="*/ 119619 h 398925"/>
              <a:gd name="connsiteX127" fmla="*/ 119473 w 398857"/>
              <a:gd name="connsiteY127" fmla="*/ 269289 h 398925"/>
              <a:gd name="connsiteX128" fmla="*/ 129451 w 398857"/>
              <a:gd name="connsiteY128" fmla="*/ 279267 h 398925"/>
              <a:gd name="connsiteX129" fmla="*/ 139429 w 398857"/>
              <a:gd name="connsiteY129" fmla="*/ 269289 h 398925"/>
              <a:gd name="connsiteX130" fmla="*/ 129451 w 398857"/>
              <a:gd name="connsiteY130" fmla="*/ 259311 h 398925"/>
              <a:gd name="connsiteX131" fmla="*/ 119473 w 398857"/>
              <a:gd name="connsiteY131" fmla="*/ 269289 h 398925"/>
              <a:gd name="connsiteX132" fmla="*/ 259165 w 398857"/>
              <a:gd name="connsiteY132" fmla="*/ 169509 h 398925"/>
              <a:gd name="connsiteX133" fmla="*/ 269143 w 398857"/>
              <a:gd name="connsiteY133" fmla="*/ 179487 h 398925"/>
              <a:gd name="connsiteX134" fmla="*/ 279121 w 398857"/>
              <a:gd name="connsiteY134" fmla="*/ 169509 h 398925"/>
              <a:gd name="connsiteX135" fmla="*/ 269143 w 398857"/>
              <a:gd name="connsiteY135" fmla="*/ 159531 h 398925"/>
              <a:gd name="connsiteX136" fmla="*/ 259165 w 398857"/>
              <a:gd name="connsiteY136" fmla="*/ 169509 h 39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98857" h="398925">
                <a:moveTo>
                  <a:pt x="102548" y="20069"/>
                </a:moveTo>
                <a:cubicBezTo>
                  <a:pt x="119144" y="7149"/>
                  <a:pt x="140855" y="0"/>
                  <a:pt x="162432" y="0"/>
                </a:cubicBezTo>
                <a:cubicBezTo>
                  <a:pt x="175332" y="0"/>
                  <a:pt x="185781" y="4432"/>
                  <a:pt x="193696" y="11472"/>
                </a:cubicBezTo>
                <a:cubicBezTo>
                  <a:pt x="195835" y="13377"/>
                  <a:pt x="197739" y="15424"/>
                  <a:pt x="199429" y="17549"/>
                </a:cubicBezTo>
                <a:cubicBezTo>
                  <a:pt x="201119" y="15424"/>
                  <a:pt x="203021" y="13377"/>
                  <a:pt x="205162" y="11472"/>
                </a:cubicBezTo>
                <a:cubicBezTo>
                  <a:pt x="213075" y="4432"/>
                  <a:pt x="223524" y="0"/>
                  <a:pt x="236423" y="0"/>
                </a:cubicBezTo>
                <a:cubicBezTo>
                  <a:pt x="258002" y="0"/>
                  <a:pt x="279714" y="7149"/>
                  <a:pt x="296309" y="20069"/>
                </a:cubicBezTo>
                <a:cubicBezTo>
                  <a:pt x="309221" y="30120"/>
                  <a:pt x="319343" y="43976"/>
                  <a:pt x="323308" y="60736"/>
                </a:cubicBezTo>
                <a:cubicBezTo>
                  <a:pt x="331693" y="62123"/>
                  <a:pt x="339143" y="66397"/>
                  <a:pt x="345168" y="72050"/>
                </a:cubicBezTo>
                <a:cubicBezTo>
                  <a:pt x="354762" y="81053"/>
                  <a:pt x="361585" y="94060"/>
                  <a:pt x="365882" y="107447"/>
                </a:cubicBezTo>
                <a:cubicBezTo>
                  <a:pt x="370244" y="121036"/>
                  <a:pt x="372427" y="136312"/>
                  <a:pt x="371769" y="150975"/>
                </a:cubicBezTo>
                <a:cubicBezTo>
                  <a:pt x="371432" y="158482"/>
                  <a:pt x="370332" y="166133"/>
                  <a:pt x="368227" y="173458"/>
                </a:cubicBezTo>
                <a:cubicBezTo>
                  <a:pt x="368666" y="173648"/>
                  <a:pt x="369103" y="173846"/>
                  <a:pt x="369538" y="174049"/>
                </a:cubicBezTo>
                <a:cubicBezTo>
                  <a:pt x="376926" y="177533"/>
                  <a:pt x="382896" y="182987"/>
                  <a:pt x="387388" y="190225"/>
                </a:cubicBezTo>
                <a:cubicBezTo>
                  <a:pt x="395872" y="203889"/>
                  <a:pt x="398857" y="223578"/>
                  <a:pt x="398857" y="248661"/>
                </a:cubicBezTo>
                <a:cubicBezTo>
                  <a:pt x="398857" y="277487"/>
                  <a:pt x="387839" y="297062"/>
                  <a:pt x="373667" y="309219"/>
                </a:cubicBezTo>
                <a:cubicBezTo>
                  <a:pt x="365443" y="316273"/>
                  <a:pt x="356367" y="320646"/>
                  <a:pt x="348331" y="322981"/>
                </a:cubicBezTo>
                <a:cubicBezTo>
                  <a:pt x="345547" y="336802"/>
                  <a:pt x="338584" y="352378"/>
                  <a:pt x="327993" y="365629"/>
                </a:cubicBezTo>
                <a:cubicBezTo>
                  <a:pt x="313569" y="383675"/>
                  <a:pt x="291149" y="398925"/>
                  <a:pt x="261001" y="398925"/>
                </a:cubicBezTo>
                <a:cubicBezTo>
                  <a:pt x="236848" y="398925"/>
                  <a:pt x="217836" y="385569"/>
                  <a:pt x="205623" y="372763"/>
                </a:cubicBezTo>
                <a:cubicBezTo>
                  <a:pt x="203390" y="370420"/>
                  <a:pt x="201321" y="368035"/>
                  <a:pt x="199429" y="365663"/>
                </a:cubicBezTo>
                <a:cubicBezTo>
                  <a:pt x="197535" y="368035"/>
                  <a:pt x="195468" y="370420"/>
                  <a:pt x="193233" y="372763"/>
                </a:cubicBezTo>
                <a:cubicBezTo>
                  <a:pt x="181019" y="385569"/>
                  <a:pt x="162007" y="398925"/>
                  <a:pt x="137855" y="398925"/>
                </a:cubicBezTo>
                <a:cubicBezTo>
                  <a:pt x="107708" y="398925"/>
                  <a:pt x="85288" y="383675"/>
                  <a:pt x="70864" y="365629"/>
                </a:cubicBezTo>
                <a:cubicBezTo>
                  <a:pt x="60273" y="352378"/>
                  <a:pt x="53310" y="336802"/>
                  <a:pt x="50527" y="322981"/>
                </a:cubicBezTo>
                <a:cubicBezTo>
                  <a:pt x="42490" y="320646"/>
                  <a:pt x="33414" y="316273"/>
                  <a:pt x="25191" y="309219"/>
                </a:cubicBezTo>
                <a:cubicBezTo>
                  <a:pt x="11019" y="297062"/>
                  <a:pt x="0" y="277487"/>
                  <a:pt x="0" y="248661"/>
                </a:cubicBezTo>
                <a:cubicBezTo>
                  <a:pt x="0" y="223578"/>
                  <a:pt x="2985" y="203889"/>
                  <a:pt x="11468" y="190225"/>
                </a:cubicBezTo>
                <a:cubicBezTo>
                  <a:pt x="15961" y="182987"/>
                  <a:pt x="21932" y="177533"/>
                  <a:pt x="29319" y="174049"/>
                </a:cubicBezTo>
                <a:cubicBezTo>
                  <a:pt x="29754" y="173846"/>
                  <a:pt x="30191" y="173648"/>
                  <a:pt x="30630" y="173458"/>
                </a:cubicBezTo>
                <a:cubicBezTo>
                  <a:pt x="28525" y="166133"/>
                  <a:pt x="27426" y="158482"/>
                  <a:pt x="27089" y="150975"/>
                </a:cubicBezTo>
                <a:cubicBezTo>
                  <a:pt x="26430" y="136312"/>
                  <a:pt x="28613" y="121036"/>
                  <a:pt x="32974" y="107447"/>
                </a:cubicBezTo>
                <a:cubicBezTo>
                  <a:pt x="37271" y="94060"/>
                  <a:pt x="44094" y="81053"/>
                  <a:pt x="53689" y="72050"/>
                </a:cubicBezTo>
                <a:cubicBezTo>
                  <a:pt x="59713" y="66397"/>
                  <a:pt x="67165" y="62123"/>
                  <a:pt x="75549" y="60736"/>
                </a:cubicBezTo>
                <a:cubicBezTo>
                  <a:pt x="79515" y="43976"/>
                  <a:pt x="89635" y="30120"/>
                  <a:pt x="102548" y="20069"/>
                </a:cubicBezTo>
                <a:close/>
                <a:moveTo>
                  <a:pt x="120935" y="43689"/>
                </a:moveTo>
                <a:cubicBezTo>
                  <a:pt x="110044" y="52168"/>
                  <a:pt x="103667" y="63462"/>
                  <a:pt x="103667" y="76465"/>
                </a:cubicBezTo>
                <a:cubicBezTo>
                  <a:pt x="103667" y="81277"/>
                  <a:pt x="101354" y="85796"/>
                  <a:pt x="97450" y="88608"/>
                </a:cubicBezTo>
                <a:cubicBezTo>
                  <a:pt x="93546" y="91421"/>
                  <a:pt x="88528" y="92186"/>
                  <a:pt x="83963" y="90663"/>
                </a:cubicBezTo>
                <a:cubicBezTo>
                  <a:pt x="81221" y="89748"/>
                  <a:pt x="78335" y="89971"/>
                  <a:pt x="74172" y="93878"/>
                </a:cubicBezTo>
                <a:cubicBezTo>
                  <a:pt x="69557" y="98209"/>
                  <a:pt x="64859" y="106055"/>
                  <a:pt x="61476" y="116596"/>
                </a:cubicBezTo>
                <a:cubicBezTo>
                  <a:pt x="58157" y="126935"/>
                  <a:pt x="56500" y="138661"/>
                  <a:pt x="56993" y="149631"/>
                </a:cubicBezTo>
                <a:cubicBezTo>
                  <a:pt x="57492" y="160738"/>
                  <a:pt x="60133" y="169938"/>
                  <a:pt x="64290" y="176178"/>
                </a:cubicBezTo>
                <a:cubicBezTo>
                  <a:pt x="64986" y="177224"/>
                  <a:pt x="65538" y="178336"/>
                  <a:pt x="65945" y="179487"/>
                </a:cubicBezTo>
                <a:lnTo>
                  <a:pt x="87539" y="179487"/>
                </a:lnTo>
                <a:cubicBezTo>
                  <a:pt x="117556" y="179487"/>
                  <a:pt x="142142" y="202742"/>
                  <a:pt x="144265" y="232217"/>
                </a:cubicBezTo>
                <a:cubicBezTo>
                  <a:pt x="158973" y="238100"/>
                  <a:pt x="169363" y="252480"/>
                  <a:pt x="169363" y="269289"/>
                </a:cubicBezTo>
                <a:cubicBezTo>
                  <a:pt x="169363" y="291332"/>
                  <a:pt x="151494" y="309201"/>
                  <a:pt x="129451" y="309201"/>
                </a:cubicBezTo>
                <a:cubicBezTo>
                  <a:pt x="107408" y="309201"/>
                  <a:pt x="89539" y="291332"/>
                  <a:pt x="89539" y="269289"/>
                </a:cubicBezTo>
                <a:cubicBezTo>
                  <a:pt x="89539" y="252652"/>
                  <a:pt x="99719" y="238391"/>
                  <a:pt x="114190" y="232398"/>
                </a:cubicBezTo>
                <a:cubicBezTo>
                  <a:pt x="112274" y="219399"/>
                  <a:pt x="101072" y="209421"/>
                  <a:pt x="87539" y="209421"/>
                </a:cubicBezTo>
                <a:lnTo>
                  <a:pt x="35654" y="209421"/>
                </a:lnTo>
                <a:cubicBezTo>
                  <a:pt x="35486" y="209421"/>
                  <a:pt x="35319" y="209419"/>
                  <a:pt x="35152" y="209413"/>
                </a:cubicBezTo>
                <a:cubicBezTo>
                  <a:pt x="32174" y="216358"/>
                  <a:pt x="29934" y="228359"/>
                  <a:pt x="29934" y="248661"/>
                </a:cubicBezTo>
                <a:cubicBezTo>
                  <a:pt x="29934" y="269034"/>
                  <a:pt x="37349" y="280209"/>
                  <a:pt x="44682" y="286501"/>
                </a:cubicBezTo>
                <a:cubicBezTo>
                  <a:pt x="52729" y="293404"/>
                  <a:pt x="61563" y="295192"/>
                  <a:pt x="64122" y="295192"/>
                </a:cubicBezTo>
                <a:cubicBezTo>
                  <a:pt x="72388" y="295192"/>
                  <a:pt x="79089" y="301893"/>
                  <a:pt x="79089" y="310159"/>
                </a:cubicBezTo>
                <a:cubicBezTo>
                  <a:pt x="79089" y="318523"/>
                  <a:pt x="83715" y="333763"/>
                  <a:pt x="94247" y="346940"/>
                </a:cubicBezTo>
                <a:cubicBezTo>
                  <a:pt x="104400" y="359642"/>
                  <a:pt x="118847" y="368991"/>
                  <a:pt x="137855" y="368991"/>
                </a:cubicBezTo>
                <a:cubicBezTo>
                  <a:pt x="150569" y="368991"/>
                  <a:pt x="162279" y="361847"/>
                  <a:pt x="171570" y="352104"/>
                </a:cubicBezTo>
                <a:cubicBezTo>
                  <a:pt x="176096" y="347359"/>
                  <a:pt x="179611" y="342430"/>
                  <a:pt x="181916" y="338431"/>
                </a:cubicBezTo>
                <a:cubicBezTo>
                  <a:pt x="183071" y="336427"/>
                  <a:pt x="183817" y="334839"/>
                  <a:pt x="184228" y="333785"/>
                </a:cubicBezTo>
                <a:lnTo>
                  <a:pt x="184332" y="333513"/>
                </a:lnTo>
                <a:lnTo>
                  <a:pt x="184332" y="284513"/>
                </a:lnTo>
                <a:cubicBezTo>
                  <a:pt x="184330" y="284428"/>
                  <a:pt x="184330" y="284342"/>
                  <a:pt x="184330" y="284256"/>
                </a:cubicBezTo>
                <a:cubicBezTo>
                  <a:pt x="184330" y="284170"/>
                  <a:pt x="184330" y="284084"/>
                  <a:pt x="184332" y="283999"/>
                </a:cubicBezTo>
                <a:lnTo>
                  <a:pt x="184332" y="144564"/>
                </a:lnTo>
                <a:lnTo>
                  <a:pt x="166462" y="144564"/>
                </a:lnTo>
                <a:cubicBezTo>
                  <a:pt x="160541" y="159191"/>
                  <a:pt x="146201" y="169509"/>
                  <a:pt x="129451" y="169509"/>
                </a:cubicBezTo>
                <a:cubicBezTo>
                  <a:pt x="107408" y="169509"/>
                  <a:pt x="89539" y="151640"/>
                  <a:pt x="89539" y="129597"/>
                </a:cubicBezTo>
                <a:cubicBezTo>
                  <a:pt x="89539" y="107554"/>
                  <a:pt x="107408" y="89685"/>
                  <a:pt x="129451" y="89685"/>
                </a:cubicBezTo>
                <a:cubicBezTo>
                  <a:pt x="146201" y="89685"/>
                  <a:pt x="160541" y="100003"/>
                  <a:pt x="166462" y="114630"/>
                </a:cubicBezTo>
                <a:lnTo>
                  <a:pt x="184332" y="114630"/>
                </a:lnTo>
                <a:lnTo>
                  <a:pt x="184332" y="64213"/>
                </a:lnTo>
                <a:lnTo>
                  <a:pt x="184328" y="63987"/>
                </a:lnTo>
                <a:cubicBezTo>
                  <a:pt x="184322" y="63759"/>
                  <a:pt x="184310" y="63373"/>
                  <a:pt x="184282" y="62852"/>
                </a:cubicBezTo>
                <a:cubicBezTo>
                  <a:pt x="184226" y="61805"/>
                  <a:pt x="184109" y="60239"/>
                  <a:pt x="183871" y="58333"/>
                </a:cubicBezTo>
                <a:cubicBezTo>
                  <a:pt x="183386" y="54444"/>
                  <a:pt x="182438" y="49524"/>
                  <a:pt x="180676" y="44818"/>
                </a:cubicBezTo>
                <a:cubicBezTo>
                  <a:pt x="178888" y="40049"/>
                  <a:pt x="176563" y="36297"/>
                  <a:pt x="173797" y="33836"/>
                </a:cubicBezTo>
                <a:cubicBezTo>
                  <a:pt x="171343" y="31652"/>
                  <a:pt x="167966" y="29934"/>
                  <a:pt x="162432" y="29934"/>
                </a:cubicBezTo>
                <a:cubicBezTo>
                  <a:pt x="147144" y="29934"/>
                  <a:pt x="131989" y="35085"/>
                  <a:pt x="120935" y="43689"/>
                </a:cubicBezTo>
                <a:close/>
                <a:moveTo>
                  <a:pt x="214526" y="299223"/>
                </a:moveTo>
                <a:lnTo>
                  <a:pt x="214526" y="333513"/>
                </a:lnTo>
                <a:lnTo>
                  <a:pt x="214627" y="333785"/>
                </a:lnTo>
                <a:cubicBezTo>
                  <a:pt x="215040" y="334839"/>
                  <a:pt x="215787" y="336427"/>
                  <a:pt x="216940" y="338431"/>
                </a:cubicBezTo>
                <a:cubicBezTo>
                  <a:pt x="219245" y="342430"/>
                  <a:pt x="222759" y="347359"/>
                  <a:pt x="227285" y="352104"/>
                </a:cubicBezTo>
                <a:cubicBezTo>
                  <a:pt x="236579" y="361847"/>
                  <a:pt x="248289" y="368991"/>
                  <a:pt x="261001" y="368991"/>
                </a:cubicBezTo>
                <a:cubicBezTo>
                  <a:pt x="280009" y="368991"/>
                  <a:pt x="294457" y="359642"/>
                  <a:pt x="304611" y="346940"/>
                </a:cubicBezTo>
                <a:cubicBezTo>
                  <a:pt x="315142" y="333763"/>
                  <a:pt x="319768" y="318523"/>
                  <a:pt x="319768" y="310159"/>
                </a:cubicBezTo>
                <a:cubicBezTo>
                  <a:pt x="319768" y="301893"/>
                  <a:pt x="326469" y="295192"/>
                  <a:pt x="334735" y="295192"/>
                </a:cubicBezTo>
                <a:cubicBezTo>
                  <a:pt x="337295" y="295192"/>
                  <a:pt x="346127" y="293404"/>
                  <a:pt x="354176" y="286501"/>
                </a:cubicBezTo>
                <a:cubicBezTo>
                  <a:pt x="361508" y="280209"/>
                  <a:pt x="368923" y="269034"/>
                  <a:pt x="368923" y="248661"/>
                </a:cubicBezTo>
                <a:cubicBezTo>
                  <a:pt x="368923" y="224546"/>
                  <a:pt x="365762" y="212143"/>
                  <a:pt x="361959" y="206015"/>
                </a:cubicBezTo>
                <a:cubicBezTo>
                  <a:pt x="360306" y="203354"/>
                  <a:pt x="358598" y="201985"/>
                  <a:pt x="356768" y="201123"/>
                </a:cubicBezTo>
                <a:cubicBezTo>
                  <a:pt x="354742" y="200167"/>
                  <a:pt x="351717" y="199443"/>
                  <a:pt x="347023" y="199443"/>
                </a:cubicBezTo>
                <a:cubicBezTo>
                  <a:pt x="341506" y="199443"/>
                  <a:pt x="336435" y="196406"/>
                  <a:pt x="333829" y="191540"/>
                </a:cubicBezTo>
                <a:cubicBezTo>
                  <a:pt x="331224" y="186675"/>
                  <a:pt x="331508" y="180772"/>
                  <a:pt x="334567" y="176178"/>
                </a:cubicBezTo>
                <a:cubicBezTo>
                  <a:pt x="338724" y="169938"/>
                  <a:pt x="341366" y="160738"/>
                  <a:pt x="341865" y="149631"/>
                </a:cubicBezTo>
                <a:cubicBezTo>
                  <a:pt x="342358" y="138661"/>
                  <a:pt x="340699" y="126935"/>
                  <a:pt x="337381" y="116596"/>
                </a:cubicBezTo>
                <a:cubicBezTo>
                  <a:pt x="333998" y="106055"/>
                  <a:pt x="329301" y="98209"/>
                  <a:pt x="324685" y="93878"/>
                </a:cubicBezTo>
                <a:cubicBezTo>
                  <a:pt x="320522" y="89971"/>
                  <a:pt x="317636" y="89748"/>
                  <a:pt x="314894" y="90663"/>
                </a:cubicBezTo>
                <a:cubicBezTo>
                  <a:pt x="310330" y="92186"/>
                  <a:pt x="305311" y="91421"/>
                  <a:pt x="301408" y="88608"/>
                </a:cubicBezTo>
                <a:cubicBezTo>
                  <a:pt x="297503" y="85796"/>
                  <a:pt x="295190" y="81277"/>
                  <a:pt x="295190" y="76465"/>
                </a:cubicBezTo>
                <a:cubicBezTo>
                  <a:pt x="295190" y="63462"/>
                  <a:pt x="288812" y="52168"/>
                  <a:pt x="277922" y="43689"/>
                </a:cubicBezTo>
                <a:cubicBezTo>
                  <a:pt x="266868" y="35085"/>
                  <a:pt x="251714" y="29934"/>
                  <a:pt x="236423" y="29934"/>
                </a:cubicBezTo>
                <a:cubicBezTo>
                  <a:pt x="230892" y="29934"/>
                  <a:pt x="227515" y="31652"/>
                  <a:pt x="225058" y="33836"/>
                </a:cubicBezTo>
                <a:cubicBezTo>
                  <a:pt x="222294" y="36297"/>
                  <a:pt x="219968" y="40049"/>
                  <a:pt x="218182" y="44818"/>
                </a:cubicBezTo>
                <a:cubicBezTo>
                  <a:pt x="216419" y="49524"/>
                  <a:pt x="215472" y="54444"/>
                  <a:pt x="214985" y="58333"/>
                </a:cubicBezTo>
                <a:cubicBezTo>
                  <a:pt x="214747" y="60239"/>
                  <a:pt x="214631" y="61805"/>
                  <a:pt x="214576" y="62852"/>
                </a:cubicBezTo>
                <a:cubicBezTo>
                  <a:pt x="214548" y="63373"/>
                  <a:pt x="214536" y="63759"/>
                  <a:pt x="214530" y="63987"/>
                </a:cubicBezTo>
                <a:lnTo>
                  <a:pt x="214526" y="64213"/>
                </a:lnTo>
                <a:lnTo>
                  <a:pt x="214526" y="269289"/>
                </a:lnTo>
                <a:lnTo>
                  <a:pt x="227236" y="269289"/>
                </a:lnTo>
                <a:cubicBezTo>
                  <a:pt x="242115" y="269289"/>
                  <a:pt x="254176" y="257228"/>
                  <a:pt x="254176" y="242348"/>
                </a:cubicBezTo>
                <a:lnTo>
                  <a:pt x="254176" y="206519"/>
                </a:lnTo>
                <a:cubicBezTo>
                  <a:pt x="239548" y="200599"/>
                  <a:pt x="229231" y="186258"/>
                  <a:pt x="229231" y="169509"/>
                </a:cubicBezTo>
                <a:cubicBezTo>
                  <a:pt x="229231" y="147466"/>
                  <a:pt x="247100" y="129597"/>
                  <a:pt x="269143" y="129597"/>
                </a:cubicBezTo>
                <a:cubicBezTo>
                  <a:pt x="291187" y="129597"/>
                  <a:pt x="309055" y="147466"/>
                  <a:pt x="309055" y="169509"/>
                </a:cubicBezTo>
                <a:cubicBezTo>
                  <a:pt x="309055" y="186258"/>
                  <a:pt x="298736" y="200599"/>
                  <a:pt x="284110" y="206519"/>
                </a:cubicBezTo>
                <a:lnTo>
                  <a:pt x="284110" y="242348"/>
                </a:lnTo>
                <a:cubicBezTo>
                  <a:pt x="284110" y="273759"/>
                  <a:pt x="258646" y="299223"/>
                  <a:pt x="227236" y="299223"/>
                </a:cubicBezTo>
                <a:lnTo>
                  <a:pt x="214526" y="299223"/>
                </a:lnTo>
                <a:close/>
                <a:moveTo>
                  <a:pt x="129451" y="119619"/>
                </a:moveTo>
                <a:cubicBezTo>
                  <a:pt x="123940" y="119619"/>
                  <a:pt x="119473" y="124086"/>
                  <a:pt x="119473" y="129597"/>
                </a:cubicBezTo>
                <a:cubicBezTo>
                  <a:pt x="119473" y="135108"/>
                  <a:pt x="123940" y="139575"/>
                  <a:pt x="129451" y="139575"/>
                </a:cubicBezTo>
                <a:cubicBezTo>
                  <a:pt x="134962" y="139575"/>
                  <a:pt x="139429" y="135108"/>
                  <a:pt x="139429" y="129597"/>
                </a:cubicBezTo>
                <a:cubicBezTo>
                  <a:pt x="139429" y="124086"/>
                  <a:pt x="134962" y="119619"/>
                  <a:pt x="129451" y="119619"/>
                </a:cubicBezTo>
                <a:close/>
                <a:moveTo>
                  <a:pt x="119473" y="269289"/>
                </a:moveTo>
                <a:cubicBezTo>
                  <a:pt x="119473" y="274799"/>
                  <a:pt x="123940" y="279267"/>
                  <a:pt x="129451" y="279267"/>
                </a:cubicBezTo>
                <a:cubicBezTo>
                  <a:pt x="134962" y="279267"/>
                  <a:pt x="139429" y="274799"/>
                  <a:pt x="139429" y="269289"/>
                </a:cubicBezTo>
                <a:cubicBezTo>
                  <a:pt x="139429" y="263779"/>
                  <a:pt x="134962" y="259311"/>
                  <a:pt x="129451" y="259311"/>
                </a:cubicBezTo>
                <a:cubicBezTo>
                  <a:pt x="123940" y="259311"/>
                  <a:pt x="119473" y="263779"/>
                  <a:pt x="119473" y="269289"/>
                </a:cubicBezTo>
                <a:close/>
                <a:moveTo>
                  <a:pt x="259165" y="169509"/>
                </a:moveTo>
                <a:cubicBezTo>
                  <a:pt x="259165" y="175019"/>
                  <a:pt x="263631" y="179487"/>
                  <a:pt x="269143" y="179487"/>
                </a:cubicBezTo>
                <a:cubicBezTo>
                  <a:pt x="274653" y="179487"/>
                  <a:pt x="279121" y="175019"/>
                  <a:pt x="279121" y="169509"/>
                </a:cubicBezTo>
                <a:cubicBezTo>
                  <a:pt x="279121" y="163999"/>
                  <a:pt x="274653" y="159531"/>
                  <a:pt x="269143" y="159531"/>
                </a:cubicBezTo>
                <a:cubicBezTo>
                  <a:pt x="263631" y="159531"/>
                  <a:pt x="259165" y="163999"/>
                  <a:pt x="259165" y="169509"/>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
        <p:nvSpPr>
          <p:cNvPr id="24" name="Graphic 116" descr="Icon of a magnifying glass over a rectangle with contents inside">
            <a:extLst>
              <a:ext uri="{FF2B5EF4-FFF2-40B4-BE49-F238E27FC236}">
                <a16:creationId xmlns:a16="http://schemas.microsoft.com/office/drawing/2014/main" id="{706898D4-B393-5943-E99F-2A91277FB53C}"/>
              </a:ext>
            </a:extLst>
          </p:cNvPr>
          <p:cNvSpPr/>
          <p:nvPr/>
        </p:nvSpPr>
        <p:spPr>
          <a:xfrm>
            <a:off x="6423652" y="3111043"/>
            <a:ext cx="271218" cy="232472"/>
          </a:xfrm>
          <a:custGeom>
            <a:avLst/>
            <a:gdLst>
              <a:gd name="connsiteX0" fmla="*/ 68461 w 383381"/>
              <a:gd name="connsiteY0" fmla="*/ 0 h 328612"/>
              <a:gd name="connsiteX1" fmla="*/ 18256 w 383381"/>
              <a:gd name="connsiteY1" fmla="*/ 50205 h 328612"/>
              <a:gd name="connsiteX2" fmla="*/ 18256 w 383381"/>
              <a:gd name="connsiteY2" fmla="*/ 132489 h 328612"/>
              <a:gd name="connsiteX3" fmla="*/ 45641 w 383381"/>
              <a:gd name="connsiteY3" fmla="*/ 116382 h 328612"/>
              <a:gd name="connsiteX4" fmla="*/ 45641 w 383381"/>
              <a:gd name="connsiteY4" fmla="*/ 50205 h 328612"/>
              <a:gd name="connsiteX5" fmla="*/ 68461 w 383381"/>
              <a:gd name="connsiteY5" fmla="*/ 27384 h 328612"/>
              <a:gd name="connsiteX6" fmla="*/ 333177 w 383381"/>
              <a:gd name="connsiteY6" fmla="*/ 27384 h 328612"/>
              <a:gd name="connsiteX7" fmla="*/ 355997 w 383381"/>
              <a:gd name="connsiteY7" fmla="*/ 50205 h 328612"/>
              <a:gd name="connsiteX8" fmla="*/ 355997 w 383381"/>
              <a:gd name="connsiteY8" fmla="*/ 241895 h 328612"/>
              <a:gd name="connsiteX9" fmla="*/ 333177 w 383381"/>
              <a:gd name="connsiteY9" fmla="*/ 264716 h 328612"/>
              <a:gd name="connsiteX10" fmla="*/ 182104 w 383381"/>
              <a:gd name="connsiteY10" fmla="*/ 264716 h 328612"/>
              <a:gd name="connsiteX11" fmla="*/ 209489 w 383381"/>
              <a:gd name="connsiteY11" fmla="*/ 292100 h 328612"/>
              <a:gd name="connsiteX12" fmla="*/ 333177 w 383381"/>
              <a:gd name="connsiteY12" fmla="*/ 292100 h 328612"/>
              <a:gd name="connsiteX13" fmla="*/ 383381 w 383381"/>
              <a:gd name="connsiteY13" fmla="*/ 241895 h 328612"/>
              <a:gd name="connsiteX14" fmla="*/ 383381 w 383381"/>
              <a:gd name="connsiteY14" fmla="*/ 50205 h 328612"/>
              <a:gd name="connsiteX15" fmla="*/ 333177 w 383381"/>
              <a:gd name="connsiteY15" fmla="*/ 0 h 328612"/>
              <a:gd name="connsiteX16" fmla="*/ 68461 w 383381"/>
              <a:gd name="connsiteY16" fmla="*/ 0 h 328612"/>
              <a:gd name="connsiteX17" fmla="*/ 139899 w 383381"/>
              <a:gd name="connsiteY17" fmla="*/ 127794 h 328612"/>
              <a:gd name="connsiteX18" fmla="*/ 166324 w 383381"/>
              <a:gd name="connsiteY18" fmla="*/ 155178 h 328612"/>
              <a:gd name="connsiteX19" fmla="*/ 296664 w 383381"/>
              <a:gd name="connsiteY19" fmla="*/ 155178 h 328612"/>
              <a:gd name="connsiteX20" fmla="*/ 310356 w 383381"/>
              <a:gd name="connsiteY20" fmla="*/ 141486 h 328612"/>
              <a:gd name="connsiteX21" fmla="*/ 296664 w 383381"/>
              <a:gd name="connsiteY21" fmla="*/ 127794 h 328612"/>
              <a:gd name="connsiteX22" fmla="*/ 139899 w 383381"/>
              <a:gd name="connsiteY22" fmla="*/ 127794 h 328612"/>
              <a:gd name="connsiteX23" fmla="*/ 260152 w 383381"/>
              <a:gd name="connsiteY23" fmla="*/ 209947 h 328612"/>
              <a:gd name="connsiteX24" fmla="*/ 182563 w 383381"/>
              <a:gd name="connsiteY24" fmla="*/ 209947 h 328612"/>
              <a:gd name="connsiteX25" fmla="*/ 178783 w 383381"/>
              <a:gd name="connsiteY25" fmla="*/ 182563 h 328612"/>
              <a:gd name="connsiteX26" fmla="*/ 260152 w 383381"/>
              <a:gd name="connsiteY26" fmla="*/ 182563 h 328612"/>
              <a:gd name="connsiteX27" fmla="*/ 273844 w 383381"/>
              <a:gd name="connsiteY27" fmla="*/ 196255 h 328612"/>
              <a:gd name="connsiteX28" fmla="*/ 260152 w 383381"/>
              <a:gd name="connsiteY28" fmla="*/ 209947 h 328612"/>
              <a:gd name="connsiteX29" fmla="*/ 104973 w 383381"/>
              <a:gd name="connsiteY29" fmla="*/ 73025 h 328612"/>
              <a:gd name="connsiteX30" fmla="*/ 91281 w 383381"/>
              <a:gd name="connsiteY30" fmla="*/ 86717 h 328612"/>
              <a:gd name="connsiteX31" fmla="*/ 104973 w 383381"/>
              <a:gd name="connsiteY31" fmla="*/ 100409 h 328612"/>
              <a:gd name="connsiteX32" fmla="*/ 223639 w 383381"/>
              <a:gd name="connsiteY32" fmla="*/ 100409 h 328612"/>
              <a:gd name="connsiteX33" fmla="*/ 237331 w 383381"/>
              <a:gd name="connsiteY33" fmla="*/ 86717 h 328612"/>
              <a:gd name="connsiteX34" fmla="*/ 223639 w 383381"/>
              <a:gd name="connsiteY34" fmla="*/ 73025 h 328612"/>
              <a:gd name="connsiteX35" fmla="*/ 104973 w 383381"/>
              <a:gd name="connsiteY35" fmla="*/ 73025 h 328612"/>
              <a:gd name="connsiteX36" fmla="*/ 82153 w 383381"/>
              <a:gd name="connsiteY36" fmla="*/ 292100 h 328612"/>
              <a:gd name="connsiteX37" fmla="*/ 129754 w 383381"/>
              <a:gd name="connsiteY37" fmla="*/ 276913 h 328612"/>
              <a:gd name="connsiteX38" fmla="*/ 177445 w 383381"/>
              <a:gd name="connsiteY38" fmla="*/ 324602 h 328612"/>
              <a:gd name="connsiteX39" fmla="*/ 196808 w 383381"/>
              <a:gd name="connsiteY39" fmla="*/ 324602 h 328612"/>
              <a:gd name="connsiteX40" fmla="*/ 196808 w 383381"/>
              <a:gd name="connsiteY40" fmla="*/ 305239 h 328612"/>
              <a:gd name="connsiteX41" fmla="*/ 149118 w 383381"/>
              <a:gd name="connsiteY41" fmla="*/ 257548 h 328612"/>
              <a:gd name="connsiteX42" fmla="*/ 164306 w 383381"/>
              <a:gd name="connsiteY42" fmla="*/ 209947 h 328612"/>
              <a:gd name="connsiteX43" fmla="*/ 82153 w 383381"/>
              <a:gd name="connsiteY43" fmla="*/ 127794 h 328612"/>
              <a:gd name="connsiteX44" fmla="*/ 0 w 383381"/>
              <a:gd name="connsiteY44" fmla="*/ 209947 h 328612"/>
              <a:gd name="connsiteX45" fmla="*/ 82153 w 383381"/>
              <a:gd name="connsiteY45" fmla="*/ 292100 h 328612"/>
              <a:gd name="connsiteX46" fmla="*/ 82153 w 383381"/>
              <a:gd name="connsiteY46" fmla="*/ 264716 h 328612"/>
              <a:gd name="connsiteX47" fmla="*/ 27384 w 383381"/>
              <a:gd name="connsiteY47" fmla="*/ 209947 h 328612"/>
              <a:gd name="connsiteX48" fmla="*/ 82153 w 383381"/>
              <a:gd name="connsiteY48" fmla="*/ 155178 h 328612"/>
              <a:gd name="connsiteX49" fmla="*/ 136922 w 383381"/>
              <a:gd name="connsiteY49" fmla="*/ 209947 h 328612"/>
              <a:gd name="connsiteX50" fmla="*/ 82153 w 383381"/>
              <a:gd name="connsiteY50" fmla="*/ 264716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83381" h="328612">
                <a:moveTo>
                  <a:pt x="68461" y="0"/>
                </a:moveTo>
                <a:cubicBezTo>
                  <a:pt x="40734" y="0"/>
                  <a:pt x="18256" y="22477"/>
                  <a:pt x="18256" y="50205"/>
                </a:cubicBezTo>
                <a:lnTo>
                  <a:pt x="18256" y="132489"/>
                </a:lnTo>
                <a:cubicBezTo>
                  <a:pt x="26404" y="125760"/>
                  <a:pt x="35632" y="120290"/>
                  <a:pt x="45641" y="116382"/>
                </a:cubicBezTo>
                <a:lnTo>
                  <a:pt x="45641" y="50205"/>
                </a:lnTo>
                <a:cubicBezTo>
                  <a:pt x="45641" y="37601"/>
                  <a:pt x="55858" y="27384"/>
                  <a:pt x="68461" y="27384"/>
                </a:cubicBezTo>
                <a:lnTo>
                  <a:pt x="333177" y="27384"/>
                </a:lnTo>
                <a:cubicBezTo>
                  <a:pt x="345781" y="27384"/>
                  <a:pt x="355997" y="37601"/>
                  <a:pt x="355997" y="50205"/>
                </a:cubicBezTo>
                <a:lnTo>
                  <a:pt x="355997" y="241895"/>
                </a:lnTo>
                <a:cubicBezTo>
                  <a:pt x="355997" y="254499"/>
                  <a:pt x="345781" y="264716"/>
                  <a:pt x="333177" y="264716"/>
                </a:cubicBezTo>
                <a:lnTo>
                  <a:pt x="182104" y="264716"/>
                </a:lnTo>
                <a:lnTo>
                  <a:pt x="209489" y="292100"/>
                </a:lnTo>
                <a:lnTo>
                  <a:pt x="333177" y="292100"/>
                </a:lnTo>
                <a:cubicBezTo>
                  <a:pt x="360904" y="292100"/>
                  <a:pt x="383381" y="269623"/>
                  <a:pt x="383381" y="241895"/>
                </a:cubicBezTo>
                <a:lnTo>
                  <a:pt x="383381" y="50205"/>
                </a:lnTo>
                <a:cubicBezTo>
                  <a:pt x="383381" y="22477"/>
                  <a:pt x="360904" y="0"/>
                  <a:pt x="333177" y="0"/>
                </a:cubicBezTo>
                <a:lnTo>
                  <a:pt x="68461" y="0"/>
                </a:lnTo>
                <a:close/>
                <a:moveTo>
                  <a:pt x="139899" y="127794"/>
                </a:moveTo>
                <a:cubicBezTo>
                  <a:pt x="150350" y="135153"/>
                  <a:pt x="159334" y="144456"/>
                  <a:pt x="166324" y="155178"/>
                </a:cubicBezTo>
                <a:lnTo>
                  <a:pt x="296664" y="155178"/>
                </a:lnTo>
                <a:cubicBezTo>
                  <a:pt x="304226" y="155178"/>
                  <a:pt x="310356" y="149048"/>
                  <a:pt x="310356" y="141486"/>
                </a:cubicBezTo>
                <a:cubicBezTo>
                  <a:pt x="310356" y="133924"/>
                  <a:pt x="304226" y="127794"/>
                  <a:pt x="296664" y="127794"/>
                </a:cubicBezTo>
                <a:lnTo>
                  <a:pt x="139899" y="127794"/>
                </a:lnTo>
                <a:close/>
                <a:moveTo>
                  <a:pt x="260152" y="209947"/>
                </a:moveTo>
                <a:lnTo>
                  <a:pt x="182563" y="209947"/>
                </a:lnTo>
                <a:cubicBezTo>
                  <a:pt x="182563" y="200454"/>
                  <a:pt x="181244" y="191267"/>
                  <a:pt x="178783" y="182563"/>
                </a:cubicBezTo>
                <a:lnTo>
                  <a:pt x="260152" y="182563"/>
                </a:lnTo>
                <a:cubicBezTo>
                  <a:pt x="267713" y="182563"/>
                  <a:pt x="273844" y="188693"/>
                  <a:pt x="273844" y="196255"/>
                </a:cubicBezTo>
                <a:cubicBezTo>
                  <a:pt x="273844" y="203816"/>
                  <a:pt x="267713" y="209947"/>
                  <a:pt x="260152" y="209947"/>
                </a:cubicBezTo>
                <a:close/>
                <a:moveTo>
                  <a:pt x="104973" y="73025"/>
                </a:moveTo>
                <a:cubicBezTo>
                  <a:pt x="97412" y="73025"/>
                  <a:pt x="91281" y="79155"/>
                  <a:pt x="91281" y="86717"/>
                </a:cubicBezTo>
                <a:cubicBezTo>
                  <a:pt x="91281" y="94279"/>
                  <a:pt x="97412" y="100409"/>
                  <a:pt x="104973" y="100409"/>
                </a:cubicBezTo>
                <a:lnTo>
                  <a:pt x="223639" y="100409"/>
                </a:lnTo>
                <a:cubicBezTo>
                  <a:pt x="231201" y="100409"/>
                  <a:pt x="237331" y="94279"/>
                  <a:pt x="237331" y="86717"/>
                </a:cubicBezTo>
                <a:cubicBezTo>
                  <a:pt x="237331" y="79155"/>
                  <a:pt x="231201" y="73025"/>
                  <a:pt x="223639" y="73025"/>
                </a:cubicBezTo>
                <a:lnTo>
                  <a:pt x="104973" y="73025"/>
                </a:lnTo>
                <a:close/>
                <a:moveTo>
                  <a:pt x="82153" y="292100"/>
                </a:moveTo>
                <a:cubicBezTo>
                  <a:pt x="99896" y="292100"/>
                  <a:pt x="116325" y="286475"/>
                  <a:pt x="129754" y="276913"/>
                </a:cubicBezTo>
                <a:lnTo>
                  <a:pt x="177445" y="324602"/>
                </a:lnTo>
                <a:cubicBezTo>
                  <a:pt x="182793" y="329949"/>
                  <a:pt x="191461" y="329949"/>
                  <a:pt x="196808" y="324602"/>
                </a:cubicBezTo>
                <a:cubicBezTo>
                  <a:pt x="202155" y="319254"/>
                  <a:pt x="202155" y="310586"/>
                  <a:pt x="196808" y="305239"/>
                </a:cubicBezTo>
                <a:lnTo>
                  <a:pt x="149118" y="257548"/>
                </a:lnTo>
                <a:cubicBezTo>
                  <a:pt x="158682" y="244119"/>
                  <a:pt x="164306" y="227690"/>
                  <a:pt x="164306" y="209947"/>
                </a:cubicBezTo>
                <a:cubicBezTo>
                  <a:pt x="164306" y="164575"/>
                  <a:pt x="127525" y="127794"/>
                  <a:pt x="82153" y="127794"/>
                </a:cubicBezTo>
                <a:cubicBezTo>
                  <a:pt x="36781" y="127794"/>
                  <a:pt x="0" y="164575"/>
                  <a:pt x="0" y="209947"/>
                </a:cubicBezTo>
                <a:cubicBezTo>
                  <a:pt x="0" y="255319"/>
                  <a:pt x="36781" y="292100"/>
                  <a:pt x="82153" y="292100"/>
                </a:cubicBezTo>
                <a:close/>
                <a:moveTo>
                  <a:pt x="82153" y="264716"/>
                </a:moveTo>
                <a:cubicBezTo>
                  <a:pt x="51905" y="264716"/>
                  <a:pt x="27384" y="240196"/>
                  <a:pt x="27384" y="209947"/>
                </a:cubicBezTo>
                <a:cubicBezTo>
                  <a:pt x="27384" y="179698"/>
                  <a:pt x="51905" y="155178"/>
                  <a:pt x="82153" y="155178"/>
                </a:cubicBezTo>
                <a:cubicBezTo>
                  <a:pt x="112401" y="155178"/>
                  <a:pt x="136922" y="179698"/>
                  <a:pt x="136922" y="209947"/>
                </a:cubicBezTo>
                <a:cubicBezTo>
                  <a:pt x="136922" y="240196"/>
                  <a:pt x="112401" y="264716"/>
                  <a:pt x="82153" y="264716"/>
                </a:cubicBez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
        <p:nvSpPr>
          <p:cNvPr id="25" name="Graphic 4" descr="Icon of an image thumbnail in front of a sun">
            <a:extLst>
              <a:ext uri="{FF2B5EF4-FFF2-40B4-BE49-F238E27FC236}">
                <a16:creationId xmlns:a16="http://schemas.microsoft.com/office/drawing/2014/main" id="{EA8C3BF9-7B98-EA63-7008-F77710D001B5}"/>
              </a:ext>
            </a:extLst>
          </p:cNvPr>
          <p:cNvSpPr>
            <a:spLocks noChangeAspect="1"/>
          </p:cNvSpPr>
          <p:nvPr/>
        </p:nvSpPr>
        <p:spPr>
          <a:xfrm>
            <a:off x="6420502" y="3936261"/>
            <a:ext cx="274368" cy="274366"/>
          </a:xfrm>
          <a:custGeom>
            <a:avLst/>
            <a:gdLst>
              <a:gd name="connsiteX0" fmla="*/ 120248 w 343565"/>
              <a:gd name="connsiteY0" fmla="*/ 25767 h 343565"/>
              <a:gd name="connsiteX1" fmla="*/ 25767 w 343565"/>
              <a:gd name="connsiteY1" fmla="*/ 120248 h 343565"/>
              <a:gd name="connsiteX2" fmla="*/ 103070 w 343565"/>
              <a:gd name="connsiteY2" fmla="*/ 213170 h 343565"/>
              <a:gd name="connsiteX3" fmla="*/ 103070 w 343565"/>
              <a:gd name="connsiteY3" fmla="*/ 239278 h 343565"/>
              <a:gd name="connsiteX4" fmla="*/ 0 w 343565"/>
              <a:gd name="connsiteY4" fmla="*/ 120248 h 343565"/>
              <a:gd name="connsiteX5" fmla="*/ 120248 w 343565"/>
              <a:gd name="connsiteY5" fmla="*/ 0 h 343565"/>
              <a:gd name="connsiteX6" fmla="*/ 239278 w 343565"/>
              <a:gd name="connsiteY6" fmla="*/ 103070 h 343565"/>
              <a:gd name="connsiteX7" fmla="*/ 213170 w 343565"/>
              <a:gd name="connsiteY7" fmla="*/ 103070 h 343565"/>
              <a:gd name="connsiteX8" fmla="*/ 120248 w 343565"/>
              <a:gd name="connsiteY8" fmla="*/ 25767 h 343565"/>
              <a:gd name="connsiteX9" fmla="*/ 219760 w 343565"/>
              <a:gd name="connsiteY9" fmla="*/ 262274 h 343565"/>
              <a:gd name="connsiteX10" fmla="*/ 244053 w 343565"/>
              <a:gd name="connsiteY10" fmla="*/ 262274 h 343565"/>
              <a:gd name="connsiteX11" fmla="*/ 297838 w 343565"/>
              <a:gd name="connsiteY11" fmla="*/ 316057 h 343565"/>
              <a:gd name="connsiteX12" fmla="*/ 287736 w 343565"/>
              <a:gd name="connsiteY12" fmla="*/ 317798 h 343565"/>
              <a:gd name="connsiteX13" fmla="*/ 176077 w 343565"/>
              <a:gd name="connsiteY13" fmla="*/ 317798 h 343565"/>
              <a:gd name="connsiteX14" fmla="*/ 165975 w 343565"/>
              <a:gd name="connsiteY14" fmla="*/ 316057 h 343565"/>
              <a:gd name="connsiteX15" fmla="*/ 219760 w 343565"/>
              <a:gd name="connsiteY15" fmla="*/ 262274 h 343565"/>
              <a:gd name="connsiteX16" fmla="*/ 147755 w 343565"/>
              <a:gd name="connsiteY16" fmla="*/ 297838 h 343565"/>
              <a:gd name="connsiteX17" fmla="*/ 146015 w 343565"/>
              <a:gd name="connsiteY17" fmla="*/ 287736 h 343565"/>
              <a:gd name="connsiteX18" fmla="*/ 146015 w 343565"/>
              <a:gd name="connsiteY18" fmla="*/ 176077 h 343565"/>
              <a:gd name="connsiteX19" fmla="*/ 176077 w 343565"/>
              <a:gd name="connsiteY19" fmla="*/ 146015 h 343565"/>
              <a:gd name="connsiteX20" fmla="*/ 287736 w 343565"/>
              <a:gd name="connsiteY20" fmla="*/ 146015 h 343565"/>
              <a:gd name="connsiteX21" fmla="*/ 317798 w 343565"/>
              <a:gd name="connsiteY21" fmla="*/ 176077 h 343565"/>
              <a:gd name="connsiteX22" fmla="*/ 317798 w 343565"/>
              <a:gd name="connsiteY22" fmla="*/ 287736 h 343565"/>
              <a:gd name="connsiteX23" fmla="*/ 316057 w 343565"/>
              <a:gd name="connsiteY23" fmla="*/ 297838 h 343565"/>
              <a:gd name="connsiteX24" fmla="*/ 262274 w 343565"/>
              <a:gd name="connsiteY24" fmla="*/ 244053 h 343565"/>
              <a:gd name="connsiteX25" fmla="*/ 201539 w 343565"/>
              <a:gd name="connsiteY25" fmla="*/ 244053 h 343565"/>
              <a:gd name="connsiteX26" fmla="*/ 147755 w 343565"/>
              <a:gd name="connsiteY26" fmla="*/ 297838 h 343565"/>
              <a:gd name="connsiteX27" fmla="*/ 296325 w 343565"/>
              <a:gd name="connsiteY27" fmla="*/ 188961 h 343565"/>
              <a:gd name="connsiteX28" fmla="*/ 274852 w 343565"/>
              <a:gd name="connsiteY28" fmla="*/ 210434 h 343565"/>
              <a:gd name="connsiteX29" fmla="*/ 253379 w 343565"/>
              <a:gd name="connsiteY29" fmla="*/ 188961 h 343565"/>
              <a:gd name="connsiteX30" fmla="*/ 274852 w 343565"/>
              <a:gd name="connsiteY30" fmla="*/ 167488 h 343565"/>
              <a:gd name="connsiteX31" fmla="*/ 296325 w 343565"/>
              <a:gd name="connsiteY31" fmla="*/ 188961 h 343565"/>
              <a:gd name="connsiteX32" fmla="*/ 176077 w 343565"/>
              <a:gd name="connsiteY32" fmla="*/ 120248 h 343565"/>
              <a:gd name="connsiteX33" fmla="*/ 120248 w 343565"/>
              <a:gd name="connsiteY33" fmla="*/ 176077 h 343565"/>
              <a:gd name="connsiteX34" fmla="*/ 120248 w 343565"/>
              <a:gd name="connsiteY34" fmla="*/ 287736 h 343565"/>
              <a:gd name="connsiteX35" fmla="*/ 176077 w 343565"/>
              <a:gd name="connsiteY35" fmla="*/ 343565 h 343565"/>
              <a:gd name="connsiteX36" fmla="*/ 287736 w 343565"/>
              <a:gd name="connsiteY36" fmla="*/ 343565 h 343565"/>
              <a:gd name="connsiteX37" fmla="*/ 343565 w 343565"/>
              <a:gd name="connsiteY37" fmla="*/ 287736 h 343565"/>
              <a:gd name="connsiteX38" fmla="*/ 343565 w 343565"/>
              <a:gd name="connsiteY38" fmla="*/ 176077 h 343565"/>
              <a:gd name="connsiteX39" fmla="*/ 287736 w 343565"/>
              <a:gd name="connsiteY39" fmla="*/ 120248 h 343565"/>
              <a:gd name="connsiteX40" fmla="*/ 176077 w 343565"/>
              <a:gd name="connsiteY40" fmla="*/ 120248 h 343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43565" h="343565">
                <a:moveTo>
                  <a:pt x="120248" y="25767"/>
                </a:moveTo>
                <a:cubicBezTo>
                  <a:pt x="68068" y="25767"/>
                  <a:pt x="25767" y="68068"/>
                  <a:pt x="25767" y="120248"/>
                </a:cubicBezTo>
                <a:cubicBezTo>
                  <a:pt x="25767" y="166562"/>
                  <a:pt x="59091" y="205093"/>
                  <a:pt x="103070" y="213170"/>
                </a:cubicBezTo>
                <a:lnTo>
                  <a:pt x="103070" y="239278"/>
                </a:lnTo>
                <a:cubicBezTo>
                  <a:pt x="44796" y="230943"/>
                  <a:pt x="0" y="180827"/>
                  <a:pt x="0" y="120248"/>
                </a:cubicBezTo>
                <a:cubicBezTo>
                  <a:pt x="0" y="53837"/>
                  <a:pt x="53837" y="0"/>
                  <a:pt x="120248" y="0"/>
                </a:cubicBezTo>
                <a:cubicBezTo>
                  <a:pt x="180827" y="0"/>
                  <a:pt x="230943" y="44796"/>
                  <a:pt x="239278" y="103070"/>
                </a:cubicBezTo>
                <a:lnTo>
                  <a:pt x="213170" y="103070"/>
                </a:lnTo>
                <a:cubicBezTo>
                  <a:pt x="205093" y="59091"/>
                  <a:pt x="166562" y="25767"/>
                  <a:pt x="120248" y="25767"/>
                </a:cubicBezTo>
                <a:close/>
                <a:moveTo>
                  <a:pt x="219760" y="262274"/>
                </a:moveTo>
                <a:cubicBezTo>
                  <a:pt x="226468" y="255564"/>
                  <a:pt x="237345" y="255564"/>
                  <a:pt x="244053" y="262274"/>
                </a:cubicBezTo>
                <a:lnTo>
                  <a:pt x="297838" y="316057"/>
                </a:lnTo>
                <a:cubicBezTo>
                  <a:pt x="294681" y="317184"/>
                  <a:pt x="291280" y="317798"/>
                  <a:pt x="287736" y="317798"/>
                </a:cubicBezTo>
                <a:lnTo>
                  <a:pt x="176077" y="317798"/>
                </a:lnTo>
                <a:cubicBezTo>
                  <a:pt x="172533" y="317798"/>
                  <a:pt x="169132" y="317184"/>
                  <a:pt x="165975" y="316057"/>
                </a:cubicBezTo>
                <a:lnTo>
                  <a:pt x="219760" y="262274"/>
                </a:lnTo>
                <a:close/>
                <a:moveTo>
                  <a:pt x="147755" y="297838"/>
                </a:moveTo>
                <a:cubicBezTo>
                  <a:pt x="146628" y="294681"/>
                  <a:pt x="146015" y="291280"/>
                  <a:pt x="146015" y="287736"/>
                </a:cubicBezTo>
                <a:lnTo>
                  <a:pt x="146015" y="176077"/>
                </a:lnTo>
                <a:cubicBezTo>
                  <a:pt x="146015" y="159474"/>
                  <a:pt x="159474" y="146015"/>
                  <a:pt x="176077" y="146015"/>
                </a:cubicBezTo>
                <a:lnTo>
                  <a:pt x="287736" y="146015"/>
                </a:lnTo>
                <a:cubicBezTo>
                  <a:pt x="304338" y="146015"/>
                  <a:pt x="317798" y="159474"/>
                  <a:pt x="317798" y="176077"/>
                </a:cubicBezTo>
                <a:lnTo>
                  <a:pt x="317798" y="287736"/>
                </a:lnTo>
                <a:cubicBezTo>
                  <a:pt x="317798" y="291280"/>
                  <a:pt x="317184" y="294681"/>
                  <a:pt x="316057" y="297838"/>
                </a:cubicBezTo>
                <a:lnTo>
                  <a:pt x="262274" y="244053"/>
                </a:lnTo>
                <a:cubicBezTo>
                  <a:pt x="245503" y="227282"/>
                  <a:pt x="218310" y="227282"/>
                  <a:pt x="201539" y="244053"/>
                </a:cubicBezTo>
                <a:lnTo>
                  <a:pt x="147755" y="297838"/>
                </a:lnTo>
                <a:close/>
                <a:moveTo>
                  <a:pt x="296325" y="188961"/>
                </a:moveTo>
                <a:cubicBezTo>
                  <a:pt x="296325" y="200821"/>
                  <a:pt x="286712" y="210434"/>
                  <a:pt x="274852" y="210434"/>
                </a:cubicBezTo>
                <a:cubicBezTo>
                  <a:pt x="262992" y="210434"/>
                  <a:pt x="253379" y="200821"/>
                  <a:pt x="253379" y="188961"/>
                </a:cubicBezTo>
                <a:cubicBezTo>
                  <a:pt x="253379" y="177101"/>
                  <a:pt x="262992" y="167488"/>
                  <a:pt x="274852" y="167488"/>
                </a:cubicBezTo>
                <a:cubicBezTo>
                  <a:pt x="286712" y="167488"/>
                  <a:pt x="296325" y="177101"/>
                  <a:pt x="296325" y="188961"/>
                </a:cubicBezTo>
                <a:close/>
                <a:moveTo>
                  <a:pt x="176077" y="120248"/>
                </a:moveTo>
                <a:cubicBezTo>
                  <a:pt x="145244" y="120248"/>
                  <a:pt x="120248" y="145244"/>
                  <a:pt x="120248" y="176077"/>
                </a:cubicBezTo>
                <a:lnTo>
                  <a:pt x="120248" y="287736"/>
                </a:lnTo>
                <a:cubicBezTo>
                  <a:pt x="120248" y="318569"/>
                  <a:pt x="145244" y="343565"/>
                  <a:pt x="176077" y="343565"/>
                </a:cubicBezTo>
                <a:lnTo>
                  <a:pt x="287736" y="343565"/>
                </a:lnTo>
                <a:cubicBezTo>
                  <a:pt x="318569" y="343565"/>
                  <a:pt x="343565" y="318569"/>
                  <a:pt x="343565" y="287736"/>
                </a:cubicBezTo>
                <a:lnTo>
                  <a:pt x="343565" y="176077"/>
                </a:lnTo>
                <a:cubicBezTo>
                  <a:pt x="343565" y="145244"/>
                  <a:pt x="318569" y="120248"/>
                  <a:pt x="287736" y="120248"/>
                </a:cubicBezTo>
                <a:lnTo>
                  <a:pt x="176077" y="120248"/>
                </a:lnTo>
                <a:close/>
              </a:path>
            </a:pathLst>
          </a:custGeom>
          <a:solidFill>
            <a:schemeClr val="accent1"/>
          </a:solidFill>
          <a:ln w="1508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60"/>
            <a:endParaRPr lang="en-US" sz="1765">
              <a:solidFill>
                <a:srgbClr val="000000"/>
              </a:solidFill>
              <a:latin typeface="Segoe UI"/>
            </a:endParaRPr>
          </a:p>
        </p:txBody>
      </p:sp>
    </p:spTree>
    <p:extLst>
      <p:ext uri="{BB962C8B-B14F-4D97-AF65-F5344CB8AC3E}">
        <p14:creationId xmlns:p14="http://schemas.microsoft.com/office/powerpoint/2010/main" val="226465093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137F05-8509-59E1-74F4-D915D231F6E6}"/>
              </a:ext>
            </a:extLst>
          </p:cNvPr>
          <p:cNvSpPr/>
          <p:nvPr/>
        </p:nvSpPr>
        <p:spPr bwMode="auto">
          <a:xfrm>
            <a:off x="588963" y="1524000"/>
            <a:ext cx="11031537" cy="4800306"/>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24BF842B-CF05-22A1-65C6-D57FE9B45EE8}"/>
              </a:ext>
            </a:extLst>
          </p:cNvPr>
          <p:cNvSpPr>
            <a:spLocks noGrp="1"/>
          </p:cNvSpPr>
          <p:nvPr>
            <p:ph type="title"/>
          </p:nvPr>
        </p:nvSpPr>
        <p:spPr>
          <a:xfrm>
            <a:off x="588263" y="457200"/>
            <a:ext cx="11018520" cy="461665"/>
          </a:xfrm>
        </p:spPr>
        <p:txBody>
          <a:bodyPr/>
          <a:lstStyle/>
          <a:p>
            <a:r>
              <a:rPr lang="en-US"/>
              <a:t>Analyze call center recordings using text analytics for health and Azure OpenAI Service</a:t>
            </a:r>
          </a:p>
        </p:txBody>
      </p:sp>
      <p:pic>
        <p:nvPicPr>
          <p:cNvPr id="4" name="Picture 3">
            <a:extLst>
              <a:ext uri="{FF2B5EF4-FFF2-40B4-BE49-F238E27FC236}">
                <a16:creationId xmlns:a16="http://schemas.microsoft.com/office/drawing/2014/main" id="{C884EF68-7E8D-0DBB-C63A-7F8B1814A7D7}"/>
              </a:ext>
            </a:extLst>
          </p:cNvPr>
          <p:cNvPicPr>
            <a:picLocks noChangeAspect="1"/>
          </p:cNvPicPr>
          <p:nvPr/>
        </p:nvPicPr>
        <p:blipFill>
          <a:blip r:embed="rId3"/>
          <a:stretch>
            <a:fillRect/>
          </a:stretch>
        </p:blipFill>
        <p:spPr>
          <a:xfrm>
            <a:off x="3548279" y="1654683"/>
            <a:ext cx="5112905" cy="1740363"/>
          </a:xfrm>
          <a:prstGeom prst="rect">
            <a:avLst/>
          </a:prstGeom>
        </p:spPr>
      </p:pic>
      <p:pic>
        <p:nvPicPr>
          <p:cNvPr id="6" name="Picture 5">
            <a:extLst>
              <a:ext uri="{FF2B5EF4-FFF2-40B4-BE49-F238E27FC236}">
                <a16:creationId xmlns:a16="http://schemas.microsoft.com/office/drawing/2014/main" id="{95DADADC-306A-2BC3-9FB7-C9BEFA1BB5BC}"/>
              </a:ext>
            </a:extLst>
          </p:cNvPr>
          <p:cNvPicPr>
            <a:picLocks noChangeAspect="1"/>
          </p:cNvPicPr>
          <p:nvPr/>
        </p:nvPicPr>
        <p:blipFill>
          <a:blip r:embed="rId4"/>
          <a:stretch>
            <a:fillRect/>
          </a:stretch>
        </p:blipFill>
        <p:spPr>
          <a:xfrm>
            <a:off x="3368536" y="3525728"/>
            <a:ext cx="5472390" cy="2672808"/>
          </a:xfrm>
          <a:prstGeom prst="rect">
            <a:avLst/>
          </a:prstGeom>
        </p:spPr>
      </p:pic>
      <p:sp>
        <p:nvSpPr>
          <p:cNvPr id="5" name="TextBox 4">
            <a:extLst>
              <a:ext uri="{FF2B5EF4-FFF2-40B4-BE49-F238E27FC236}">
                <a16:creationId xmlns:a16="http://schemas.microsoft.com/office/drawing/2014/main" id="{F4D3769A-F4AF-2265-99FA-E042B2358B5B}"/>
              </a:ext>
            </a:extLst>
          </p:cNvPr>
          <p:cNvSpPr txBox="1"/>
          <p:nvPr/>
        </p:nvSpPr>
        <p:spPr>
          <a:xfrm>
            <a:off x="555722" y="6492987"/>
            <a:ext cx="11028744"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5">
                  <a:extLst>
                    <a:ext uri="{A12FA001-AC4F-418D-AE19-62706E023703}">
                      <ahyp:hlinkClr xmlns:ahyp="http://schemas.microsoft.com/office/drawing/2018/hyperlinkcolor" val="tx"/>
                    </a:ext>
                  </a:extLst>
                </a:hlinkClick>
              </a:rPr>
              <a:t>Analyze call center recordings using text analytics for health and Azure OpenAI Service - Azure Architecture Center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10666264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862BDA9-D980-F55C-4C99-75FD5DED0500}"/>
              </a:ext>
            </a:extLst>
          </p:cNvPr>
          <p:cNvSpPr/>
          <p:nvPr/>
        </p:nvSpPr>
        <p:spPr bwMode="auto">
          <a:xfrm>
            <a:off x="588963" y="1524000"/>
            <a:ext cx="11031537" cy="4800306"/>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359F15E9-11A2-3280-3C6C-CB8635697D4B}"/>
              </a:ext>
            </a:extLst>
          </p:cNvPr>
          <p:cNvSpPr>
            <a:spLocks noGrp="1"/>
          </p:cNvSpPr>
          <p:nvPr>
            <p:ph type="title"/>
          </p:nvPr>
        </p:nvSpPr>
        <p:spPr>
          <a:xfrm>
            <a:off x="588263" y="457200"/>
            <a:ext cx="11018520" cy="923330"/>
          </a:xfrm>
        </p:spPr>
        <p:txBody>
          <a:bodyPr/>
          <a:lstStyle/>
          <a:p>
            <a:r>
              <a:rPr lang="en-US">
                <a:ea typeface="+mj-ea"/>
                <a:cs typeface="+mj-cs"/>
              </a:rPr>
              <a:t>Use a speech-to-text transcription pipeline to analyze recorded conversations </a:t>
            </a:r>
          </a:p>
        </p:txBody>
      </p:sp>
      <p:grpSp>
        <p:nvGrpSpPr>
          <p:cNvPr id="5" name="Group 4">
            <a:extLst>
              <a:ext uri="{FF2B5EF4-FFF2-40B4-BE49-F238E27FC236}">
                <a16:creationId xmlns:a16="http://schemas.microsoft.com/office/drawing/2014/main" id="{1930CB6B-A54E-57F8-8F9C-CB1015AB230D}"/>
              </a:ext>
            </a:extLst>
          </p:cNvPr>
          <p:cNvGrpSpPr/>
          <p:nvPr/>
        </p:nvGrpSpPr>
        <p:grpSpPr>
          <a:xfrm>
            <a:off x="4237630" y="1625600"/>
            <a:ext cx="5453771" cy="4698707"/>
            <a:chOff x="4237630" y="1782142"/>
            <a:chExt cx="5891530" cy="5075858"/>
          </a:xfrm>
        </p:grpSpPr>
        <p:pic>
          <p:nvPicPr>
            <p:cNvPr id="4" name="Picture 3">
              <a:extLst>
                <a:ext uri="{FF2B5EF4-FFF2-40B4-BE49-F238E27FC236}">
                  <a16:creationId xmlns:a16="http://schemas.microsoft.com/office/drawing/2014/main" id="{088247A1-51E7-46F9-15B0-A623EB02D7B9}"/>
                </a:ext>
              </a:extLst>
            </p:cNvPr>
            <p:cNvPicPr>
              <a:picLocks noChangeAspect="1"/>
            </p:cNvPicPr>
            <p:nvPr/>
          </p:nvPicPr>
          <p:blipFill>
            <a:blip r:embed="rId3"/>
            <a:stretch>
              <a:fillRect/>
            </a:stretch>
          </p:blipFill>
          <p:spPr>
            <a:xfrm>
              <a:off x="4237630" y="1782142"/>
              <a:ext cx="5891530" cy="1940285"/>
            </a:xfrm>
            <a:prstGeom prst="rect">
              <a:avLst/>
            </a:prstGeom>
          </p:spPr>
        </p:pic>
        <p:pic>
          <p:nvPicPr>
            <p:cNvPr id="6" name="Picture 5">
              <a:extLst>
                <a:ext uri="{FF2B5EF4-FFF2-40B4-BE49-F238E27FC236}">
                  <a16:creationId xmlns:a16="http://schemas.microsoft.com/office/drawing/2014/main" id="{48396592-F7A3-0E63-A614-5BA6D48E5E88}"/>
                </a:ext>
              </a:extLst>
            </p:cNvPr>
            <p:cNvPicPr>
              <a:picLocks noChangeAspect="1"/>
            </p:cNvPicPr>
            <p:nvPr/>
          </p:nvPicPr>
          <p:blipFill>
            <a:blip r:embed="rId4"/>
            <a:stretch>
              <a:fillRect/>
            </a:stretch>
          </p:blipFill>
          <p:spPr>
            <a:xfrm>
              <a:off x="4485001" y="3586017"/>
              <a:ext cx="4309905" cy="3271983"/>
            </a:xfrm>
            <a:prstGeom prst="rect">
              <a:avLst/>
            </a:prstGeom>
          </p:spPr>
        </p:pic>
      </p:grpSp>
      <p:sp>
        <p:nvSpPr>
          <p:cNvPr id="7" name="TextBox 6">
            <a:extLst>
              <a:ext uri="{FF2B5EF4-FFF2-40B4-BE49-F238E27FC236}">
                <a16:creationId xmlns:a16="http://schemas.microsoft.com/office/drawing/2014/main" id="{9BFA49AC-B1A3-C677-B8E7-D5C1FAA6DE4E}"/>
              </a:ext>
            </a:extLst>
          </p:cNvPr>
          <p:cNvSpPr txBox="1"/>
          <p:nvPr/>
        </p:nvSpPr>
        <p:spPr>
          <a:xfrm>
            <a:off x="555722" y="6492987"/>
            <a:ext cx="11028744"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5">
                  <a:extLst>
                    <a:ext uri="{A12FA001-AC4F-418D-AE19-62706E023703}">
                      <ahyp:hlinkClr xmlns:ahyp="http://schemas.microsoft.com/office/drawing/2018/hyperlinkcolor" val="tx"/>
                    </a:ext>
                  </a:extLst>
                </a:hlinkClick>
              </a:rPr>
              <a:t>Build a speech-to-text transcription pipeline to analyze recorded conversations – Azure Architecture Center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2251628721"/>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D0B355-FC70-8F66-FF18-64E83C5FCD46}"/>
              </a:ext>
            </a:extLst>
          </p:cNvPr>
          <p:cNvSpPr>
            <a:spLocks noGrp="1"/>
          </p:cNvSpPr>
          <p:nvPr>
            <p:ph type="title"/>
          </p:nvPr>
        </p:nvSpPr>
        <p:spPr/>
        <p:txBody>
          <a:bodyPr/>
          <a:lstStyle/>
          <a:p>
            <a:r>
              <a:rPr lang="en-US">
                <a:ea typeface="+mj-ea"/>
                <a:cs typeface="+mj-cs"/>
              </a:rPr>
              <a:t>Audience Content Personalization</a:t>
            </a:r>
          </a:p>
        </p:txBody>
      </p:sp>
      <p:sp>
        <p:nvSpPr>
          <p:cNvPr id="3" name="TextBox 2">
            <a:extLst>
              <a:ext uri="{FF2B5EF4-FFF2-40B4-BE49-F238E27FC236}">
                <a16:creationId xmlns:a16="http://schemas.microsoft.com/office/drawing/2014/main" id="{6802450B-5DAC-C1F8-917A-943841A73182}"/>
              </a:ext>
            </a:extLst>
          </p:cNvPr>
          <p:cNvSpPr txBox="1"/>
          <p:nvPr/>
        </p:nvSpPr>
        <p:spPr>
          <a:xfrm>
            <a:off x="11778343" y="6858000"/>
            <a:ext cx="65"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4" name="Rectangle 3">
            <a:extLst>
              <a:ext uri="{FF2B5EF4-FFF2-40B4-BE49-F238E27FC236}">
                <a16:creationId xmlns:a16="http://schemas.microsoft.com/office/drawing/2014/main" id="{92202174-F1F3-2AF6-CC22-3EB5696549FD}"/>
              </a:ext>
            </a:extLst>
          </p:cNvPr>
          <p:cNvSpPr/>
          <p:nvPr/>
        </p:nvSpPr>
        <p:spPr bwMode="auto">
          <a:xfrm>
            <a:off x="588260" y="1251883"/>
            <a:ext cx="7468511" cy="3988143"/>
          </a:xfrm>
          <a:prstGeom prst="rect">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Sans Text Semibold"/>
                <a:ea typeface="+mn-ea"/>
                <a:cs typeface="+mn-cs"/>
              </a:rPr>
              <a:t>Azure</a:t>
            </a:r>
          </a:p>
        </p:txBody>
      </p:sp>
      <p:sp>
        <p:nvSpPr>
          <p:cNvPr id="5" name="Rectangle 4">
            <a:extLst>
              <a:ext uri="{FF2B5EF4-FFF2-40B4-BE49-F238E27FC236}">
                <a16:creationId xmlns:a16="http://schemas.microsoft.com/office/drawing/2014/main" id="{17415368-5AEE-EC62-6EFA-AEE1ED858C74}"/>
              </a:ext>
            </a:extLst>
          </p:cNvPr>
          <p:cNvSpPr/>
          <p:nvPr/>
        </p:nvSpPr>
        <p:spPr bwMode="auto">
          <a:xfrm>
            <a:off x="8144800" y="1251885"/>
            <a:ext cx="2308174" cy="3988144"/>
          </a:xfrm>
          <a:prstGeom prst="rect">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Sans Text Semibold"/>
                <a:ea typeface="+mn-ea"/>
                <a:cs typeface="+mn-cs"/>
              </a:rPr>
              <a:t>Power Platform</a:t>
            </a:r>
          </a:p>
        </p:txBody>
      </p:sp>
      <p:cxnSp>
        <p:nvCxnSpPr>
          <p:cNvPr id="6" name="Straight Arrow Connector 5">
            <a:extLst>
              <a:ext uri="{FF2B5EF4-FFF2-40B4-BE49-F238E27FC236}">
                <a16:creationId xmlns:a16="http://schemas.microsoft.com/office/drawing/2014/main" id="{8BDEBBEA-67AA-DC20-9266-8C572DCF18E6}"/>
              </a:ext>
            </a:extLst>
          </p:cNvPr>
          <p:cNvCxnSpPr>
            <a:cxnSpLocks/>
            <a:stCxn id="8" idx="1"/>
            <a:endCxn id="11" idx="3"/>
          </p:cNvCxnSpPr>
          <p:nvPr/>
        </p:nvCxnSpPr>
        <p:spPr>
          <a:xfrm flipH="1" flipV="1">
            <a:off x="10171670" y="2300210"/>
            <a:ext cx="385398" cy="7110"/>
          </a:xfrm>
          <a:prstGeom prst="straightConnector1">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 name="Picture 7" descr="Icon&#10;&#10;Description automatically generated">
            <a:extLst>
              <a:ext uri="{FF2B5EF4-FFF2-40B4-BE49-F238E27FC236}">
                <a16:creationId xmlns:a16="http://schemas.microsoft.com/office/drawing/2014/main" id="{89DF47CF-3EF7-EE86-A803-5967922F130A}"/>
              </a:ext>
            </a:extLst>
          </p:cNvPr>
          <p:cNvPicPr>
            <a:picLocks noChangeAspect="1"/>
          </p:cNvPicPr>
          <p:nvPr/>
        </p:nvPicPr>
        <p:blipFill>
          <a:blip r:embed="rId3"/>
          <a:stretch>
            <a:fillRect/>
          </a:stretch>
        </p:blipFill>
        <p:spPr>
          <a:xfrm>
            <a:off x="10557068" y="1787021"/>
            <a:ext cx="1040597" cy="1040597"/>
          </a:xfrm>
          <a:prstGeom prst="rect">
            <a:avLst/>
          </a:prstGeom>
        </p:spPr>
      </p:pic>
      <p:pic>
        <p:nvPicPr>
          <p:cNvPr id="11" name="Graphic 10">
            <a:extLst>
              <a:ext uri="{FF2B5EF4-FFF2-40B4-BE49-F238E27FC236}">
                <a16:creationId xmlns:a16="http://schemas.microsoft.com/office/drawing/2014/main" id="{99C45EA8-8AD9-E2B0-4984-002C66AEA58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67246" y="1947998"/>
            <a:ext cx="704424" cy="704424"/>
          </a:xfrm>
          <a:prstGeom prst="rect">
            <a:avLst/>
          </a:prstGeom>
        </p:spPr>
      </p:pic>
      <p:sp>
        <p:nvSpPr>
          <p:cNvPr id="21" name="TextBox 20">
            <a:extLst>
              <a:ext uri="{FF2B5EF4-FFF2-40B4-BE49-F238E27FC236}">
                <a16:creationId xmlns:a16="http://schemas.microsoft.com/office/drawing/2014/main" id="{3894E489-F008-BA91-33A2-A0CAC49A5F17}"/>
              </a:ext>
            </a:extLst>
          </p:cNvPr>
          <p:cNvSpPr txBox="1"/>
          <p:nvPr/>
        </p:nvSpPr>
        <p:spPr>
          <a:xfrm>
            <a:off x="9329737" y="2722173"/>
            <a:ext cx="979442" cy="338554"/>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Input Application</a:t>
            </a:r>
          </a:p>
        </p:txBody>
      </p:sp>
      <p:pic>
        <p:nvPicPr>
          <p:cNvPr id="22" name="Picture 6">
            <a:extLst>
              <a:ext uri="{FF2B5EF4-FFF2-40B4-BE49-F238E27FC236}">
                <a16:creationId xmlns:a16="http://schemas.microsoft.com/office/drawing/2014/main" id="{8E0ACE9C-4C04-0E00-D656-30DC501BF2E9}"/>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4407" y="2483031"/>
            <a:ext cx="780975" cy="77724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B1258216-F9DD-64E2-DEFF-0E830405C9C8}"/>
              </a:ext>
            </a:extLst>
          </p:cNvPr>
          <p:cNvCxnSpPr>
            <a:cxnSpLocks/>
            <a:stCxn id="25" idx="1"/>
            <a:endCxn id="22" idx="3"/>
          </p:cNvCxnSpPr>
          <p:nvPr/>
        </p:nvCxnSpPr>
        <p:spPr>
          <a:xfrm flipH="1" flipV="1">
            <a:off x="7405382" y="2871651"/>
            <a:ext cx="971323" cy="4113"/>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5" name="Picture 24">
            <a:extLst>
              <a:ext uri="{FF2B5EF4-FFF2-40B4-BE49-F238E27FC236}">
                <a16:creationId xmlns:a16="http://schemas.microsoft.com/office/drawing/2014/main" id="{590122A9-BCA8-E9B2-AC01-24105B845D5A}"/>
              </a:ext>
            </a:extLst>
          </p:cNvPr>
          <p:cNvPicPr>
            <a:picLocks noChangeAspect="1"/>
          </p:cNvPicPr>
          <p:nvPr/>
        </p:nvPicPr>
        <p:blipFill>
          <a:blip r:embed="rId7"/>
          <a:stretch>
            <a:fillRect/>
          </a:stretch>
        </p:blipFill>
        <p:spPr>
          <a:xfrm>
            <a:off x="8376705" y="2584168"/>
            <a:ext cx="573139" cy="583192"/>
          </a:xfrm>
          <a:prstGeom prst="rect">
            <a:avLst/>
          </a:prstGeom>
        </p:spPr>
      </p:pic>
      <p:cxnSp>
        <p:nvCxnSpPr>
          <p:cNvPr id="26" name="Straight Arrow Connector 25">
            <a:extLst>
              <a:ext uri="{FF2B5EF4-FFF2-40B4-BE49-F238E27FC236}">
                <a16:creationId xmlns:a16="http://schemas.microsoft.com/office/drawing/2014/main" id="{811A9EC4-08DA-15E7-AFFD-FDE4E47961A2}"/>
              </a:ext>
            </a:extLst>
          </p:cNvPr>
          <p:cNvCxnSpPr>
            <a:cxnSpLocks/>
            <a:stCxn id="11" idx="1"/>
            <a:endCxn id="25" idx="3"/>
          </p:cNvCxnSpPr>
          <p:nvPr/>
        </p:nvCxnSpPr>
        <p:spPr>
          <a:xfrm rot="10800000" flipV="1">
            <a:off x="8949844" y="2300210"/>
            <a:ext cx="517402" cy="575554"/>
          </a:xfrm>
          <a:prstGeom prst="bentConnector3">
            <a:avLst>
              <a:gd name="adj1" fmla="val 50000"/>
            </a:avLst>
          </a:prstGeom>
          <a:ln w="28575">
            <a:solidFill>
              <a:srgbClr val="0070C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1972C68-2C41-E90D-E19E-72142458AB34}"/>
              </a:ext>
            </a:extLst>
          </p:cNvPr>
          <p:cNvSpPr txBox="1"/>
          <p:nvPr/>
        </p:nvSpPr>
        <p:spPr>
          <a:xfrm>
            <a:off x="7529746" y="2552654"/>
            <a:ext cx="546146" cy="246221"/>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0C0"/>
                </a:solidFill>
                <a:effectLst/>
                <a:uLnTx/>
                <a:uFillTx/>
                <a:latin typeface="Segoe Sans Text"/>
                <a:ea typeface="+mn-ea"/>
                <a:cs typeface="+mn-cs"/>
              </a:rPr>
              <a:t>HTTP Request</a:t>
            </a:r>
          </a:p>
        </p:txBody>
      </p:sp>
      <p:pic>
        <p:nvPicPr>
          <p:cNvPr id="44" name="Picture 12" descr="A picture containing text, clipart&#10;&#10;Description automatically generated">
            <a:extLst>
              <a:ext uri="{FF2B5EF4-FFF2-40B4-BE49-F238E27FC236}">
                <a16:creationId xmlns:a16="http://schemas.microsoft.com/office/drawing/2014/main" id="{1037CFE7-6C8F-C58E-D37B-5091B4065E6A}"/>
              </a:ext>
            </a:extLst>
          </p:cNvPr>
          <p:cNvPicPr>
            <a:picLocks noChangeAspect="1"/>
          </p:cNvPicPr>
          <p:nvPr/>
        </p:nvPicPr>
        <p:blipFill>
          <a:blip r:embed="rId8"/>
          <a:stretch>
            <a:fillRect/>
          </a:stretch>
        </p:blipFill>
        <p:spPr>
          <a:xfrm>
            <a:off x="733593" y="1756142"/>
            <a:ext cx="615373" cy="406394"/>
          </a:xfrm>
          <a:prstGeom prst="rect">
            <a:avLst/>
          </a:prstGeom>
        </p:spPr>
      </p:pic>
      <p:sp>
        <p:nvSpPr>
          <p:cNvPr id="57" name="Rectangle 56">
            <a:extLst>
              <a:ext uri="{FF2B5EF4-FFF2-40B4-BE49-F238E27FC236}">
                <a16:creationId xmlns:a16="http://schemas.microsoft.com/office/drawing/2014/main" id="{58BD0A08-484F-8239-5A27-C115F1A4FB07}"/>
              </a:ext>
            </a:extLst>
          </p:cNvPr>
          <p:cNvSpPr/>
          <p:nvPr/>
        </p:nvSpPr>
        <p:spPr bwMode="auto">
          <a:xfrm>
            <a:off x="1436564" y="2038475"/>
            <a:ext cx="4175731" cy="1679160"/>
          </a:xfrm>
          <a:prstGeom prst="rect">
            <a:avLst/>
          </a:prstGeom>
          <a:noFill/>
          <a:ln w="12700">
            <a:solidFill>
              <a:srgbClr val="C05D9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pic>
        <p:nvPicPr>
          <p:cNvPr id="58" name="Picture 57" descr="A purple square with white letters&#10;&#10;Description automatically generated">
            <a:extLst>
              <a:ext uri="{FF2B5EF4-FFF2-40B4-BE49-F238E27FC236}">
                <a16:creationId xmlns:a16="http://schemas.microsoft.com/office/drawing/2014/main" id="{C3CF5F21-204B-78AD-3953-6D3F508DC0E9}"/>
              </a:ext>
            </a:extLst>
          </p:cNvPr>
          <p:cNvPicPr>
            <a:picLocks noChangeAspect="1"/>
          </p:cNvPicPr>
          <p:nvPr/>
        </p:nvPicPr>
        <p:blipFill>
          <a:blip r:embed="rId9"/>
          <a:stretch>
            <a:fillRect/>
          </a:stretch>
        </p:blipFill>
        <p:spPr>
          <a:xfrm>
            <a:off x="1443813" y="2020907"/>
            <a:ext cx="357381" cy="350374"/>
          </a:xfrm>
          <a:prstGeom prst="rect">
            <a:avLst/>
          </a:prstGeom>
        </p:spPr>
      </p:pic>
      <p:cxnSp>
        <p:nvCxnSpPr>
          <p:cNvPr id="59" name="Straight Arrow Connector 58">
            <a:extLst>
              <a:ext uri="{FF2B5EF4-FFF2-40B4-BE49-F238E27FC236}">
                <a16:creationId xmlns:a16="http://schemas.microsoft.com/office/drawing/2014/main" id="{604D74D5-402B-DC8D-D744-6F9CA73E23E1}"/>
              </a:ext>
            </a:extLst>
          </p:cNvPr>
          <p:cNvCxnSpPr>
            <a:cxnSpLocks/>
            <a:stCxn id="22" idx="1"/>
            <a:endCxn id="57" idx="3"/>
          </p:cNvCxnSpPr>
          <p:nvPr/>
        </p:nvCxnSpPr>
        <p:spPr>
          <a:xfrm flipH="1">
            <a:off x="5612295" y="2871651"/>
            <a:ext cx="1012112" cy="6404"/>
          </a:xfrm>
          <a:prstGeom prst="straightConnector1">
            <a:avLst/>
          </a:prstGeom>
          <a:ln w="28575">
            <a:solidFill>
              <a:srgbClr val="0070C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9" name="Graphic 78">
            <a:extLst>
              <a:ext uri="{FF2B5EF4-FFF2-40B4-BE49-F238E27FC236}">
                <a16:creationId xmlns:a16="http://schemas.microsoft.com/office/drawing/2014/main" id="{3A5F9A27-B6B2-FB9C-AEDA-B265C90B72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649821" y="2551080"/>
            <a:ext cx="484632" cy="484632"/>
          </a:xfrm>
          <a:prstGeom prst="rect">
            <a:avLst/>
          </a:prstGeom>
        </p:spPr>
      </p:pic>
      <p:sp>
        <p:nvSpPr>
          <p:cNvPr id="7" name="Rectangle 6">
            <a:extLst>
              <a:ext uri="{FF2B5EF4-FFF2-40B4-BE49-F238E27FC236}">
                <a16:creationId xmlns:a16="http://schemas.microsoft.com/office/drawing/2014/main" id="{E521563B-6B7E-C7A9-19D4-0E2CFE9F597E}"/>
              </a:ext>
            </a:extLst>
          </p:cNvPr>
          <p:cNvSpPr/>
          <p:nvPr/>
        </p:nvSpPr>
        <p:spPr bwMode="auto">
          <a:xfrm>
            <a:off x="1604355" y="2504490"/>
            <a:ext cx="2670527" cy="1120522"/>
          </a:xfrm>
          <a:prstGeom prst="rect">
            <a:avLst/>
          </a:prstGeom>
          <a:noFill/>
          <a:ln w="12700">
            <a:solidFill>
              <a:srgbClr val="C05D96"/>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sp>
        <p:nvSpPr>
          <p:cNvPr id="9" name="Can 11">
            <a:extLst>
              <a:ext uri="{FF2B5EF4-FFF2-40B4-BE49-F238E27FC236}">
                <a16:creationId xmlns:a16="http://schemas.microsoft.com/office/drawing/2014/main" id="{F3E4B7A0-DA82-89B4-1A5D-E35A1CF27C3B}"/>
              </a:ext>
              <a:ext uri="{C183D7F6-B498-43B3-948B-1728B52AA6E4}">
                <adec:decorative xmlns:adec="http://schemas.microsoft.com/office/drawing/2017/decorative" val="1"/>
              </a:ext>
            </a:extLst>
          </p:cNvPr>
          <p:cNvSpPr/>
          <p:nvPr/>
        </p:nvSpPr>
        <p:spPr bwMode="auto">
          <a:xfrm>
            <a:off x="2755968" y="4135117"/>
            <a:ext cx="413289" cy="497623"/>
          </a:xfrm>
          <a:prstGeom prst="can">
            <a:avLst/>
          </a:prstGeom>
          <a:solidFill>
            <a:srgbClr val="0078D4"/>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a:extLst>
              <a:ext uri="{FF2B5EF4-FFF2-40B4-BE49-F238E27FC236}">
                <a16:creationId xmlns:a16="http://schemas.microsoft.com/office/drawing/2014/main" id="{C94EC58B-B6B5-1407-5F55-C91F5B571C60}"/>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25791" y="4085954"/>
            <a:ext cx="621961" cy="621961"/>
          </a:xfrm>
          <a:prstGeom prst="rect">
            <a:avLst/>
          </a:prstGeom>
        </p:spPr>
      </p:pic>
      <p:sp>
        <p:nvSpPr>
          <p:cNvPr id="14" name="TextBox 13">
            <a:extLst>
              <a:ext uri="{FF2B5EF4-FFF2-40B4-BE49-F238E27FC236}">
                <a16:creationId xmlns:a16="http://schemas.microsoft.com/office/drawing/2014/main" id="{7FE421E5-9DB6-6C21-6C62-CB98E390C12D}"/>
              </a:ext>
            </a:extLst>
          </p:cNvPr>
          <p:cNvSpPr txBox="1"/>
          <p:nvPr/>
        </p:nvSpPr>
        <p:spPr>
          <a:xfrm>
            <a:off x="2614727" y="2171684"/>
            <a:ext cx="825469" cy="276999"/>
          </a:xfrm>
          <a:prstGeom prst="rect">
            <a:avLst/>
          </a:prstGeom>
          <a:noFill/>
          <a:ln>
            <a:noFill/>
          </a:ln>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latin typeface="Segoe Sans Text"/>
                <a:ea typeface="+mn-ea"/>
                <a:cs typeface="+mn-cs"/>
              </a:rPr>
              <a:t>Prompt Enrichment</a:t>
            </a:r>
          </a:p>
        </p:txBody>
      </p:sp>
      <p:pic>
        <p:nvPicPr>
          <p:cNvPr id="18" name="Graphic 17">
            <a:extLst>
              <a:ext uri="{FF2B5EF4-FFF2-40B4-BE49-F238E27FC236}">
                <a16:creationId xmlns:a16="http://schemas.microsoft.com/office/drawing/2014/main" id="{9108517C-9D03-C553-ED89-6D2B140CF29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87353" y="3054680"/>
            <a:ext cx="415077" cy="415077"/>
          </a:xfrm>
          <a:prstGeom prst="rect">
            <a:avLst/>
          </a:prstGeom>
        </p:spPr>
      </p:pic>
      <p:sp>
        <p:nvSpPr>
          <p:cNvPr id="29" name="Rectangle 28">
            <a:extLst>
              <a:ext uri="{FF2B5EF4-FFF2-40B4-BE49-F238E27FC236}">
                <a16:creationId xmlns:a16="http://schemas.microsoft.com/office/drawing/2014/main" id="{1C063596-69B2-8A22-B8CE-993FB43891F3}"/>
              </a:ext>
            </a:extLst>
          </p:cNvPr>
          <p:cNvSpPr/>
          <p:nvPr/>
        </p:nvSpPr>
        <p:spPr bwMode="auto">
          <a:xfrm>
            <a:off x="675862" y="1670564"/>
            <a:ext cx="5129680" cy="2154976"/>
          </a:xfrm>
          <a:prstGeom prst="rect">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0C0"/>
              </a:solidFill>
              <a:effectLst/>
              <a:uLnTx/>
              <a:uFillTx/>
              <a:latin typeface="Segoe UI Semibold"/>
              <a:ea typeface="+mn-ea"/>
              <a:cs typeface="Segoe UI" pitchFamily="34" charset="0"/>
            </a:endParaRPr>
          </a:p>
        </p:txBody>
      </p:sp>
      <p:cxnSp>
        <p:nvCxnSpPr>
          <p:cNvPr id="46" name="Straight Arrow Connector 45">
            <a:extLst>
              <a:ext uri="{FF2B5EF4-FFF2-40B4-BE49-F238E27FC236}">
                <a16:creationId xmlns:a16="http://schemas.microsoft.com/office/drawing/2014/main" id="{A6A99877-3B2D-B249-FAE8-969F9574B6D4}"/>
              </a:ext>
            </a:extLst>
          </p:cNvPr>
          <p:cNvCxnSpPr>
            <a:cxnSpLocks/>
            <a:stCxn id="42" idx="1"/>
            <a:endCxn id="18" idx="3"/>
          </p:cNvCxnSpPr>
          <p:nvPr/>
        </p:nvCxnSpPr>
        <p:spPr>
          <a:xfrm flipH="1">
            <a:off x="2302430" y="3257649"/>
            <a:ext cx="441283" cy="4570"/>
          </a:xfrm>
          <a:prstGeom prst="straightConnector1">
            <a:avLst/>
          </a:prstGeom>
          <a:ln w="28575">
            <a:solidFill>
              <a:srgbClr val="C05D9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E940A23-CAEA-2861-9B57-95C3F60E3678}"/>
              </a:ext>
            </a:extLst>
          </p:cNvPr>
          <p:cNvSpPr txBox="1"/>
          <p:nvPr/>
        </p:nvSpPr>
        <p:spPr>
          <a:xfrm>
            <a:off x="5937209" y="2427890"/>
            <a:ext cx="549452" cy="369332"/>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0C0"/>
                </a:solidFill>
                <a:effectLst/>
                <a:uLnTx/>
                <a:uFillTx/>
                <a:latin typeface="Segoe Sans Text"/>
                <a:ea typeface="+mn-ea"/>
                <a:cs typeface="+mn-cs"/>
              </a:rPr>
              <a:t>Call to Generation Service</a:t>
            </a:r>
          </a:p>
        </p:txBody>
      </p:sp>
      <p:sp>
        <p:nvSpPr>
          <p:cNvPr id="65" name="TextBox 64">
            <a:extLst>
              <a:ext uri="{FF2B5EF4-FFF2-40B4-BE49-F238E27FC236}">
                <a16:creationId xmlns:a16="http://schemas.microsoft.com/office/drawing/2014/main" id="{CB6A386B-F203-453F-5034-ECAF2AE55E8F}"/>
              </a:ext>
            </a:extLst>
          </p:cNvPr>
          <p:cNvSpPr txBox="1"/>
          <p:nvPr/>
        </p:nvSpPr>
        <p:spPr>
          <a:xfrm>
            <a:off x="3569100" y="2719065"/>
            <a:ext cx="535345"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latin typeface="Segoe Sans Text"/>
                <a:ea typeface="+mn-ea"/>
                <a:cs typeface="+mn-cs"/>
              </a:rPr>
              <a:t>Index Data</a:t>
            </a:r>
          </a:p>
        </p:txBody>
      </p:sp>
      <p:sp>
        <p:nvSpPr>
          <p:cNvPr id="73" name="TextBox 72">
            <a:extLst>
              <a:ext uri="{FF2B5EF4-FFF2-40B4-BE49-F238E27FC236}">
                <a16:creationId xmlns:a16="http://schemas.microsoft.com/office/drawing/2014/main" id="{72A87EBD-41EF-0585-1F7A-F56093A443A3}"/>
              </a:ext>
            </a:extLst>
          </p:cNvPr>
          <p:cNvSpPr txBox="1"/>
          <p:nvPr/>
        </p:nvSpPr>
        <p:spPr>
          <a:xfrm>
            <a:off x="11076389" y="2859236"/>
            <a:ext cx="780597" cy="492443"/>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a:ln>
                  <a:noFill/>
                </a:ln>
                <a:solidFill>
                  <a:srgbClr val="0070C0"/>
                </a:solidFill>
                <a:effectLst/>
                <a:uLnTx/>
                <a:uFillTx/>
                <a:latin typeface="Segoe Sans Text"/>
                <a:ea typeface="+mn-ea"/>
                <a:cs typeface="+mn-cs"/>
              </a:rPr>
              <a:t>User supplies parameters for marketing content</a:t>
            </a:r>
          </a:p>
        </p:txBody>
      </p:sp>
      <p:sp>
        <p:nvSpPr>
          <p:cNvPr id="74" name="TextBox 73">
            <a:extLst>
              <a:ext uri="{FF2B5EF4-FFF2-40B4-BE49-F238E27FC236}">
                <a16:creationId xmlns:a16="http://schemas.microsoft.com/office/drawing/2014/main" id="{956822A9-3668-0EC3-3F50-6A43DDBB2835}"/>
              </a:ext>
            </a:extLst>
          </p:cNvPr>
          <p:cNvSpPr txBox="1"/>
          <p:nvPr/>
        </p:nvSpPr>
        <p:spPr>
          <a:xfrm>
            <a:off x="6518120" y="3293834"/>
            <a:ext cx="979442" cy="338554"/>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API Management</a:t>
            </a:r>
          </a:p>
        </p:txBody>
      </p:sp>
      <p:sp>
        <p:nvSpPr>
          <p:cNvPr id="75" name="TextBox 74">
            <a:extLst>
              <a:ext uri="{FF2B5EF4-FFF2-40B4-BE49-F238E27FC236}">
                <a16:creationId xmlns:a16="http://schemas.microsoft.com/office/drawing/2014/main" id="{6B8EF538-BE09-5FEF-2D13-1FAC3B379A65}"/>
              </a:ext>
            </a:extLst>
          </p:cNvPr>
          <p:cNvSpPr txBox="1"/>
          <p:nvPr/>
        </p:nvSpPr>
        <p:spPr>
          <a:xfrm>
            <a:off x="8200567" y="3293834"/>
            <a:ext cx="979442" cy="338554"/>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Custom Connector</a:t>
            </a:r>
          </a:p>
        </p:txBody>
      </p:sp>
      <p:sp>
        <p:nvSpPr>
          <p:cNvPr id="76" name="TextBox 75">
            <a:extLst>
              <a:ext uri="{FF2B5EF4-FFF2-40B4-BE49-F238E27FC236}">
                <a16:creationId xmlns:a16="http://schemas.microsoft.com/office/drawing/2014/main" id="{B235990E-F063-3FBF-FC9C-982530CF9E29}"/>
              </a:ext>
            </a:extLst>
          </p:cNvPr>
          <p:cNvSpPr txBox="1"/>
          <p:nvPr/>
        </p:nvSpPr>
        <p:spPr>
          <a:xfrm>
            <a:off x="2462482" y="1460553"/>
            <a:ext cx="979442" cy="16927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Function App</a:t>
            </a:r>
          </a:p>
        </p:txBody>
      </p:sp>
      <p:pic>
        <p:nvPicPr>
          <p:cNvPr id="78" name="Graphic 77">
            <a:extLst>
              <a:ext uri="{FF2B5EF4-FFF2-40B4-BE49-F238E27FC236}">
                <a16:creationId xmlns:a16="http://schemas.microsoft.com/office/drawing/2014/main" id="{6C02C851-D0BB-4178-D425-47212815A2A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835313" y="4139167"/>
            <a:ext cx="506343" cy="506343"/>
          </a:xfrm>
          <a:prstGeom prst="rect">
            <a:avLst/>
          </a:prstGeom>
        </p:spPr>
      </p:pic>
      <p:sp>
        <p:nvSpPr>
          <p:cNvPr id="15" name="TextBox 14">
            <a:extLst>
              <a:ext uri="{FF2B5EF4-FFF2-40B4-BE49-F238E27FC236}">
                <a16:creationId xmlns:a16="http://schemas.microsoft.com/office/drawing/2014/main" id="{F4FADF83-A99F-FE96-C8D9-1C8A99530765}"/>
              </a:ext>
            </a:extLst>
          </p:cNvPr>
          <p:cNvSpPr txBox="1"/>
          <p:nvPr/>
        </p:nvSpPr>
        <p:spPr>
          <a:xfrm>
            <a:off x="3168750" y="1840926"/>
            <a:ext cx="1065722"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Orchestration</a:t>
            </a:r>
          </a:p>
        </p:txBody>
      </p:sp>
      <p:pic>
        <p:nvPicPr>
          <p:cNvPr id="42" name="Graphic 41">
            <a:extLst>
              <a:ext uri="{FF2B5EF4-FFF2-40B4-BE49-F238E27FC236}">
                <a16:creationId xmlns:a16="http://schemas.microsoft.com/office/drawing/2014/main" id="{6C106F38-CB32-6FDB-F2F7-771CEE7548F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43713" y="3045905"/>
            <a:ext cx="423487" cy="423487"/>
          </a:xfrm>
          <a:prstGeom prst="rect">
            <a:avLst/>
          </a:prstGeom>
        </p:spPr>
      </p:pic>
      <p:pic>
        <p:nvPicPr>
          <p:cNvPr id="45" name="Graphic 44">
            <a:extLst>
              <a:ext uri="{FF2B5EF4-FFF2-40B4-BE49-F238E27FC236}">
                <a16:creationId xmlns:a16="http://schemas.microsoft.com/office/drawing/2014/main" id="{3DA4D9AC-303D-EE75-16D6-C0F8BA43D9B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627697" y="3051929"/>
            <a:ext cx="418147" cy="418147"/>
          </a:xfrm>
          <a:prstGeom prst="rect">
            <a:avLst/>
          </a:prstGeom>
        </p:spPr>
      </p:pic>
      <p:sp>
        <p:nvSpPr>
          <p:cNvPr id="47" name="TextBox 46">
            <a:extLst>
              <a:ext uri="{FF2B5EF4-FFF2-40B4-BE49-F238E27FC236}">
                <a16:creationId xmlns:a16="http://schemas.microsoft.com/office/drawing/2014/main" id="{BF2A303F-8760-3BAA-E11B-5838AA9ECB7E}"/>
              </a:ext>
            </a:extLst>
          </p:cNvPr>
          <p:cNvSpPr txBox="1"/>
          <p:nvPr/>
        </p:nvSpPr>
        <p:spPr>
          <a:xfrm>
            <a:off x="1739026" y="2598448"/>
            <a:ext cx="661141" cy="41549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latin typeface="Segoe Sans Text"/>
                <a:ea typeface="+mn-ea"/>
                <a:cs typeface="+mn-cs"/>
              </a:rPr>
              <a:t>Get Web Search Content</a:t>
            </a:r>
          </a:p>
        </p:txBody>
      </p:sp>
      <p:sp>
        <p:nvSpPr>
          <p:cNvPr id="48" name="TextBox 47">
            <a:extLst>
              <a:ext uri="{FF2B5EF4-FFF2-40B4-BE49-F238E27FC236}">
                <a16:creationId xmlns:a16="http://schemas.microsoft.com/office/drawing/2014/main" id="{63A295AC-B00E-525C-92BE-886951C35D10}"/>
              </a:ext>
            </a:extLst>
          </p:cNvPr>
          <p:cNvSpPr txBox="1"/>
          <p:nvPr/>
        </p:nvSpPr>
        <p:spPr>
          <a:xfrm>
            <a:off x="2664724" y="2768340"/>
            <a:ext cx="535345" cy="1384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latin typeface="Segoe Sans Text"/>
                <a:ea typeface="+mn-ea"/>
                <a:cs typeface="+mn-cs"/>
              </a:rPr>
              <a:t>Get Data</a:t>
            </a:r>
          </a:p>
        </p:txBody>
      </p:sp>
      <p:pic>
        <p:nvPicPr>
          <p:cNvPr id="50" name="Graphic 49">
            <a:extLst>
              <a:ext uri="{FF2B5EF4-FFF2-40B4-BE49-F238E27FC236}">
                <a16:creationId xmlns:a16="http://schemas.microsoft.com/office/drawing/2014/main" id="{F601804D-870D-C7B9-330F-AA201C6485B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721663" y="3007408"/>
            <a:ext cx="506343" cy="506343"/>
          </a:xfrm>
          <a:prstGeom prst="rect">
            <a:avLst/>
          </a:prstGeom>
        </p:spPr>
      </p:pic>
      <p:sp>
        <p:nvSpPr>
          <p:cNvPr id="55" name="TextBox 54">
            <a:extLst>
              <a:ext uri="{FF2B5EF4-FFF2-40B4-BE49-F238E27FC236}">
                <a16:creationId xmlns:a16="http://schemas.microsoft.com/office/drawing/2014/main" id="{62CDA01D-7859-36BE-E14E-08AC3034AEF0}"/>
              </a:ext>
            </a:extLst>
          </p:cNvPr>
          <p:cNvSpPr txBox="1"/>
          <p:nvPr/>
        </p:nvSpPr>
        <p:spPr>
          <a:xfrm>
            <a:off x="4486337" y="2635970"/>
            <a:ext cx="859155" cy="2769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0070C0"/>
                </a:solidFill>
                <a:effectLst/>
                <a:uLnTx/>
                <a:uFillTx/>
                <a:latin typeface="Segoe Sans Text"/>
                <a:ea typeface="+mn-ea"/>
                <a:cs typeface="+mn-cs"/>
              </a:rPr>
              <a:t>Summarize and format response</a:t>
            </a:r>
          </a:p>
        </p:txBody>
      </p:sp>
      <p:cxnSp>
        <p:nvCxnSpPr>
          <p:cNvPr id="67" name="Straight Arrow Connector 66">
            <a:extLst>
              <a:ext uri="{FF2B5EF4-FFF2-40B4-BE49-F238E27FC236}">
                <a16:creationId xmlns:a16="http://schemas.microsoft.com/office/drawing/2014/main" id="{F32F0CD9-5AAE-3BCC-3CAE-E88EF58569E5}"/>
              </a:ext>
            </a:extLst>
          </p:cNvPr>
          <p:cNvCxnSpPr>
            <a:cxnSpLocks/>
            <a:stCxn id="45" idx="1"/>
            <a:endCxn id="42" idx="3"/>
          </p:cNvCxnSpPr>
          <p:nvPr/>
        </p:nvCxnSpPr>
        <p:spPr>
          <a:xfrm flipH="1" flipV="1">
            <a:off x="3167200" y="3257649"/>
            <a:ext cx="460497" cy="3354"/>
          </a:xfrm>
          <a:prstGeom prst="straightConnector1">
            <a:avLst/>
          </a:prstGeom>
          <a:ln w="28575">
            <a:solidFill>
              <a:srgbClr val="C05D9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E71B019E-039C-DDF3-A6DB-471E97F60802}"/>
              </a:ext>
            </a:extLst>
          </p:cNvPr>
          <p:cNvCxnSpPr>
            <a:cxnSpLocks/>
            <a:stCxn id="50" idx="1"/>
            <a:endCxn id="45" idx="3"/>
          </p:cNvCxnSpPr>
          <p:nvPr/>
        </p:nvCxnSpPr>
        <p:spPr>
          <a:xfrm flipH="1">
            <a:off x="4045844" y="3260580"/>
            <a:ext cx="675819" cy="423"/>
          </a:xfrm>
          <a:prstGeom prst="straightConnector1">
            <a:avLst/>
          </a:prstGeom>
          <a:ln w="28575">
            <a:solidFill>
              <a:srgbClr val="C05D96"/>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37">
            <a:extLst>
              <a:ext uri="{FF2B5EF4-FFF2-40B4-BE49-F238E27FC236}">
                <a16:creationId xmlns:a16="http://schemas.microsoft.com/office/drawing/2014/main" id="{A5A5B7CF-39F6-077C-9163-041F74FECF99}"/>
              </a:ext>
            </a:extLst>
          </p:cNvPr>
          <p:cNvCxnSpPr>
            <a:cxnSpLocks/>
            <a:stCxn id="18" idx="2"/>
            <a:endCxn id="78" idx="0"/>
          </p:cNvCxnSpPr>
          <p:nvPr/>
        </p:nvCxnSpPr>
        <p:spPr>
          <a:xfrm flipH="1">
            <a:off x="2088485" y="3469757"/>
            <a:ext cx="6407" cy="669410"/>
          </a:xfrm>
          <a:prstGeom prst="straightConnector1">
            <a:avLst/>
          </a:prstGeom>
          <a:ln w="28575">
            <a:solidFill>
              <a:srgbClr val="0070C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37">
            <a:extLst>
              <a:ext uri="{FF2B5EF4-FFF2-40B4-BE49-F238E27FC236}">
                <a16:creationId xmlns:a16="http://schemas.microsoft.com/office/drawing/2014/main" id="{52ED17B5-98D1-5A88-19F9-265B459C7297}"/>
              </a:ext>
            </a:extLst>
          </p:cNvPr>
          <p:cNvCxnSpPr>
            <a:cxnSpLocks/>
            <a:stCxn id="42" idx="2"/>
            <a:endCxn id="9" idx="1"/>
          </p:cNvCxnSpPr>
          <p:nvPr/>
        </p:nvCxnSpPr>
        <p:spPr>
          <a:xfrm>
            <a:off x="2955457" y="3469392"/>
            <a:ext cx="7156" cy="665725"/>
          </a:xfrm>
          <a:prstGeom prst="straightConnector1">
            <a:avLst/>
          </a:prstGeom>
          <a:ln w="28575">
            <a:solidFill>
              <a:srgbClr val="0070C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37">
            <a:extLst>
              <a:ext uri="{FF2B5EF4-FFF2-40B4-BE49-F238E27FC236}">
                <a16:creationId xmlns:a16="http://schemas.microsoft.com/office/drawing/2014/main" id="{0DCECC18-1562-C413-4362-06892AE22912}"/>
              </a:ext>
            </a:extLst>
          </p:cNvPr>
          <p:cNvCxnSpPr>
            <a:cxnSpLocks/>
            <a:stCxn id="45" idx="2"/>
            <a:endCxn id="12" idx="0"/>
          </p:cNvCxnSpPr>
          <p:nvPr/>
        </p:nvCxnSpPr>
        <p:spPr>
          <a:xfrm>
            <a:off x="3836771" y="3470076"/>
            <a:ext cx="1" cy="615878"/>
          </a:xfrm>
          <a:prstGeom prst="straightConnector1">
            <a:avLst/>
          </a:prstGeom>
          <a:ln w="28575">
            <a:solidFill>
              <a:srgbClr val="0070C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37">
            <a:extLst>
              <a:ext uri="{FF2B5EF4-FFF2-40B4-BE49-F238E27FC236}">
                <a16:creationId xmlns:a16="http://schemas.microsoft.com/office/drawing/2014/main" id="{4006B073-1974-80AF-CE20-FB9A43C5F44F}"/>
              </a:ext>
            </a:extLst>
          </p:cNvPr>
          <p:cNvCxnSpPr>
            <a:cxnSpLocks/>
            <a:stCxn id="50" idx="2"/>
            <a:endCxn id="10" idx="0"/>
          </p:cNvCxnSpPr>
          <p:nvPr/>
        </p:nvCxnSpPr>
        <p:spPr>
          <a:xfrm flipH="1">
            <a:off x="4974834" y="3513751"/>
            <a:ext cx="1" cy="680903"/>
          </a:xfrm>
          <a:prstGeom prst="straightConnector1">
            <a:avLst/>
          </a:prstGeom>
          <a:ln w="28575">
            <a:solidFill>
              <a:srgbClr val="0070C0"/>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91FC617C-0450-FAB3-F6B2-BD1BDE2AE28A}"/>
              </a:ext>
            </a:extLst>
          </p:cNvPr>
          <p:cNvSpPr txBox="1"/>
          <p:nvPr/>
        </p:nvSpPr>
        <p:spPr>
          <a:xfrm>
            <a:off x="3375726" y="4735240"/>
            <a:ext cx="899156"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AI Search</a:t>
            </a:r>
          </a:p>
        </p:txBody>
      </p:sp>
      <p:sp>
        <p:nvSpPr>
          <p:cNvPr id="112" name="TextBox 111">
            <a:extLst>
              <a:ext uri="{FF2B5EF4-FFF2-40B4-BE49-F238E27FC236}">
                <a16:creationId xmlns:a16="http://schemas.microsoft.com/office/drawing/2014/main" id="{689F4215-F246-E6E2-E7E2-C430A506446F}"/>
              </a:ext>
            </a:extLst>
          </p:cNvPr>
          <p:cNvSpPr txBox="1"/>
          <p:nvPr/>
        </p:nvSpPr>
        <p:spPr>
          <a:xfrm>
            <a:off x="4547912" y="4743328"/>
            <a:ext cx="801041"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Segoe Sans Text Semibold"/>
                <a:ea typeface="+mn-ea"/>
                <a:cs typeface="+mn-cs"/>
              </a:rPr>
              <a:t>Azure OpenAI</a:t>
            </a:r>
          </a:p>
        </p:txBody>
      </p:sp>
      <p:sp>
        <p:nvSpPr>
          <p:cNvPr id="113" name="TextBox 112">
            <a:extLst>
              <a:ext uri="{FF2B5EF4-FFF2-40B4-BE49-F238E27FC236}">
                <a16:creationId xmlns:a16="http://schemas.microsoft.com/office/drawing/2014/main" id="{7C6D9155-5B1A-8266-6945-202091E744E2}"/>
              </a:ext>
            </a:extLst>
          </p:cNvPr>
          <p:cNvSpPr txBox="1"/>
          <p:nvPr/>
        </p:nvSpPr>
        <p:spPr>
          <a:xfrm>
            <a:off x="2553905" y="4755166"/>
            <a:ext cx="803919"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Database</a:t>
            </a:r>
          </a:p>
        </p:txBody>
      </p:sp>
      <p:sp>
        <p:nvSpPr>
          <p:cNvPr id="114" name="TextBox 113">
            <a:extLst>
              <a:ext uri="{FF2B5EF4-FFF2-40B4-BE49-F238E27FC236}">
                <a16:creationId xmlns:a16="http://schemas.microsoft.com/office/drawing/2014/main" id="{AC765946-01C0-1F04-CF3C-CEBFB9C1B164}"/>
              </a:ext>
            </a:extLst>
          </p:cNvPr>
          <p:cNvSpPr txBox="1"/>
          <p:nvPr/>
        </p:nvSpPr>
        <p:spPr>
          <a:xfrm>
            <a:off x="1677975" y="4745295"/>
            <a:ext cx="803919"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Sans Text Semibold"/>
                <a:ea typeface="+mn-ea"/>
                <a:cs typeface="+mn-cs"/>
              </a:rPr>
              <a:t>Bing Search API</a:t>
            </a:r>
          </a:p>
        </p:txBody>
      </p:sp>
      <p:sp>
        <p:nvSpPr>
          <p:cNvPr id="13" name="TextBox 12">
            <a:extLst>
              <a:ext uri="{FF2B5EF4-FFF2-40B4-BE49-F238E27FC236}">
                <a16:creationId xmlns:a16="http://schemas.microsoft.com/office/drawing/2014/main" id="{AC361BEE-5791-34CB-77D8-31ABF85E0833}"/>
              </a:ext>
            </a:extLst>
          </p:cNvPr>
          <p:cNvSpPr txBox="1"/>
          <p:nvPr/>
        </p:nvSpPr>
        <p:spPr>
          <a:xfrm>
            <a:off x="7193485" y="5061257"/>
            <a:ext cx="63" cy="3000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C0F7FD7C-173A-7C36-ED25-57E73DA338C3}"/>
              </a:ext>
            </a:extLst>
          </p:cNvPr>
          <p:cNvSpPr/>
          <p:nvPr/>
        </p:nvSpPr>
        <p:spPr bwMode="auto">
          <a:xfrm>
            <a:off x="0" y="5398844"/>
            <a:ext cx="12191350" cy="14576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116725E4-E6A6-AFBB-5EED-D62A73469591}"/>
              </a:ext>
            </a:extLst>
          </p:cNvPr>
          <p:cNvCxnSpPr>
            <a:cxnSpLocks/>
          </p:cNvCxnSpPr>
          <p:nvPr/>
        </p:nvCxnSpPr>
        <p:spPr>
          <a:xfrm>
            <a:off x="0" y="5398844"/>
            <a:ext cx="12192000" cy="0"/>
          </a:xfrm>
          <a:prstGeom prst="line">
            <a:avLst/>
          </a:prstGeom>
          <a:noFill/>
          <a:ln w="19050">
            <a:solidFill>
              <a:schemeClr val="tx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4A937DCC-F7C0-5341-0427-23FB19C123E7}"/>
              </a:ext>
            </a:extLst>
          </p:cNvPr>
          <p:cNvCxnSpPr/>
          <p:nvPr/>
        </p:nvCxnSpPr>
        <p:spPr>
          <a:xfrm>
            <a:off x="4183649" y="5533534"/>
            <a:ext cx="0" cy="1131217"/>
          </a:xfrm>
          <a:prstGeom prst="line">
            <a:avLst/>
          </a:prstGeom>
          <a:ln w="6350">
            <a:solidFill>
              <a:schemeClr val="bg1">
                <a:lumMod val="50000"/>
                <a:alpha val="36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32A1304-EF8D-8238-5D54-419F04834E29}"/>
              </a:ext>
            </a:extLst>
          </p:cNvPr>
          <p:cNvCxnSpPr/>
          <p:nvPr/>
        </p:nvCxnSpPr>
        <p:spPr>
          <a:xfrm>
            <a:off x="8013891" y="5533534"/>
            <a:ext cx="0" cy="1131217"/>
          </a:xfrm>
          <a:prstGeom prst="line">
            <a:avLst/>
          </a:prstGeom>
          <a:ln w="6350">
            <a:solidFill>
              <a:schemeClr val="bg1">
                <a:lumMod val="50000"/>
                <a:alpha val="36000"/>
              </a:schemeClr>
            </a:solidFill>
          </a:ln>
        </p:spPr>
        <p:style>
          <a:lnRef idx="1">
            <a:schemeClr val="accent1"/>
          </a:lnRef>
          <a:fillRef idx="0">
            <a:schemeClr val="accent1"/>
          </a:fillRef>
          <a:effectRef idx="0">
            <a:schemeClr val="accent1"/>
          </a:effectRef>
          <a:fontRef idx="minor">
            <a:schemeClr val="tx1"/>
          </a:fontRef>
        </p:style>
      </p:cxnSp>
      <p:sp>
        <p:nvSpPr>
          <p:cNvPr id="23" name="CaixaDeTexto 35">
            <a:extLst>
              <a:ext uri="{FF2B5EF4-FFF2-40B4-BE49-F238E27FC236}">
                <a16:creationId xmlns:a16="http://schemas.microsoft.com/office/drawing/2014/main" id="{8A276154-6D91-46DA-DEE3-E183BE3A1BEE}"/>
              </a:ext>
            </a:extLst>
          </p:cNvPr>
          <p:cNvSpPr txBox="1"/>
          <p:nvPr/>
        </p:nvSpPr>
        <p:spPr>
          <a:xfrm>
            <a:off x="8282165" y="5519772"/>
            <a:ext cx="3361245"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Business Impact: </a:t>
            </a:r>
            <a:r>
              <a:rPr kumimoji="0" lang="en-US" sz="1100" b="0" i="0" u="none" strike="noStrike" kern="1200" cap="none" spc="0" normalizeH="0" baseline="0" noProof="0">
                <a:ln>
                  <a:noFill/>
                </a:ln>
                <a:solidFill>
                  <a:srgbClr val="000000"/>
                </a:solidFill>
                <a:effectLst/>
                <a:uLnTx/>
                <a:uFillTx/>
                <a:latin typeface="Segoe Sans Text"/>
                <a:ea typeface="+mn-ea"/>
                <a:cs typeface="+mn-cs"/>
              </a:rPr>
              <a:t>Increases brand value to customers by providing personalized content to each person in marketing materials and in online portals. </a:t>
            </a:r>
          </a:p>
        </p:txBody>
      </p:sp>
      <p:sp>
        <p:nvSpPr>
          <p:cNvPr id="28" name="CaixaDeTexto 35">
            <a:extLst>
              <a:ext uri="{FF2B5EF4-FFF2-40B4-BE49-F238E27FC236}">
                <a16:creationId xmlns:a16="http://schemas.microsoft.com/office/drawing/2014/main" id="{E29B4558-2912-C621-BDF8-7BEFBF8A82A2}"/>
              </a:ext>
            </a:extLst>
          </p:cNvPr>
          <p:cNvSpPr txBox="1"/>
          <p:nvPr/>
        </p:nvSpPr>
        <p:spPr>
          <a:xfrm>
            <a:off x="571500" y="5519772"/>
            <a:ext cx="3361245" cy="6771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Use-case: </a:t>
            </a:r>
            <a:r>
              <a:rPr kumimoji="0" lang="en-US" sz="1100" b="0" i="0" u="none" strike="noStrike" kern="1200" cap="none" spc="0" normalizeH="0" baseline="0" noProof="0">
                <a:ln>
                  <a:noFill/>
                </a:ln>
                <a:solidFill>
                  <a:srgbClr val="000000"/>
                </a:solidFill>
                <a:effectLst/>
                <a:uLnTx/>
                <a:uFillTx/>
                <a:latin typeface="Segoe Sans Text"/>
                <a:ea typeface="+mn-ea"/>
                <a:cs typeface="+mn-cs"/>
              </a:rPr>
              <a:t>Need to be able to generate end-user personalized emails and other marketing materials using user preferences, retailer templates, and internet articles.</a:t>
            </a:r>
          </a:p>
        </p:txBody>
      </p:sp>
      <p:sp>
        <p:nvSpPr>
          <p:cNvPr id="30" name="CaixaDeTexto 35">
            <a:extLst>
              <a:ext uri="{FF2B5EF4-FFF2-40B4-BE49-F238E27FC236}">
                <a16:creationId xmlns:a16="http://schemas.microsoft.com/office/drawing/2014/main" id="{9DAB4F60-BBC8-47E7-3712-FB1DA243EEF0}"/>
              </a:ext>
            </a:extLst>
          </p:cNvPr>
          <p:cNvSpPr txBox="1"/>
          <p:nvPr/>
        </p:nvSpPr>
        <p:spPr>
          <a:xfrm>
            <a:off x="4411716" y="5519772"/>
            <a:ext cx="3361245" cy="84638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Sans Text Semibold"/>
                <a:ea typeface="+mn-ea"/>
                <a:cs typeface="+mn-cs"/>
              </a:rPr>
              <a:t>Solution: </a:t>
            </a:r>
            <a:r>
              <a:rPr kumimoji="0" lang="en-US" sz="1100" b="0" i="0" u="none" strike="noStrike" kern="1200" cap="none" spc="0" normalizeH="0" baseline="0" noProof="0">
                <a:ln>
                  <a:noFill/>
                </a:ln>
                <a:solidFill>
                  <a:srgbClr val="000000"/>
                </a:solidFill>
                <a:effectLst/>
                <a:uLnTx/>
                <a:uFillTx/>
                <a:latin typeface="Segoe Sans Text"/>
                <a:ea typeface="+mn-ea"/>
                <a:cs typeface="+mn-cs"/>
              </a:rPr>
              <a:t>Employees generate content using a front-end application to specify parameters. Their input is enriched by user data, data indexed in AI Search, and the Bing API. OpenAI then summarizes this information and generates a response.</a:t>
            </a:r>
          </a:p>
        </p:txBody>
      </p:sp>
      <p:pic>
        <p:nvPicPr>
          <p:cNvPr id="10" name="Graphic 9">
            <a:extLst>
              <a:ext uri="{FF2B5EF4-FFF2-40B4-BE49-F238E27FC236}">
                <a16:creationId xmlns:a16="http://schemas.microsoft.com/office/drawing/2014/main" id="{84AB923A-95A6-AFF5-4514-AD014113495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754208" y="4194654"/>
            <a:ext cx="441252" cy="441252"/>
          </a:xfrm>
          <a:prstGeom prst="rect">
            <a:avLst/>
          </a:prstGeom>
        </p:spPr>
      </p:pic>
    </p:spTree>
    <p:extLst>
      <p:ext uri="{BB962C8B-B14F-4D97-AF65-F5344CB8AC3E}">
        <p14:creationId xmlns:p14="http://schemas.microsoft.com/office/powerpoint/2010/main" val="259542343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E335AC1-89AC-12DB-100B-A193A44CFE90}"/>
              </a:ext>
            </a:extLst>
          </p:cNvPr>
          <p:cNvSpPr/>
          <p:nvPr/>
        </p:nvSpPr>
        <p:spPr bwMode="auto">
          <a:xfrm>
            <a:off x="588263" y="1190171"/>
            <a:ext cx="11031537" cy="521062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8913A350-3CF8-0647-D0C5-F282FE866E20}"/>
              </a:ext>
            </a:extLst>
          </p:cNvPr>
          <p:cNvSpPr>
            <a:spLocks noGrp="1"/>
          </p:cNvSpPr>
          <p:nvPr>
            <p:ph type="title"/>
          </p:nvPr>
        </p:nvSpPr>
        <p:spPr/>
        <p:txBody>
          <a:bodyPr/>
          <a:lstStyle/>
          <a:p>
            <a:r>
              <a:rPr lang="en-US">
                <a:ea typeface="+mj-ea"/>
                <a:cs typeface="+mj-cs"/>
              </a:rPr>
              <a:t>Azure Architecture Center: Personalized offers</a:t>
            </a:r>
          </a:p>
        </p:txBody>
      </p:sp>
      <p:pic>
        <p:nvPicPr>
          <p:cNvPr id="4" name="Picture 3">
            <a:extLst>
              <a:ext uri="{FF2B5EF4-FFF2-40B4-BE49-F238E27FC236}">
                <a16:creationId xmlns:a16="http://schemas.microsoft.com/office/drawing/2014/main" id="{E17327E3-1B6C-73CB-0D9B-13B11B1D8C30}"/>
              </a:ext>
            </a:extLst>
          </p:cNvPr>
          <p:cNvPicPr>
            <a:picLocks noChangeAspect="1"/>
          </p:cNvPicPr>
          <p:nvPr/>
        </p:nvPicPr>
        <p:blipFill>
          <a:blip r:embed="rId3"/>
          <a:stretch>
            <a:fillRect/>
          </a:stretch>
        </p:blipFill>
        <p:spPr>
          <a:xfrm>
            <a:off x="685801" y="1269241"/>
            <a:ext cx="10807699" cy="4949869"/>
          </a:xfrm>
          <a:prstGeom prst="rect">
            <a:avLst/>
          </a:prstGeom>
        </p:spPr>
      </p:pic>
      <p:sp>
        <p:nvSpPr>
          <p:cNvPr id="5" name="TextBox 4">
            <a:extLst>
              <a:ext uri="{FF2B5EF4-FFF2-40B4-BE49-F238E27FC236}">
                <a16:creationId xmlns:a16="http://schemas.microsoft.com/office/drawing/2014/main" id="{9D1060C6-082F-CD29-CE6E-487ABEF56FB2}"/>
              </a:ext>
            </a:extLst>
          </p:cNvPr>
          <p:cNvSpPr txBox="1"/>
          <p:nvPr/>
        </p:nvSpPr>
        <p:spPr>
          <a:xfrm>
            <a:off x="555722" y="6492987"/>
            <a:ext cx="11028744"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Personalized offers – Azure Solution Ideas | Microsoft Learn</a:t>
            </a:r>
            <a:endParaRPr kumimoji="0" lang="en-US" sz="1200" b="0" i="0" u="none" strike="noStrike" kern="1200" cap="none" spc="0" normalizeH="0" baseline="0" noProof="0" dirty="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829300178"/>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64F533-9F1F-E060-57AE-77061FA5A7B2}"/>
              </a:ext>
            </a:extLst>
          </p:cNvPr>
          <p:cNvSpPr/>
          <p:nvPr/>
        </p:nvSpPr>
        <p:spPr bwMode="auto">
          <a:xfrm>
            <a:off x="588263" y="1190171"/>
            <a:ext cx="11031537" cy="5210629"/>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5B8AA02C-F022-097B-9DD6-79C3775677C6}"/>
              </a:ext>
            </a:extLst>
          </p:cNvPr>
          <p:cNvSpPr>
            <a:spLocks noGrp="1"/>
          </p:cNvSpPr>
          <p:nvPr>
            <p:ph type="title"/>
          </p:nvPr>
        </p:nvSpPr>
        <p:spPr>
          <a:xfrm>
            <a:off x="588263" y="457200"/>
            <a:ext cx="11442238" cy="492443"/>
          </a:xfrm>
        </p:spPr>
        <p:txBody>
          <a:bodyPr/>
          <a:lstStyle/>
          <a:p>
            <a:r>
              <a:rPr lang="en-US" sz="3200">
                <a:ea typeface="+mj-ea"/>
                <a:cs typeface="+mj-cs"/>
              </a:rPr>
              <a:t>Build a real-time recommendation API on Azure</a:t>
            </a:r>
          </a:p>
        </p:txBody>
      </p:sp>
      <p:pic>
        <p:nvPicPr>
          <p:cNvPr id="4" name="Picture 3">
            <a:extLst>
              <a:ext uri="{FF2B5EF4-FFF2-40B4-BE49-F238E27FC236}">
                <a16:creationId xmlns:a16="http://schemas.microsoft.com/office/drawing/2014/main" id="{B1ECE5DB-6D45-1191-D4ED-2518ABA9BD6B}"/>
              </a:ext>
            </a:extLst>
          </p:cNvPr>
          <p:cNvPicPr>
            <a:picLocks noChangeAspect="1"/>
          </p:cNvPicPr>
          <p:nvPr/>
        </p:nvPicPr>
        <p:blipFill>
          <a:blip r:embed="rId3"/>
          <a:stretch>
            <a:fillRect/>
          </a:stretch>
        </p:blipFill>
        <p:spPr>
          <a:xfrm>
            <a:off x="1798728" y="1387749"/>
            <a:ext cx="8920072" cy="4871302"/>
          </a:xfrm>
          <a:prstGeom prst="rect">
            <a:avLst/>
          </a:prstGeom>
        </p:spPr>
      </p:pic>
      <p:sp>
        <p:nvSpPr>
          <p:cNvPr id="5" name="TextBox 4">
            <a:extLst>
              <a:ext uri="{FF2B5EF4-FFF2-40B4-BE49-F238E27FC236}">
                <a16:creationId xmlns:a16="http://schemas.microsoft.com/office/drawing/2014/main" id="{206AA5FD-E7E3-AC25-F96A-9601C4BCDA3A}"/>
              </a:ext>
            </a:extLst>
          </p:cNvPr>
          <p:cNvSpPr txBox="1"/>
          <p:nvPr/>
        </p:nvSpPr>
        <p:spPr>
          <a:xfrm>
            <a:off x="555722" y="6492987"/>
            <a:ext cx="11028744" cy="184666"/>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Sans Text"/>
                <a:ea typeface="+mn-ea"/>
                <a:cs typeface="+mn-cs"/>
                <a:hlinkClick r:id="rId4">
                  <a:extLst>
                    <a:ext uri="{A12FA001-AC4F-418D-AE19-62706E023703}">
                      <ahyp:hlinkClr xmlns:ahyp="http://schemas.microsoft.com/office/drawing/2018/hyperlinkcolor" val="tx"/>
                    </a:ext>
                  </a:extLst>
                </a:hlinkClick>
              </a:rPr>
              <a:t>Build a real-time recommendation API on Azure – Azure Architecture Center | Microsoft Learn</a:t>
            </a:r>
            <a:endParaRPr kumimoji="0" lang="en-US" sz="1200" b="0" i="0" u="none" strike="noStrike" kern="1200" cap="none" spc="0" normalizeH="0" baseline="0" noProof="0">
              <a:ln>
                <a:noFill/>
              </a:ln>
              <a:solidFill>
                <a:srgbClr val="0078D4"/>
              </a:solidFill>
              <a:effectLst/>
              <a:uLnTx/>
              <a:uFillTx/>
              <a:latin typeface="Segoe Sans Text"/>
              <a:ea typeface="+mn-ea"/>
              <a:cs typeface="+mn-cs"/>
            </a:endParaRPr>
          </a:p>
        </p:txBody>
      </p:sp>
    </p:spTree>
    <p:extLst>
      <p:ext uri="{BB962C8B-B14F-4D97-AF65-F5344CB8AC3E}">
        <p14:creationId xmlns:p14="http://schemas.microsoft.com/office/powerpoint/2010/main" val="324484717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1B3E4-50BC-B3A5-DD14-32811358C5CD}"/>
            </a:ext>
          </a:extLst>
        </p:cNvPr>
        <p:cNvGrpSpPr/>
        <p:nvPr/>
      </p:nvGrpSpPr>
      <p:grpSpPr>
        <a:xfrm>
          <a:off x="0" y="0"/>
          <a:ext cx="0" cy="0"/>
          <a:chOff x="0" y="0"/>
          <a:chExt cx="0" cy="0"/>
        </a:xfrm>
      </p:grpSpPr>
      <p:pic>
        <p:nvPicPr>
          <p:cNvPr id="2" name="Picture Placeholder 19">
            <a:extLst>
              <a:ext uri="{FF2B5EF4-FFF2-40B4-BE49-F238E27FC236}">
                <a16:creationId xmlns:a16="http://schemas.microsoft.com/office/drawing/2014/main" id="{D68D1B56-DC1E-A3D4-FC6E-710745A5098B}"/>
              </a:ext>
              <a:ext uri="{C183D7F6-B498-43B3-948B-1728B52AA6E4}">
                <adec:decorative xmlns:adec="http://schemas.microsoft.com/office/drawing/2017/decorative" val="1"/>
              </a:ext>
            </a:extLst>
          </p:cNvPr>
          <p:cNvPicPr>
            <a:picLocks noChangeAspect="1"/>
          </p:cNvPicPr>
          <p:nvPr/>
        </p:nvPicPr>
        <p:blipFill rotWithShape="1">
          <a:blip r:embed="rId3"/>
          <a:srcRect l="6885" t="546" b="546"/>
          <a:stretch/>
        </p:blipFill>
        <p:spPr>
          <a:xfrm>
            <a:off x="0" y="0"/>
            <a:ext cx="12196128" cy="4669479"/>
          </a:xfrm>
          <a:prstGeom prst="rect">
            <a:avLst/>
          </a:prstGeom>
        </p:spPr>
      </p:pic>
      <p:sp>
        <p:nvSpPr>
          <p:cNvPr id="16" name="Text Placeholder 12">
            <a:extLst>
              <a:ext uri="{FF2B5EF4-FFF2-40B4-BE49-F238E27FC236}">
                <a16:creationId xmlns:a16="http://schemas.microsoft.com/office/drawing/2014/main" id="{B52DE269-571B-6C6E-B768-6402BCD36785}"/>
              </a:ext>
            </a:extLst>
          </p:cNvPr>
          <p:cNvSpPr txBox="1">
            <a:spLocks/>
          </p:cNvSpPr>
          <p:nvPr/>
        </p:nvSpPr>
        <p:spPr>
          <a:xfrm>
            <a:off x="3037481" y="5031452"/>
            <a:ext cx="2884287" cy="1061829"/>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mn-lt"/>
                <a:cs typeface="+mn-cs"/>
              </a:rPr>
              <a:t>H&amp;R Block leads the tax preparation industry; its tax professionals prepared more than 21.6 million tax returns last year. The organization wanted to spend more time understanding its clients and their unique needs, and less time on data entry and retrieval.</a:t>
            </a:r>
          </a:p>
        </p:txBody>
      </p:sp>
      <p:sp>
        <p:nvSpPr>
          <p:cNvPr id="20" name="TextBox 19">
            <a:extLst>
              <a:ext uri="{FF2B5EF4-FFF2-40B4-BE49-F238E27FC236}">
                <a16:creationId xmlns:a16="http://schemas.microsoft.com/office/drawing/2014/main" id="{1382ED82-599D-37B0-8AE6-07B588D2562A}"/>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22" name="Text Placeholder 14">
            <a:extLst>
              <a:ext uri="{FF2B5EF4-FFF2-40B4-BE49-F238E27FC236}">
                <a16:creationId xmlns:a16="http://schemas.microsoft.com/office/drawing/2014/main" id="{F9003A11-D0F8-05F5-5940-3D265DF9A8BC}"/>
              </a:ext>
            </a:extLst>
          </p:cNvPr>
          <p:cNvSpPr txBox="1">
            <a:spLocks/>
          </p:cNvSpPr>
          <p:nvPr/>
        </p:nvSpPr>
        <p:spPr>
          <a:xfrm>
            <a:off x="6175726" y="5031452"/>
            <a:ext cx="2829565" cy="106182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50" b="0" i="0" u="none" strike="noStrike" kern="1200" cap="none" spc="0" normalizeH="0" baseline="0" noProof="0">
                <a:ln>
                  <a:noFill/>
                </a:ln>
                <a:effectLst/>
                <a:uLnTx/>
                <a:uFillTx/>
              </a:rPr>
              <a:t>H&amp;R Block turned to Azure Machine Learning and Azure AI. With Microsoft Azure Cognitive Search, each tax professional can find detailed client history in seconds. Azure Form Recognizer helps them quickly sort through stacks of forms.</a:t>
            </a:r>
          </a:p>
        </p:txBody>
      </p:sp>
      <p:sp>
        <p:nvSpPr>
          <p:cNvPr id="25" name="TextBox 24">
            <a:extLst>
              <a:ext uri="{FF2B5EF4-FFF2-40B4-BE49-F238E27FC236}">
                <a16:creationId xmlns:a16="http://schemas.microsoft.com/office/drawing/2014/main" id="{6C8815A9-FBBB-B82D-DA43-8B28060B0CF7}"/>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27" name="Text Placeholder 15">
            <a:extLst>
              <a:ext uri="{FF2B5EF4-FFF2-40B4-BE49-F238E27FC236}">
                <a16:creationId xmlns:a16="http://schemas.microsoft.com/office/drawing/2014/main" id="{92AD3F86-8AD7-D9C2-F258-9929C18FE539}"/>
              </a:ext>
            </a:extLst>
          </p:cNvPr>
          <p:cNvSpPr txBox="1">
            <a:spLocks/>
          </p:cNvSpPr>
          <p:nvPr/>
        </p:nvSpPr>
        <p:spPr>
          <a:xfrm>
            <a:off x="9157647" y="5031452"/>
            <a:ext cx="2829565" cy="1061829"/>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50" b="0" i="0" u="none" strike="noStrike" kern="1200" cap="none" spc="0" normalizeH="0" baseline="0" noProof="0">
                <a:ln>
                  <a:noFill/>
                </a:ln>
                <a:effectLst/>
                <a:uLnTx/>
                <a:uFillTx/>
              </a:rPr>
              <a:t>With AI-powered processes in place, H&amp;R tax professionals are finding data entry and retrieval more efficient. They can spend their time in more valuable ways: delivering differentiated client experiences and helping clients approach tax season with confidence.</a:t>
            </a:r>
          </a:p>
        </p:txBody>
      </p:sp>
      <p:sp>
        <p:nvSpPr>
          <p:cNvPr id="29" name="TextBox 28">
            <a:extLst>
              <a:ext uri="{FF2B5EF4-FFF2-40B4-BE49-F238E27FC236}">
                <a16:creationId xmlns:a16="http://schemas.microsoft.com/office/drawing/2014/main" id="{681B5120-4C2E-7526-43C8-99C94C68544C}"/>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9" name="Rectangle 8">
            <a:extLst>
              <a:ext uri="{FF2B5EF4-FFF2-40B4-BE49-F238E27FC236}">
                <a16:creationId xmlns:a16="http://schemas.microsoft.com/office/drawing/2014/main" id="{60CA8EFF-3552-45FE-DBC8-CE0E64BDDBA3}"/>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C7A6DE91-D524-8CE7-B7DB-401B394BF706}"/>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FA5A30FD-A3A9-2AEA-A726-D68898497E7F}"/>
              </a:ext>
            </a:extLst>
          </p:cNvPr>
          <p:cNvGrpSpPr/>
          <p:nvPr/>
        </p:nvGrpSpPr>
        <p:grpSpPr>
          <a:xfrm>
            <a:off x="283464" y="0"/>
            <a:ext cx="3493074" cy="430887"/>
            <a:chOff x="417745" y="0"/>
            <a:chExt cx="3886240" cy="955040"/>
          </a:xfrm>
          <a:solidFill>
            <a:schemeClr val="accent1"/>
          </a:solidFill>
        </p:grpSpPr>
        <p:sp>
          <p:nvSpPr>
            <p:cNvPr id="13" name="Rounded Rectangle 12">
              <a:extLst>
                <a:ext uri="{FF2B5EF4-FFF2-40B4-BE49-F238E27FC236}">
                  <a16:creationId xmlns:a16="http://schemas.microsoft.com/office/drawing/2014/main" id="{684F516C-E31C-7A74-C1CE-B7656B5F2823}"/>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Rectangle 13">
              <a:extLst>
                <a:ext uri="{FF2B5EF4-FFF2-40B4-BE49-F238E27FC236}">
                  <a16:creationId xmlns:a16="http://schemas.microsoft.com/office/drawing/2014/main" id="{EDCBF61C-41BC-9AB8-1774-F3245267C0A0}"/>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Rectangle: Rounded Corners 5">
            <a:extLst>
              <a:ext uri="{FF2B5EF4-FFF2-40B4-BE49-F238E27FC236}">
                <a16:creationId xmlns:a16="http://schemas.microsoft.com/office/drawing/2014/main" id="{6C805D0C-25FF-C6DF-96FF-CA208CE155AE}"/>
              </a:ext>
            </a:extLst>
          </p:cNvPr>
          <p:cNvSpPr/>
          <p:nvPr/>
        </p:nvSpPr>
        <p:spPr>
          <a:xfrm>
            <a:off x="565024" y="1421313"/>
            <a:ext cx="2720170" cy="11746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marR="0" lvl="0" indent="-176213" algn="l" defTabSz="914400" rtl="0" eaLnBrk="1" fontAlgn="auto" latinLnBrk="0" hangingPunct="1">
              <a:spcAft>
                <a:spcPts val="1200"/>
              </a:spcAft>
              <a:buClrTx/>
              <a:buSzTx/>
              <a:buFont typeface="Arial" panose="020B0604020202020204" pitchFamily="34" charset="0"/>
              <a:buChar char="•"/>
              <a:tabLst/>
              <a:defRPr/>
            </a:pPr>
            <a:r>
              <a:rPr lang="en-US" sz="1200">
                <a:solidFill>
                  <a:schemeClr val="tx1"/>
                </a:solidFill>
              </a:rPr>
              <a:t>Financial Services and Insurance</a:t>
            </a:r>
            <a:endParaRPr kumimoji="0" lang="en-US" sz="1200" i="0" u="none" strike="noStrike" kern="1200" cap="none" normalizeH="0" baseline="0" noProof="0">
              <a:ln>
                <a:noFill/>
              </a:ln>
              <a:solidFill>
                <a:schemeClr val="tx1"/>
              </a:solidFill>
              <a:effectLst/>
              <a:uLnTx/>
              <a:uFillTx/>
            </a:endParaRP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indent="-176213">
              <a:spcAft>
                <a:spcPts val="600"/>
              </a:spcAft>
              <a:buFont typeface="Arial" panose="020B0604020202020204" pitchFamily="34" charset="0"/>
              <a:buChar char="•"/>
              <a:defRPr/>
            </a:pPr>
            <a:r>
              <a:rPr lang="en-US" sz="1200">
                <a:solidFill>
                  <a:schemeClr val="tx1"/>
                </a:solidFill>
              </a:rPr>
              <a:t>Document processing and workflow automation</a:t>
            </a:r>
          </a:p>
        </p:txBody>
      </p:sp>
      <p:sp>
        <p:nvSpPr>
          <p:cNvPr id="17" name="TextBox 16">
            <a:extLst>
              <a:ext uri="{FF2B5EF4-FFF2-40B4-BE49-F238E27FC236}">
                <a16:creationId xmlns:a16="http://schemas.microsoft.com/office/drawing/2014/main" id="{0267CF29-9DEE-7D2E-9DAE-8FBF3AA20D9D}"/>
              </a:ext>
            </a:extLst>
          </p:cNvPr>
          <p:cNvSpPr txBox="1"/>
          <p:nvPr/>
        </p:nvSpPr>
        <p:spPr>
          <a:xfrm>
            <a:off x="565024" y="535765"/>
            <a:ext cx="2720170" cy="677108"/>
          </a:xfrm>
          <a:prstGeom prst="rect">
            <a:avLst/>
          </a:prstGeom>
          <a:noFill/>
        </p:spPr>
        <p:txBody>
          <a:bodyPr wrap="square" lIns="0" tIns="0" rIns="0" bIns="0" rtlCol="0">
            <a:noAutofit/>
          </a:bodyPr>
          <a:lstStyle/>
          <a:p>
            <a:pPr marL="0" marR="0" lvl="0" indent="0" algn="l" defTabSz="914400" rtl="0" eaLnBrk="1" fontAlgn="auto" latinLnBrk="0" hangingPunct="1">
              <a:spcAft>
                <a:spcPts val="200"/>
              </a:spcAft>
              <a:buClrTx/>
              <a:buSzTx/>
              <a:buFontTx/>
              <a:buNone/>
              <a:tabLst/>
              <a:defRPr/>
            </a:pPr>
            <a:r>
              <a:rPr lang="en-US" sz="1200" b="1"/>
              <a:t>PERSONAS</a:t>
            </a:r>
          </a:p>
          <a:p>
            <a:pPr marL="0" marR="0" lvl="0" indent="0" algn="l" defTabSz="914400" rtl="0" eaLnBrk="1" fontAlgn="auto" latinLnBrk="0" hangingPunct="1">
              <a:spcAft>
                <a:spcPts val="200"/>
              </a:spcAft>
              <a:buClrTx/>
              <a:buSzTx/>
              <a:buFontTx/>
              <a:buNone/>
              <a:tabLst/>
              <a:defRPr/>
            </a:pPr>
            <a:r>
              <a:rPr kumimoji="0" lang="en-US" sz="1600" b="0" i="0" u="none" strike="noStrike" kern="1200" cap="none" normalizeH="0" baseline="0" noProof="0">
                <a:ln>
                  <a:noFill/>
                </a:ln>
                <a:effectLst/>
                <a:uLnTx/>
                <a:uFillTx/>
              </a:rPr>
              <a:t>HR/Legal/Finance</a:t>
            </a:r>
            <a:endParaRPr kumimoji="0" lang="en-US" sz="2000" b="0" i="0" u="none" strike="noStrike" kern="1200" cap="none" normalizeH="0" baseline="0" noProof="0">
              <a:ln>
                <a:noFill/>
              </a:ln>
              <a:effectLst/>
              <a:uLnTx/>
              <a:uFillTx/>
            </a:endParaRPr>
          </a:p>
          <a:p>
            <a:pPr marL="0" marR="0" lvl="0" indent="0" algn="l" defTabSz="914400" rtl="0" eaLnBrk="1" fontAlgn="auto" latinLnBrk="0" hangingPunct="1">
              <a:spcAft>
                <a:spcPts val="600"/>
              </a:spcAft>
              <a:buClrTx/>
              <a:buSzTx/>
              <a:buFontTx/>
              <a:buNone/>
              <a:tabLst/>
              <a:defRPr/>
            </a:pPr>
            <a:r>
              <a:rPr kumimoji="0" lang="en-US" sz="1600" b="0" i="0" u="none" strike="noStrike" kern="1200" cap="none" normalizeH="0" baseline="0" noProof="0">
                <a:ln>
                  <a:noFill/>
                </a:ln>
                <a:effectLst/>
                <a:uLnTx/>
                <a:uFillTx/>
              </a:rPr>
              <a:t>IT</a:t>
            </a:r>
            <a:endParaRPr kumimoji="0" lang="en-US" sz="2000" b="0" i="0" u="none" strike="noStrike" kern="1200" cap="none" normalizeH="0" baseline="0" noProof="0">
              <a:ln>
                <a:noFill/>
              </a:ln>
              <a:effectLst/>
              <a:uLnTx/>
              <a:uFillTx/>
            </a:endParaRPr>
          </a:p>
        </p:txBody>
      </p:sp>
      <p:sp>
        <p:nvSpPr>
          <p:cNvPr id="5" name="Text Placeholder 1">
            <a:extLst>
              <a:ext uri="{FF2B5EF4-FFF2-40B4-BE49-F238E27FC236}">
                <a16:creationId xmlns:a16="http://schemas.microsoft.com/office/drawing/2014/main" id="{A8EF6EBD-A290-15EA-478E-020C87E67784}"/>
              </a:ext>
            </a:extLst>
          </p:cNvPr>
          <p:cNvSpPr txBox="1">
            <a:spLocks/>
          </p:cNvSpPr>
          <p:nvPr/>
        </p:nvSpPr>
        <p:spPr>
          <a:xfrm>
            <a:off x="283464" y="4096192"/>
            <a:ext cx="7389818" cy="492443"/>
          </a:xfrm>
          <a:prstGeom prst="rect">
            <a:avLst/>
          </a:prstGeom>
          <a:noFill/>
        </p:spPr>
        <p:txBody>
          <a:bodyPr lIns="0" tIns="0" rIns="0" bIns="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600" b="0" i="1" u="none" strike="noStrike" kern="1200" cap="none" spc="0" normalizeH="0" baseline="0" noProof="0">
                <a:ln>
                  <a:noFill/>
                </a:ln>
                <a:effectLst/>
                <a:uLnTx/>
                <a:uFillTx/>
              </a:rPr>
              <a:t>“Give us a shoebox of tax documents, and we’ll use AI and machine learning to put the data in the right places.”</a:t>
            </a:r>
          </a:p>
        </p:txBody>
      </p:sp>
      <p:sp>
        <p:nvSpPr>
          <p:cNvPr id="18" name="Text Placeholder 1">
            <a:extLst>
              <a:ext uri="{FF2B5EF4-FFF2-40B4-BE49-F238E27FC236}">
                <a16:creationId xmlns:a16="http://schemas.microsoft.com/office/drawing/2014/main" id="{557204D4-7C80-8451-6559-25B756A1DB9E}"/>
              </a:ext>
            </a:extLst>
          </p:cNvPr>
          <p:cNvSpPr txBox="1">
            <a:spLocks/>
          </p:cNvSpPr>
          <p:nvPr/>
        </p:nvSpPr>
        <p:spPr>
          <a:xfrm>
            <a:off x="8334891" y="4150053"/>
            <a:ext cx="3548947" cy="384721"/>
          </a:xfrm>
          <a:prstGeom prst="rect">
            <a:avLst/>
          </a:prstGeom>
          <a:noFill/>
        </p:spPr>
        <p:txBody>
          <a:bodyPr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i="0" u="none" strike="noStrike" kern="1200" cap="none" spc="0" normalizeH="0" baseline="0" noProof="0">
                <a:ln>
                  <a:noFill/>
                </a:ln>
                <a:effectLst/>
                <a:uLnTx/>
                <a:uFillTx/>
                <a:latin typeface="+mj-lt"/>
                <a:ea typeface="+mj-ea"/>
                <a:cs typeface="+mj-cs"/>
              </a:rPr>
              <a:t>Sameer Agarwal,</a:t>
            </a:r>
            <a:br>
              <a:rPr kumimoji="0" lang="en-US" sz="1400" i="0" u="none" strike="noStrike" kern="1200" cap="none" spc="0" normalizeH="0" baseline="0" noProof="0">
                <a:ln>
                  <a:noFill/>
                </a:ln>
                <a:effectLst/>
                <a:uLnTx/>
                <a:uFillTx/>
                <a:latin typeface="+mj-lt"/>
                <a:ea typeface="+mj-ea"/>
                <a:cs typeface="+mj-cs"/>
              </a:rPr>
            </a:br>
            <a:r>
              <a:rPr kumimoji="0" lang="en-US" sz="1100" i="0" u="none" strike="noStrike" kern="1200" cap="none" spc="0" normalizeH="0" baseline="0" noProof="0">
                <a:ln>
                  <a:noFill/>
                </a:ln>
                <a:solidFill>
                  <a:schemeClr val="accent1"/>
                </a:solidFill>
                <a:effectLst/>
                <a:uLnTx/>
                <a:uFillTx/>
                <a:latin typeface="+mj-lt"/>
                <a:ea typeface="+mj-ea"/>
                <a:cs typeface="+mj-cs"/>
              </a:rPr>
              <a:t>IT Director, H&amp;R Block</a:t>
            </a:r>
            <a:endParaRPr kumimoji="0" lang="en-US" sz="1400" i="0" u="none" strike="noStrike" kern="1200" cap="none" spc="0" normalizeH="0" baseline="0" noProof="0">
              <a:ln>
                <a:noFill/>
              </a:ln>
              <a:solidFill>
                <a:schemeClr val="accent1"/>
              </a:solidFill>
              <a:effectLst/>
              <a:uLnTx/>
              <a:uFillTx/>
              <a:latin typeface="+mj-lt"/>
              <a:ea typeface="+mj-ea"/>
              <a:cs typeface="+mj-cs"/>
            </a:endParaRPr>
          </a:p>
        </p:txBody>
      </p:sp>
      <p:pic>
        <p:nvPicPr>
          <p:cNvPr id="3" name="Picture 2" descr="H&amp;R Block logo">
            <a:extLst>
              <a:ext uri="{FF2B5EF4-FFF2-40B4-BE49-F238E27FC236}">
                <a16:creationId xmlns:a16="http://schemas.microsoft.com/office/drawing/2014/main" id="{D09C6BB1-928D-45BD-D897-B92D40AFCB8E}"/>
              </a:ext>
            </a:extLst>
          </p:cNvPr>
          <p:cNvPicPr>
            <a:picLocks noChangeAspect="1"/>
          </p:cNvPicPr>
          <p:nvPr/>
        </p:nvPicPr>
        <p:blipFill>
          <a:blip r:embed="rId4"/>
          <a:stretch>
            <a:fillRect/>
          </a:stretch>
        </p:blipFill>
        <p:spPr>
          <a:xfrm>
            <a:off x="283464" y="4800500"/>
            <a:ext cx="1024009" cy="1024009"/>
          </a:xfrm>
          <a:prstGeom prst="rect">
            <a:avLst/>
          </a:prstGeom>
        </p:spPr>
      </p:pic>
      <p:sp>
        <p:nvSpPr>
          <p:cNvPr id="23" name="Text Placeholder 6">
            <a:extLst>
              <a:ext uri="{FF2B5EF4-FFF2-40B4-BE49-F238E27FC236}">
                <a16:creationId xmlns:a16="http://schemas.microsoft.com/office/drawing/2014/main" id="{5CF90C3A-E021-B457-76C7-22068383C899}"/>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chemeClr val="accent1"/>
                </a:solidFill>
                <a:effectLst/>
                <a:uLnTx/>
                <a:uFillTx/>
                <a:latin typeface="+mj-lt"/>
                <a:ea typeface="+mj-ea"/>
                <a:cs typeface="+mj-cs"/>
                <a:hlinkClick r:id="rId5">
                  <a:extLst>
                    <a:ext uri="{A12FA001-AC4F-418D-AE19-62706E023703}">
                      <ahyp:hlinkClr xmlns:ahyp="http://schemas.microsoft.com/office/drawing/2018/hyperlinkcolor" val="tx"/>
                    </a:ext>
                  </a:extLst>
                </a:hlinkClick>
              </a:rPr>
              <a:t>Read the full story</a:t>
            </a:r>
          </a:p>
        </p:txBody>
      </p:sp>
      <p:sp>
        <p:nvSpPr>
          <p:cNvPr id="4" name="Title 1">
            <a:extLst>
              <a:ext uri="{FF2B5EF4-FFF2-40B4-BE49-F238E27FC236}">
                <a16:creationId xmlns:a16="http://schemas.microsoft.com/office/drawing/2014/main" id="{ED94CE21-FD3B-6118-96B0-F1E32F4BA5E4}"/>
              </a:ext>
            </a:extLst>
          </p:cNvPr>
          <p:cNvSpPr txBox="1">
            <a:spLocks noGrp="1"/>
          </p:cNvSpPr>
          <p:nvPr>
            <p:ph type="title" idx="4294967295"/>
          </p:nvPr>
        </p:nvSpPr>
        <p:spPr>
          <a:xfrm>
            <a:off x="0" y="-766763"/>
            <a:ext cx="11018838"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n-lt"/>
                <a:cs typeface="+mn-cs"/>
              </a:rPr>
              <a:t>H&amp;R Block, FSI</a:t>
            </a:r>
          </a:p>
        </p:txBody>
      </p:sp>
      <p:cxnSp>
        <p:nvCxnSpPr>
          <p:cNvPr id="10" name="Straight Connector 9">
            <a:extLst>
              <a:ext uri="{FF2B5EF4-FFF2-40B4-BE49-F238E27FC236}">
                <a16:creationId xmlns:a16="http://schemas.microsoft.com/office/drawing/2014/main" id="{505A8006-2577-5E9F-E2D3-4A5C24341BE3}"/>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E649BBB-C8C9-9AAC-1E0D-74586460A5D6}"/>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37EF48-DC00-BA70-8B10-177287C74034}"/>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27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B8ECC-7CD0-C012-D818-39460A1E98A1}"/>
            </a:ext>
          </a:extLst>
        </p:cNvPr>
        <p:cNvGrpSpPr/>
        <p:nvPr/>
      </p:nvGrpSpPr>
      <p:grpSpPr>
        <a:xfrm>
          <a:off x="0" y="0"/>
          <a:ext cx="0" cy="0"/>
          <a:chOff x="0" y="0"/>
          <a:chExt cx="0" cy="0"/>
        </a:xfrm>
      </p:grpSpPr>
      <p:pic>
        <p:nvPicPr>
          <p:cNvPr id="5" name="Picture Placeholder 19">
            <a:extLst>
              <a:ext uri="{FF2B5EF4-FFF2-40B4-BE49-F238E27FC236}">
                <a16:creationId xmlns:a16="http://schemas.microsoft.com/office/drawing/2014/main" id="{DA5842D9-BD1F-95A8-9E0D-E095AA10DD60}"/>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900" r="1900"/>
          <a:stretch/>
        </p:blipFill>
        <p:spPr>
          <a:xfrm>
            <a:off x="0" y="0"/>
            <a:ext cx="12196128" cy="4669479"/>
          </a:xfrm>
          <a:prstGeom prst="rect">
            <a:avLst/>
          </a:prstGeom>
        </p:spPr>
      </p:pic>
      <p:sp>
        <p:nvSpPr>
          <p:cNvPr id="26" name="Title 1">
            <a:extLst>
              <a:ext uri="{FF2B5EF4-FFF2-40B4-BE49-F238E27FC236}">
                <a16:creationId xmlns:a16="http://schemas.microsoft.com/office/drawing/2014/main" id="{157D094F-BC79-BE74-2C91-E6ADEFF01F0E}"/>
              </a:ext>
            </a:extLst>
          </p:cNvPr>
          <p:cNvSpPr txBox="1">
            <a:spLocks noGrp="1"/>
          </p:cNvSpPr>
          <p:nvPr>
            <p:ph type="title" idx="4294967295"/>
          </p:nvPr>
        </p:nvSpPr>
        <p:spPr>
          <a:xfrm>
            <a:off x="0" y="-719138"/>
            <a:ext cx="5194300" cy="498475"/>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chemeClr val="bg1"/>
                </a:solidFill>
                <a:effectLst/>
                <a:uLnTx/>
                <a:uFillTx/>
                <a:latin typeface="+mn-lt"/>
                <a:ea typeface="+mn-ea"/>
                <a:cs typeface="+mn-cs"/>
              </a:rPr>
              <a:t>Clifford Chance, Legal</a:t>
            </a:r>
          </a:p>
        </p:txBody>
      </p:sp>
      <p:pic>
        <p:nvPicPr>
          <p:cNvPr id="6146" name="Picture 2">
            <a:extLst>
              <a:ext uri="{FF2B5EF4-FFF2-40B4-BE49-F238E27FC236}">
                <a16:creationId xmlns:a16="http://schemas.microsoft.com/office/drawing/2014/main" id="{E90127E5-05F0-5368-75C2-7E98F8970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64" y="4933849"/>
            <a:ext cx="2210181" cy="61298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2">
            <a:extLst>
              <a:ext uri="{FF2B5EF4-FFF2-40B4-BE49-F238E27FC236}">
                <a16:creationId xmlns:a16="http://schemas.microsoft.com/office/drawing/2014/main" id="{44B5612B-0AE8-1B62-2836-EDAC12C3B3B2}"/>
              </a:ext>
            </a:extLst>
          </p:cNvPr>
          <p:cNvSpPr txBox="1">
            <a:spLocks/>
          </p:cNvSpPr>
          <p:nvPr/>
        </p:nvSpPr>
        <p:spPr>
          <a:xfrm>
            <a:off x="3037481" y="5031452"/>
            <a:ext cx="2884287" cy="1477328"/>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a:latin typeface="+mn-lt"/>
                <a:cs typeface="+mn-cs"/>
              </a:rPr>
              <a:t>For Clifford Chance, a British multinational law firm and a digitalization leader, handling text-based information securely and efficiently is crucial. Recognizing the potential of cloud computing and artificial intelligence, the firm wanted to find ways to leverage these technologies to improve employee efficiency while maintaining high levels of security and confidentiality. </a:t>
            </a:r>
          </a:p>
        </p:txBody>
      </p:sp>
      <p:sp>
        <p:nvSpPr>
          <p:cNvPr id="24" name="TextBox 23">
            <a:extLst>
              <a:ext uri="{FF2B5EF4-FFF2-40B4-BE49-F238E27FC236}">
                <a16:creationId xmlns:a16="http://schemas.microsoft.com/office/drawing/2014/main" id="{0BB7F74A-2D28-CC5D-F325-DFF8DAD769F5}"/>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25" name="Text Placeholder 14">
            <a:extLst>
              <a:ext uri="{FF2B5EF4-FFF2-40B4-BE49-F238E27FC236}">
                <a16:creationId xmlns:a16="http://schemas.microsoft.com/office/drawing/2014/main" id="{1361FD01-4CE0-6BCB-F76B-D6A626516D8E}"/>
              </a:ext>
            </a:extLst>
          </p:cNvPr>
          <p:cNvSpPr txBox="1">
            <a:spLocks/>
          </p:cNvSpPr>
          <p:nvPr/>
        </p:nvSpPr>
        <p:spPr>
          <a:xfrm>
            <a:off x="6175726" y="5031452"/>
            <a:ext cx="2829565" cy="1477328"/>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1000" dirty="0"/>
              <a:t>The firm adopted Microsoft Translator for cognitive translation and is exploring other opportunities to use AI to improve efficiency through tools like Copilot for Microsoft 365. Building on its foundation of Microsoft Azure and Azure OpenAI, the firm is developing innovative solutions that benefit its clients, such as a new generation of large language models (LLMs). </a:t>
            </a:r>
          </a:p>
        </p:txBody>
      </p:sp>
      <p:sp>
        <p:nvSpPr>
          <p:cNvPr id="29" name="TextBox 28">
            <a:extLst>
              <a:ext uri="{FF2B5EF4-FFF2-40B4-BE49-F238E27FC236}">
                <a16:creationId xmlns:a16="http://schemas.microsoft.com/office/drawing/2014/main" id="{580BB9AA-A676-56D4-D4BB-67D2144FF644}"/>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30" name="Text Placeholder 15">
            <a:extLst>
              <a:ext uri="{FF2B5EF4-FFF2-40B4-BE49-F238E27FC236}">
                <a16:creationId xmlns:a16="http://schemas.microsoft.com/office/drawing/2014/main" id="{4D434496-426E-5AA3-C2E9-1A89464008F3}"/>
              </a:ext>
            </a:extLst>
          </p:cNvPr>
          <p:cNvSpPr txBox="1">
            <a:spLocks/>
          </p:cNvSpPr>
          <p:nvPr/>
        </p:nvSpPr>
        <p:spPr>
          <a:xfrm>
            <a:off x="9157647" y="5031452"/>
            <a:ext cx="2829565" cy="1477328"/>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1000" dirty="0"/>
              <a:t>These solutions help Clifford Chance enhance workflows and meet client needs effectively. The cognitive translation solution through Microsoft Translator has become one of the fastest-growing products. Looking ahead, Clifford Chance plans to utilize LLMs, Azure OpenAI, and Copilot for Microsoft 365 to further enhance productivity and personalize assistance.</a:t>
            </a:r>
          </a:p>
        </p:txBody>
      </p:sp>
      <p:sp>
        <p:nvSpPr>
          <p:cNvPr id="32" name="TextBox 31">
            <a:extLst>
              <a:ext uri="{FF2B5EF4-FFF2-40B4-BE49-F238E27FC236}">
                <a16:creationId xmlns:a16="http://schemas.microsoft.com/office/drawing/2014/main" id="{FC7CBF49-1DCD-3FAD-BC36-90CF9DF7EEBB}"/>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33" name="Rectangle 32">
            <a:extLst>
              <a:ext uri="{FF2B5EF4-FFF2-40B4-BE49-F238E27FC236}">
                <a16:creationId xmlns:a16="http://schemas.microsoft.com/office/drawing/2014/main" id="{C6A66EF0-635E-F7F3-6ED8-B3AC9B5B9D4E}"/>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51" name="Rounded Rectangle 10">
            <a:extLst>
              <a:ext uri="{FF2B5EF4-FFF2-40B4-BE49-F238E27FC236}">
                <a16:creationId xmlns:a16="http://schemas.microsoft.com/office/drawing/2014/main" id="{04676E07-5F2B-1080-18BA-CB00E83E3D80}"/>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EEE1282A-EAA4-C080-798F-55053395A9A6}"/>
              </a:ext>
            </a:extLst>
          </p:cNvPr>
          <p:cNvGrpSpPr/>
          <p:nvPr/>
        </p:nvGrpSpPr>
        <p:grpSpPr>
          <a:xfrm>
            <a:off x="283464" y="0"/>
            <a:ext cx="3493074" cy="430887"/>
            <a:chOff x="417745" y="0"/>
            <a:chExt cx="3886240" cy="955040"/>
          </a:xfrm>
          <a:solidFill>
            <a:schemeClr val="accent1"/>
          </a:solidFill>
        </p:grpSpPr>
        <p:sp>
          <p:nvSpPr>
            <p:cNvPr id="53" name="Rounded Rectangle 12">
              <a:extLst>
                <a:ext uri="{FF2B5EF4-FFF2-40B4-BE49-F238E27FC236}">
                  <a16:creationId xmlns:a16="http://schemas.microsoft.com/office/drawing/2014/main" id="{9BE25488-DA82-2985-043F-0F9F73921510}"/>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Rectangle 53">
              <a:extLst>
                <a:ext uri="{FF2B5EF4-FFF2-40B4-BE49-F238E27FC236}">
                  <a16:creationId xmlns:a16="http://schemas.microsoft.com/office/drawing/2014/main" id="{E9C1C256-6C8D-DC9A-BDD4-9DA8904D9B0C}"/>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8" name="Rectangle: Rounded Corners 5">
            <a:extLst>
              <a:ext uri="{FF2B5EF4-FFF2-40B4-BE49-F238E27FC236}">
                <a16:creationId xmlns:a16="http://schemas.microsoft.com/office/drawing/2014/main" id="{7C7D9FC8-6AF1-F0CE-B45A-8D30C4E3978F}"/>
              </a:ext>
            </a:extLst>
          </p:cNvPr>
          <p:cNvSpPr/>
          <p:nvPr/>
        </p:nvSpPr>
        <p:spPr>
          <a:xfrm>
            <a:off x="565024" y="1421313"/>
            <a:ext cx="2720170" cy="11746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Legal</a:t>
            </a:r>
            <a:endParaRPr kumimoji="0" lang="en-US" sz="1200" i="0" u="none" strike="noStrike" kern="1200" cap="none" normalizeH="0" baseline="0" noProof="0">
              <a:ln>
                <a:noFill/>
              </a:ln>
              <a:solidFill>
                <a:schemeClr val="tx1"/>
              </a:solidFill>
              <a:effectLst/>
              <a:uLnTx/>
              <a:uFillTx/>
            </a:endParaRP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indent="-176213">
              <a:spcAft>
                <a:spcPts val="600"/>
              </a:spcAft>
              <a:buFont typeface="Arial" panose="020B0604020202020204" pitchFamily="34" charset="0"/>
              <a:buChar char="•"/>
              <a:defRPr/>
            </a:pPr>
            <a:r>
              <a:rPr lang="en-US" sz="1200">
                <a:solidFill>
                  <a:schemeClr val="tx1"/>
                </a:solidFill>
              </a:rPr>
              <a:t>Summarization and e-Discovery </a:t>
            </a:r>
          </a:p>
        </p:txBody>
      </p:sp>
      <p:sp>
        <p:nvSpPr>
          <p:cNvPr id="39" name="TextBox 38">
            <a:extLst>
              <a:ext uri="{FF2B5EF4-FFF2-40B4-BE49-F238E27FC236}">
                <a16:creationId xmlns:a16="http://schemas.microsoft.com/office/drawing/2014/main" id="{EAE81FF8-0381-4514-93FC-A87129BE603C}"/>
              </a:ext>
            </a:extLst>
          </p:cNvPr>
          <p:cNvSpPr txBox="1"/>
          <p:nvPr/>
        </p:nvSpPr>
        <p:spPr>
          <a:xfrm>
            <a:off x="565024" y="535765"/>
            <a:ext cx="2720170" cy="677108"/>
          </a:xfrm>
          <a:prstGeom prst="rect">
            <a:avLst/>
          </a:prstGeom>
          <a:noFill/>
        </p:spPr>
        <p:txBody>
          <a:bodyPr wrap="square" lIns="0" tIns="0" rIns="0" bIns="0" rtlCol="0">
            <a:noAutofit/>
          </a:bodyPr>
          <a:lstStyle/>
          <a:p>
            <a:pPr marL="0" marR="0" lvl="0" indent="0" algn="l" defTabSz="914400" rtl="0" eaLnBrk="1" fontAlgn="auto" latinLnBrk="0" hangingPunct="1">
              <a:spcAft>
                <a:spcPts val="200"/>
              </a:spcAft>
              <a:buClrTx/>
              <a:buSzTx/>
              <a:buFontTx/>
              <a:buNone/>
              <a:tabLst/>
              <a:defRPr/>
            </a:pPr>
            <a:r>
              <a:rPr lang="en-US" sz="1200" b="1"/>
              <a:t>PERSONAS</a:t>
            </a:r>
          </a:p>
          <a:p>
            <a:pPr marL="0" marR="0" lvl="0" indent="0" algn="l" defTabSz="914400" rtl="0" eaLnBrk="1" fontAlgn="auto" latinLnBrk="0" hangingPunct="1">
              <a:spcAft>
                <a:spcPts val="200"/>
              </a:spcAft>
              <a:buClrTx/>
              <a:buSzTx/>
              <a:buFontTx/>
              <a:buNone/>
              <a:tabLst/>
              <a:defRPr/>
            </a:pPr>
            <a:r>
              <a:rPr lang="en-US" sz="1600"/>
              <a:t>Legal</a:t>
            </a:r>
          </a:p>
        </p:txBody>
      </p:sp>
      <p:sp>
        <p:nvSpPr>
          <p:cNvPr id="40" name="Text Placeholder 1">
            <a:extLst>
              <a:ext uri="{FF2B5EF4-FFF2-40B4-BE49-F238E27FC236}">
                <a16:creationId xmlns:a16="http://schemas.microsoft.com/office/drawing/2014/main" id="{A239A01A-9973-8033-7C19-5585472CFB54}"/>
              </a:ext>
            </a:extLst>
          </p:cNvPr>
          <p:cNvSpPr txBox="1">
            <a:spLocks/>
          </p:cNvSpPr>
          <p:nvPr/>
        </p:nvSpPr>
        <p:spPr>
          <a:xfrm>
            <a:off x="283464" y="4096192"/>
            <a:ext cx="7389818" cy="492443"/>
          </a:xfrm>
          <a:prstGeom prst="rect">
            <a:avLst/>
          </a:prstGeom>
          <a:noFill/>
        </p:spPr>
        <p:txBody>
          <a:bodyPr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1600" i="1" dirty="0"/>
              <a:t>“We’re able, using Azure OpenAI as a workflow, to package together a number of different steps to produce a whole new way of delivering what our clients need.” </a:t>
            </a:r>
          </a:p>
        </p:txBody>
      </p:sp>
      <p:sp>
        <p:nvSpPr>
          <p:cNvPr id="41" name="Text Placeholder 1">
            <a:extLst>
              <a:ext uri="{FF2B5EF4-FFF2-40B4-BE49-F238E27FC236}">
                <a16:creationId xmlns:a16="http://schemas.microsoft.com/office/drawing/2014/main" id="{EBD965D3-E8A7-CF4F-8102-374D2CCC110C}"/>
              </a:ext>
            </a:extLst>
          </p:cNvPr>
          <p:cNvSpPr txBox="1">
            <a:spLocks/>
          </p:cNvSpPr>
          <p:nvPr/>
        </p:nvSpPr>
        <p:spPr>
          <a:xfrm>
            <a:off x="8339328" y="4150053"/>
            <a:ext cx="3548947" cy="384721"/>
          </a:xfrm>
          <a:prstGeom prst="rect">
            <a:avLst/>
          </a:prstGeom>
          <a:noFill/>
        </p:spPr>
        <p:txBody>
          <a:bodyPr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a:latin typeface="+mj-lt"/>
                <a:ea typeface="+mj-ea"/>
                <a:cs typeface="+mj-cs"/>
              </a:rPr>
              <a:t>Paul Greenwood,</a:t>
            </a:r>
            <a:br>
              <a:rPr lang="en-US" sz="1400">
                <a:solidFill>
                  <a:srgbClr val="000000"/>
                </a:solidFill>
                <a:latin typeface="+mj-lt"/>
                <a:ea typeface="+mj-ea"/>
                <a:cs typeface="+mj-cs"/>
              </a:rPr>
            </a:br>
            <a:r>
              <a:rPr lang="en-US" sz="1100">
                <a:solidFill>
                  <a:schemeClr val="accent1"/>
                </a:solidFill>
                <a:latin typeface="+mj-lt"/>
                <a:ea typeface="+mj-ea"/>
                <a:cs typeface="+mj-cs"/>
              </a:rPr>
              <a:t>CIO, Clifford Chance</a:t>
            </a:r>
            <a:endParaRPr lang="en-US" sz="1400">
              <a:solidFill>
                <a:schemeClr val="accent1"/>
              </a:solidFill>
              <a:latin typeface="+mj-lt"/>
              <a:ea typeface="+mj-ea"/>
              <a:cs typeface="+mj-cs"/>
            </a:endParaRPr>
          </a:p>
        </p:txBody>
      </p:sp>
      <p:sp>
        <p:nvSpPr>
          <p:cNvPr id="43" name="Text Placeholder 6">
            <a:extLst>
              <a:ext uri="{FF2B5EF4-FFF2-40B4-BE49-F238E27FC236}">
                <a16:creationId xmlns:a16="http://schemas.microsoft.com/office/drawing/2014/main" id="{6695A1D7-E731-F86E-7C77-4AB72A855660}"/>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dirty="0">
                <a:solidFill>
                  <a:schemeClr val="accent1"/>
                </a:solidFill>
                <a:latin typeface="+mj-lt"/>
                <a:ea typeface="+mj-ea"/>
                <a:cs typeface="+mj-cs"/>
                <a:hlinkClick r:id="rId5" tooltip="https://customers.microsoft.com/en-us/story/1708363975144162321-cliffordchance-professional-services-azure-en-united-kingdom">
                  <a:extLst>
                    <a:ext uri="{A12FA001-AC4F-418D-AE19-62706E023703}">
                      <ahyp:hlinkClr xmlns:ahyp="http://schemas.microsoft.com/office/drawing/2018/hyperlinkcolor" val="tx"/>
                    </a:ext>
                  </a:extLst>
                </a:hlinkClick>
              </a:rPr>
              <a:t>Read the full story</a:t>
            </a:r>
            <a:endParaRPr lang="en-US" sz="1400" b="0" dirty="0">
              <a:solidFill>
                <a:schemeClr val="accent1"/>
              </a:solidFill>
              <a:latin typeface="+mj-lt"/>
              <a:ea typeface="+mj-ea"/>
              <a:cs typeface="+mj-cs"/>
            </a:endParaRPr>
          </a:p>
        </p:txBody>
      </p:sp>
      <p:cxnSp>
        <p:nvCxnSpPr>
          <p:cNvPr id="48" name="Straight Connector 47">
            <a:extLst>
              <a:ext uri="{FF2B5EF4-FFF2-40B4-BE49-F238E27FC236}">
                <a16:creationId xmlns:a16="http://schemas.microsoft.com/office/drawing/2014/main" id="{E6125935-2198-CBF0-64D4-CE138EFC0136}"/>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22C7976-339E-EEEC-3475-4544D888EA74}"/>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42FFE2-747C-2881-6107-43C36AD628F2}"/>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685659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19">
            <a:extLst>
              <a:ext uri="{FF2B5EF4-FFF2-40B4-BE49-F238E27FC236}">
                <a16:creationId xmlns:a16="http://schemas.microsoft.com/office/drawing/2014/main" id="{FC337A27-1948-8CE8-7D6A-512E9E83B7C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8247" r="451"/>
          <a:stretch/>
        </p:blipFill>
        <p:spPr>
          <a:xfrm>
            <a:off x="0" y="0"/>
            <a:ext cx="12196128" cy="4669479"/>
          </a:xfrm>
          <a:prstGeom prst="rect">
            <a:avLst/>
          </a:prstGeom>
        </p:spPr>
      </p:pic>
      <p:sp>
        <p:nvSpPr>
          <p:cNvPr id="7" name="Title 1">
            <a:extLst>
              <a:ext uri="{FF2B5EF4-FFF2-40B4-BE49-F238E27FC236}">
                <a16:creationId xmlns:a16="http://schemas.microsoft.com/office/drawing/2014/main" id="{E8B88C78-A5AA-9A3A-D3C0-51CDF4BEE3E8}"/>
              </a:ext>
            </a:extLst>
          </p:cNvPr>
          <p:cNvSpPr txBox="1">
            <a:spLocks noGrp="1"/>
          </p:cNvSpPr>
          <p:nvPr>
            <p:ph type="title" idx="4294967295"/>
          </p:nvPr>
        </p:nvSpPr>
        <p:spPr>
          <a:xfrm>
            <a:off x="0" y="-766763"/>
            <a:ext cx="11018838"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n-lt"/>
                <a:cs typeface="+mn-cs"/>
              </a:rPr>
              <a:t>Cipio.ai, Retail and Consumer Goods</a:t>
            </a:r>
          </a:p>
        </p:txBody>
      </p:sp>
      <p:sp>
        <p:nvSpPr>
          <p:cNvPr id="11" name="Text Placeholder 12">
            <a:extLst>
              <a:ext uri="{FF2B5EF4-FFF2-40B4-BE49-F238E27FC236}">
                <a16:creationId xmlns:a16="http://schemas.microsoft.com/office/drawing/2014/main" id="{D34A1BE6-DC11-943D-9ED6-EB4500511B74}"/>
              </a:ext>
            </a:extLst>
          </p:cNvPr>
          <p:cNvSpPr txBox="1">
            <a:spLocks/>
          </p:cNvSpPr>
          <p:nvPr/>
        </p:nvSpPr>
        <p:spPr>
          <a:xfrm>
            <a:off x="3037481" y="5031452"/>
            <a:ext cx="2884287" cy="1169551"/>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indent="0" algn="l" fontAlgn="auto">
              <a:lnSpc>
                <a:spcPct val="100000"/>
              </a:lnSpc>
              <a:spcBef>
                <a:spcPts val="1000"/>
              </a:spcBef>
              <a:spcAft>
                <a:spcPts val="0"/>
              </a:spcAft>
              <a:buClrTx/>
              <a:buSzTx/>
              <a:buFont typeface="Arial" panose="020B0604020202020204" pitchFamily="34" charset="0"/>
              <a:buNone/>
              <a:tabLst/>
              <a:defRPr/>
            </a:pPr>
            <a:r>
              <a:rPr lang="en-US" dirty="0">
                <a:latin typeface="+mn-lt"/>
                <a:cs typeface="+mn-cs"/>
              </a:rPr>
              <a:t>With a mission to help companies connect with their communities of customers, fans, followers, and beyond to drive authentic user generated (UGC) and influence marketing content, CIPIO.ai has chosen to work with Microsoft and use Azure OpenAI Services to tap into the power of generative AI.</a:t>
            </a:r>
          </a:p>
        </p:txBody>
      </p:sp>
      <p:sp>
        <p:nvSpPr>
          <p:cNvPr id="12" name="TextBox 11">
            <a:extLst>
              <a:ext uri="{FF2B5EF4-FFF2-40B4-BE49-F238E27FC236}">
                <a16:creationId xmlns:a16="http://schemas.microsoft.com/office/drawing/2014/main" id="{7BBA6032-50F4-F3DA-8F9D-3FBE301E3637}"/>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13" name="Text Placeholder 14">
            <a:extLst>
              <a:ext uri="{FF2B5EF4-FFF2-40B4-BE49-F238E27FC236}">
                <a16:creationId xmlns:a16="http://schemas.microsoft.com/office/drawing/2014/main" id="{9FB50D87-4A1F-0E7C-4EE3-ED1605C67188}"/>
              </a:ext>
            </a:extLst>
          </p:cNvPr>
          <p:cNvSpPr txBox="1">
            <a:spLocks/>
          </p:cNvSpPr>
          <p:nvPr/>
        </p:nvSpPr>
        <p:spPr>
          <a:xfrm>
            <a:off x="6175726" y="5031452"/>
            <a:ext cx="2829565" cy="1631216"/>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Bef>
                <a:spcPts val="0"/>
              </a:spcBef>
              <a:spcAft>
                <a:spcPts val="0"/>
              </a:spcAft>
              <a:buClrTx/>
              <a:buSzTx/>
              <a:buFontTx/>
              <a:buNone/>
              <a:tabLst/>
              <a:defRPr/>
            </a:pPr>
            <a:r>
              <a:rPr lang="en-US" sz="1000" dirty="0"/>
              <a:t>CIPIO.ai is using Azure OpenAI Service within multiple community commerce marketing solutions to help companies drive influence marketing, social content generation, community-generated content, and referral marketing activities. This is delivered through a generative AI application that produces social media content options derived from simple user input that can scale social media captions and textual content creation.</a:t>
            </a:r>
          </a:p>
        </p:txBody>
      </p:sp>
      <p:sp>
        <p:nvSpPr>
          <p:cNvPr id="14" name="TextBox 13">
            <a:extLst>
              <a:ext uri="{FF2B5EF4-FFF2-40B4-BE49-F238E27FC236}">
                <a16:creationId xmlns:a16="http://schemas.microsoft.com/office/drawing/2014/main" id="{6138A043-777B-64BB-1806-5CBBE62915A5}"/>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16" name="Text Placeholder 15">
            <a:extLst>
              <a:ext uri="{FF2B5EF4-FFF2-40B4-BE49-F238E27FC236}">
                <a16:creationId xmlns:a16="http://schemas.microsoft.com/office/drawing/2014/main" id="{11D4E7CF-D4D2-0D34-B93E-CC875D4C5955}"/>
              </a:ext>
            </a:extLst>
          </p:cNvPr>
          <p:cNvSpPr txBox="1">
            <a:spLocks/>
          </p:cNvSpPr>
          <p:nvPr/>
        </p:nvSpPr>
        <p:spPr>
          <a:xfrm>
            <a:off x="9157647" y="5031452"/>
            <a:ext cx="2829565" cy="1477328"/>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Bef>
                <a:spcPts val="0"/>
              </a:spcBef>
              <a:spcAft>
                <a:spcPts val="0"/>
              </a:spcAft>
              <a:buClrTx/>
              <a:buSzTx/>
              <a:buFontTx/>
              <a:buNone/>
              <a:tabLst/>
              <a:defRPr/>
            </a:pPr>
            <a:r>
              <a:rPr lang="en-US" sz="1000" dirty="0"/>
              <a:t>Jin Yu, Chief Technology Officer at CIPIO.ai says that Azure OpenAI Service gives CIPIO.ai the tools that offer customers a competitive edge in creating, organizing, and analyzing massive amounts of content, adding that the applications ingest petabytes of both first- and third-party social and consumer data reducing the amount of internal and external resources that is otherwise needed.</a:t>
            </a:r>
          </a:p>
        </p:txBody>
      </p:sp>
      <p:sp>
        <p:nvSpPr>
          <p:cNvPr id="29" name="TextBox 28">
            <a:extLst>
              <a:ext uri="{FF2B5EF4-FFF2-40B4-BE49-F238E27FC236}">
                <a16:creationId xmlns:a16="http://schemas.microsoft.com/office/drawing/2014/main" id="{48781960-B0B7-E8D2-E55B-C22A6B6C83E2}"/>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30" name="Rectangle 29">
            <a:extLst>
              <a:ext uri="{FF2B5EF4-FFF2-40B4-BE49-F238E27FC236}">
                <a16:creationId xmlns:a16="http://schemas.microsoft.com/office/drawing/2014/main" id="{80E30AEE-02BF-51E3-179F-64865D06BE2E}"/>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49" name="Rounded Rectangle 10">
            <a:extLst>
              <a:ext uri="{FF2B5EF4-FFF2-40B4-BE49-F238E27FC236}">
                <a16:creationId xmlns:a16="http://schemas.microsoft.com/office/drawing/2014/main" id="{0BBD21B1-86CA-323B-645C-5E0EB8D04FDD}"/>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639FF92C-F771-5CA9-48E6-6EC9CAA4675C}"/>
              </a:ext>
            </a:extLst>
          </p:cNvPr>
          <p:cNvGrpSpPr/>
          <p:nvPr/>
        </p:nvGrpSpPr>
        <p:grpSpPr>
          <a:xfrm>
            <a:off x="283464" y="0"/>
            <a:ext cx="3493074" cy="430887"/>
            <a:chOff x="417745" y="0"/>
            <a:chExt cx="3886240" cy="955040"/>
          </a:xfrm>
          <a:solidFill>
            <a:schemeClr val="accent1"/>
          </a:solidFill>
        </p:grpSpPr>
        <p:sp>
          <p:nvSpPr>
            <p:cNvPr id="51" name="Rounded Rectangle 12">
              <a:extLst>
                <a:ext uri="{FF2B5EF4-FFF2-40B4-BE49-F238E27FC236}">
                  <a16:creationId xmlns:a16="http://schemas.microsoft.com/office/drawing/2014/main" id="{7CD90D4A-7F00-37AE-43AD-4CE47FB21A7B}"/>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Rectangle 51">
              <a:extLst>
                <a:ext uri="{FF2B5EF4-FFF2-40B4-BE49-F238E27FC236}">
                  <a16:creationId xmlns:a16="http://schemas.microsoft.com/office/drawing/2014/main" id="{C6A78ADC-0305-24EB-F153-E386C0A28826}"/>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Rectangle: Rounded Corners 5">
            <a:extLst>
              <a:ext uri="{FF2B5EF4-FFF2-40B4-BE49-F238E27FC236}">
                <a16:creationId xmlns:a16="http://schemas.microsoft.com/office/drawing/2014/main" id="{132F52D9-5AB2-58D5-8956-B47B7FA9F4B8}"/>
              </a:ext>
            </a:extLst>
          </p:cNvPr>
          <p:cNvSpPr/>
          <p:nvPr/>
        </p:nvSpPr>
        <p:spPr>
          <a:xfrm>
            <a:off x="565024" y="1421313"/>
            <a:ext cx="2720170" cy="11746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Software and Digital Platforms</a:t>
            </a:r>
            <a:endParaRPr kumimoji="0" lang="en-US" sz="1200" i="0" u="none" strike="noStrike" kern="1200" cap="none" normalizeH="0" baseline="0" noProof="0">
              <a:ln>
                <a:noFill/>
              </a:ln>
              <a:solidFill>
                <a:schemeClr val="tx1"/>
              </a:solidFill>
              <a:effectLst/>
              <a:uLnTx/>
              <a:uFillTx/>
            </a:endParaRP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Creation of new customer-facing content</a:t>
            </a:r>
          </a:p>
        </p:txBody>
      </p:sp>
      <p:sp>
        <p:nvSpPr>
          <p:cNvPr id="38" name="TextBox 37">
            <a:extLst>
              <a:ext uri="{FF2B5EF4-FFF2-40B4-BE49-F238E27FC236}">
                <a16:creationId xmlns:a16="http://schemas.microsoft.com/office/drawing/2014/main" id="{407FC63B-0D0E-AD7E-75BD-E2776F267104}"/>
              </a:ext>
            </a:extLst>
          </p:cNvPr>
          <p:cNvSpPr txBox="1"/>
          <p:nvPr/>
        </p:nvSpPr>
        <p:spPr>
          <a:xfrm>
            <a:off x="565024" y="535765"/>
            <a:ext cx="2720170" cy="677108"/>
          </a:xfrm>
          <a:prstGeom prst="rect">
            <a:avLst/>
          </a:prstGeom>
          <a:noFill/>
        </p:spPr>
        <p:txBody>
          <a:bodyPr wrap="squar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a:t>PERSONAS</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a:t>Product</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a:t>Marketing</a:t>
            </a:r>
          </a:p>
        </p:txBody>
      </p:sp>
      <p:sp>
        <p:nvSpPr>
          <p:cNvPr id="39" name="Text Placeholder 1">
            <a:extLst>
              <a:ext uri="{FF2B5EF4-FFF2-40B4-BE49-F238E27FC236}">
                <a16:creationId xmlns:a16="http://schemas.microsoft.com/office/drawing/2014/main" id="{4EC2D825-762B-BDAF-0E18-3E7749E04FA3}"/>
              </a:ext>
            </a:extLst>
          </p:cNvPr>
          <p:cNvSpPr txBox="1">
            <a:spLocks/>
          </p:cNvSpPr>
          <p:nvPr/>
        </p:nvSpPr>
        <p:spPr>
          <a:xfrm>
            <a:off x="283464" y="4096192"/>
            <a:ext cx="7389818" cy="492443"/>
          </a:xfrm>
          <a:prstGeom prst="rect">
            <a:avLst/>
          </a:prstGeom>
          <a:noFill/>
        </p:spPr>
        <p:txBody>
          <a:bodyPr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600" i="1"/>
              <a:t>“AI capabilities powered by Azure AI help brands drill down into specifics to find content and content creators that align with their values.”</a:t>
            </a:r>
          </a:p>
        </p:txBody>
      </p:sp>
      <p:sp>
        <p:nvSpPr>
          <p:cNvPr id="40" name="Text Placeholder 1">
            <a:extLst>
              <a:ext uri="{FF2B5EF4-FFF2-40B4-BE49-F238E27FC236}">
                <a16:creationId xmlns:a16="http://schemas.microsoft.com/office/drawing/2014/main" id="{7F433E4D-8017-38FA-F576-1FE71271BC1B}"/>
              </a:ext>
            </a:extLst>
          </p:cNvPr>
          <p:cNvSpPr txBox="1">
            <a:spLocks/>
          </p:cNvSpPr>
          <p:nvPr/>
        </p:nvSpPr>
        <p:spPr>
          <a:xfrm>
            <a:off x="8339328" y="4150053"/>
            <a:ext cx="3548947" cy="384721"/>
          </a:xfrm>
          <a:prstGeom prst="rect">
            <a:avLst/>
          </a:prstGeom>
          <a:noFill/>
        </p:spPr>
        <p:txBody>
          <a:bodyPr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err="1">
                <a:latin typeface="+mj-lt"/>
                <a:ea typeface="+mj-ea"/>
                <a:cs typeface="+mj-cs"/>
              </a:rPr>
              <a:t>Growson</a:t>
            </a:r>
            <a:r>
              <a:rPr lang="en-US" sz="1400">
                <a:latin typeface="+mj-lt"/>
                <a:ea typeface="+mj-ea"/>
                <a:cs typeface="+mj-cs"/>
              </a:rPr>
              <a:t> Edwards,</a:t>
            </a:r>
            <a:br>
              <a:rPr lang="en-US" sz="1400">
                <a:latin typeface="+mj-lt"/>
                <a:ea typeface="+mj-ea"/>
                <a:cs typeface="+mj-cs"/>
              </a:rPr>
            </a:br>
            <a:r>
              <a:rPr lang="en-US" sz="1100">
                <a:solidFill>
                  <a:schemeClr val="accent1"/>
                </a:solidFill>
                <a:latin typeface="+mj-lt"/>
                <a:ea typeface="+mj-ea"/>
                <a:cs typeface="+mj-cs"/>
              </a:rPr>
              <a:t>Co-Founder &amp; COO, CIPIO.ai</a:t>
            </a:r>
            <a:endParaRPr lang="en-US" sz="1400">
              <a:solidFill>
                <a:schemeClr val="accent1"/>
              </a:solidFill>
              <a:latin typeface="+mj-lt"/>
              <a:ea typeface="+mj-ea"/>
              <a:cs typeface="+mj-cs"/>
            </a:endParaRPr>
          </a:p>
        </p:txBody>
      </p:sp>
      <p:sp>
        <p:nvSpPr>
          <p:cNvPr id="41" name="Text Placeholder 6">
            <a:extLst>
              <a:ext uri="{FF2B5EF4-FFF2-40B4-BE49-F238E27FC236}">
                <a16:creationId xmlns:a16="http://schemas.microsoft.com/office/drawing/2014/main" id="{CFBB7DD8-DD8A-7B75-08B0-FC799C50B74F}"/>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fontAlgn="auto">
              <a:spcAft>
                <a:spcPts val="0"/>
              </a:spcAft>
              <a:buClrTx/>
              <a:buSzTx/>
              <a:tabLst/>
              <a:defRPr/>
            </a:pPr>
            <a:r>
              <a:rPr lang="en-US" sz="1400" b="0">
                <a:solidFill>
                  <a:schemeClr val="accent1"/>
                </a:solidFill>
                <a:latin typeface="+mj-lt"/>
                <a:ea typeface="+mj-ea"/>
                <a:cs typeface="+mj-cs"/>
                <a:hlinkClick r:id="rId4">
                  <a:extLst>
                    <a:ext uri="{A12FA001-AC4F-418D-AE19-62706E023703}">
                      <ahyp:hlinkClr xmlns:ahyp="http://schemas.microsoft.com/office/drawing/2018/hyperlinkcolor" val="tx"/>
                    </a:ext>
                  </a:extLst>
                </a:hlinkClick>
              </a:rPr>
              <a:t>Read the full story</a:t>
            </a:r>
            <a:endParaRPr lang="en-US" sz="1400" b="0">
              <a:solidFill>
                <a:schemeClr val="accent1"/>
              </a:solidFill>
              <a:latin typeface="+mj-lt"/>
              <a:ea typeface="+mj-ea"/>
              <a:cs typeface="+mj-cs"/>
            </a:endParaRPr>
          </a:p>
        </p:txBody>
      </p:sp>
      <p:cxnSp>
        <p:nvCxnSpPr>
          <p:cNvPr id="44" name="Straight Connector 43">
            <a:extLst>
              <a:ext uri="{FF2B5EF4-FFF2-40B4-BE49-F238E27FC236}">
                <a16:creationId xmlns:a16="http://schemas.microsoft.com/office/drawing/2014/main" id="{2B4FD357-3E5F-3981-65CB-213635787ED4}"/>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D0871AE-6718-81F6-D08A-D594917593CD}"/>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640AC83-00C6-CDD5-D283-326F6B323117}"/>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7" name="Picture 2">
            <a:extLst>
              <a:ext uri="{FF2B5EF4-FFF2-40B4-BE49-F238E27FC236}">
                <a16:creationId xmlns:a16="http://schemas.microsoft.com/office/drawing/2014/main" id="{0890AF9B-05E0-0F80-A7C4-446565893D6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0" r="-1178"/>
          <a:stretch/>
        </p:blipFill>
        <p:spPr bwMode="auto">
          <a:xfrm>
            <a:off x="283464" y="4933849"/>
            <a:ext cx="2141359" cy="465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886174"/>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ED9CF-50AA-0090-0EE2-A748F8F7438D}"/>
            </a:ext>
          </a:extLst>
        </p:cNvPr>
        <p:cNvGrpSpPr/>
        <p:nvPr/>
      </p:nvGrpSpPr>
      <p:grpSpPr>
        <a:xfrm>
          <a:off x="0" y="0"/>
          <a:ext cx="0" cy="0"/>
          <a:chOff x="0" y="0"/>
          <a:chExt cx="0" cy="0"/>
        </a:xfrm>
      </p:grpSpPr>
      <p:pic>
        <p:nvPicPr>
          <p:cNvPr id="3" name="Picture Placeholder 19">
            <a:extLst>
              <a:ext uri="{FF2B5EF4-FFF2-40B4-BE49-F238E27FC236}">
                <a16:creationId xmlns:a16="http://schemas.microsoft.com/office/drawing/2014/main" id="{1B15E4F4-CBC6-BEBF-55B9-B1BDFD0B6CC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5620" r="5620"/>
          <a:stretch/>
        </p:blipFill>
        <p:spPr>
          <a:xfrm>
            <a:off x="0" y="0"/>
            <a:ext cx="12196128" cy="4669479"/>
          </a:xfrm>
          <a:prstGeom prst="rect">
            <a:avLst/>
          </a:prstGeom>
        </p:spPr>
      </p:pic>
      <p:pic>
        <p:nvPicPr>
          <p:cNvPr id="41" name="Picture 2" descr="Requirements Management - Modern Requirements">
            <a:extLst>
              <a:ext uri="{FF2B5EF4-FFF2-40B4-BE49-F238E27FC236}">
                <a16:creationId xmlns:a16="http://schemas.microsoft.com/office/drawing/2014/main" id="{215234CC-2FAD-E437-9980-C8A0349569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464" y="4933849"/>
            <a:ext cx="2252655" cy="60070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FA99C0F-3A9A-B2E8-3123-96F9EEE9D654}"/>
              </a:ext>
            </a:extLst>
          </p:cNvPr>
          <p:cNvSpPr txBox="1">
            <a:spLocks noGrp="1"/>
          </p:cNvSpPr>
          <p:nvPr>
            <p:ph type="title" idx="4294967295"/>
          </p:nvPr>
        </p:nvSpPr>
        <p:spPr>
          <a:xfrm>
            <a:off x="0" y="-766763"/>
            <a:ext cx="11018838"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n-lt"/>
                <a:cs typeface="+mn-cs"/>
              </a:rPr>
              <a:t>Modern Requirements, Government</a:t>
            </a:r>
          </a:p>
        </p:txBody>
      </p:sp>
      <p:sp>
        <p:nvSpPr>
          <p:cNvPr id="4" name="Text Placeholder 12">
            <a:extLst>
              <a:ext uri="{FF2B5EF4-FFF2-40B4-BE49-F238E27FC236}">
                <a16:creationId xmlns:a16="http://schemas.microsoft.com/office/drawing/2014/main" id="{A475EE5A-4FFD-E1F3-D942-7EC8DD883DC8}"/>
              </a:ext>
            </a:extLst>
          </p:cNvPr>
          <p:cNvSpPr txBox="1">
            <a:spLocks/>
          </p:cNvSpPr>
          <p:nvPr/>
        </p:nvSpPr>
        <p:spPr>
          <a:xfrm>
            <a:off x="3037481" y="5031452"/>
            <a:ext cx="2884287" cy="1061829"/>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Bef>
                <a:spcPts val="1000"/>
              </a:spcBef>
              <a:defRPr/>
            </a:pPr>
            <a:r>
              <a:rPr lang="en-US" sz="900">
                <a:latin typeface="+mn-lt"/>
                <a:cs typeface="+mn-cs"/>
              </a:rPr>
              <a:t>Modern Requirements wanted to help automate and optimize requirement processes to accelerate product development in industries that need to ensure regulatory compliance and auditability. Traditional methods were outdated, slow, and prone to errors, leading to a gap in the common understanding of requirements among stakeholders. </a:t>
            </a:r>
          </a:p>
        </p:txBody>
      </p:sp>
      <p:sp>
        <p:nvSpPr>
          <p:cNvPr id="8" name="TextBox 7">
            <a:extLst>
              <a:ext uri="{FF2B5EF4-FFF2-40B4-BE49-F238E27FC236}">
                <a16:creationId xmlns:a16="http://schemas.microsoft.com/office/drawing/2014/main" id="{781D3F39-5F2A-9620-CF1F-E68EE4157E53}"/>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15" name="Text Placeholder 14">
            <a:extLst>
              <a:ext uri="{FF2B5EF4-FFF2-40B4-BE49-F238E27FC236}">
                <a16:creationId xmlns:a16="http://schemas.microsoft.com/office/drawing/2014/main" id="{BAF63E6A-BC81-AEDA-1BC2-84BA2B57C486}"/>
              </a:ext>
            </a:extLst>
          </p:cNvPr>
          <p:cNvSpPr txBox="1">
            <a:spLocks/>
          </p:cNvSpPr>
          <p:nvPr/>
        </p:nvSpPr>
        <p:spPr>
          <a:xfrm>
            <a:off x="6175726" y="5031452"/>
            <a:ext cx="2829565" cy="1477328"/>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900" dirty="0"/>
              <a:t>The company launched Modern Requirements4DevOps and its ChatGPT implementation, Copilot4DevOps, to automate phases in the product development life cycle. By turning Azure DevOps into a knowledge management system, the company helps users focus on collaborative tasks. Both solutions utilize Azure OpenAI’s general-purpose model, which requires little to no training to produce human-like content while ensuring data privacy and security. </a:t>
            </a:r>
          </a:p>
        </p:txBody>
      </p:sp>
      <p:sp>
        <p:nvSpPr>
          <p:cNvPr id="16" name="TextBox 15">
            <a:extLst>
              <a:ext uri="{FF2B5EF4-FFF2-40B4-BE49-F238E27FC236}">
                <a16:creationId xmlns:a16="http://schemas.microsoft.com/office/drawing/2014/main" id="{4859B7AA-4566-DFE4-1693-492B6CCD48DA}"/>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17" name="Text Placeholder 15">
            <a:extLst>
              <a:ext uri="{FF2B5EF4-FFF2-40B4-BE49-F238E27FC236}">
                <a16:creationId xmlns:a16="http://schemas.microsoft.com/office/drawing/2014/main" id="{50BDDF0F-D13F-4FED-8F86-1680206E5538}"/>
              </a:ext>
            </a:extLst>
          </p:cNvPr>
          <p:cNvSpPr txBox="1">
            <a:spLocks/>
          </p:cNvSpPr>
          <p:nvPr/>
        </p:nvSpPr>
        <p:spPr>
          <a:xfrm>
            <a:off x="9157647" y="5031452"/>
            <a:ext cx="2829565" cy="1061829"/>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900"/>
              <a:t>These solutions have markedly improved efficiency and productivity for Modern Requirements customers, which means faster prototyping and reduced time to market. The flexibility of AI tools in handling various formats and languages has also simplified the requirements management process, making it more accessible to a wider range of users. </a:t>
            </a:r>
          </a:p>
        </p:txBody>
      </p:sp>
      <p:sp>
        <p:nvSpPr>
          <p:cNvPr id="18" name="TextBox 17">
            <a:extLst>
              <a:ext uri="{FF2B5EF4-FFF2-40B4-BE49-F238E27FC236}">
                <a16:creationId xmlns:a16="http://schemas.microsoft.com/office/drawing/2014/main" id="{8CD426E8-9E19-FD04-5036-D73EB4488E8F}"/>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42" name="Rounded Rectangle 10">
            <a:extLst>
              <a:ext uri="{FF2B5EF4-FFF2-40B4-BE49-F238E27FC236}">
                <a16:creationId xmlns:a16="http://schemas.microsoft.com/office/drawing/2014/main" id="{0D421911-5C8A-8D90-96ED-71079635FE2C}"/>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3" name="Group 42">
            <a:extLst>
              <a:ext uri="{FF2B5EF4-FFF2-40B4-BE49-F238E27FC236}">
                <a16:creationId xmlns:a16="http://schemas.microsoft.com/office/drawing/2014/main" id="{A20916F0-CFF1-9DA4-E1B1-6B6B75C444FD}"/>
              </a:ext>
            </a:extLst>
          </p:cNvPr>
          <p:cNvGrpSpPr/>
          <p:nvPr/>
        </p:nvGrpSpPr>
        <p:grpSpPr>
          <a:xfrm>
            <a:off x="283464" y="0"/>
            <a:ext cx="3493074" cy="430887"/>
            <a:chOff x="417745" y="0"/>
            <a:chExt cx="3886240" cy="955040"/>
          </a:xfrm>
          <a:solidFill>
            <a:schemeClr val="accent1"/>
          </a:solidFill>
        </p:grpSpPr>
        <p:sp>
          <p:nvSpPr>
            <p:cNvPr id="44" name="Rounded Rectangle 12">
              <a:extLst>
                <a:ext uri="{FF2B5EF4-FFF2-40B4-BE49-F238E27FC236}">
                  <a16:creationId xmlns:a16="http://schemas.microsoft.com/office/drawing/2014/main" id="{E604F028-213D-940E-64BC-51AE317C335A}"/>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Rectangle 44">
              <a:extLst>
                <a:ext uri="{FF2B5EF4-FFF2-40B4-BE49-F238E27FC236}">
                  <a16:creationId xmlns:a16="http://schemas.microsoft.com/office/drawing/2014/main" id="{23DD9261-6D76-88AF-4B73-C200AC18A62F}"/>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Rectangle: Rounded Corners 5">
            <a:extLst>
              <a:ext uri="{FF2B5EF4-FFF2-40B4-BE49-F238E27FC236}">
                <a16:creationId xmlns:a16="http://schemas.microsoft.com/office/drawing/2014/main" id="{9EE899AF-5BD6-DABF-5E8F-3DD6EA1940C6}"/>
              </a:ext>
            </a:extLst>
          </p:cNvPr>
          <p:cNvSpPr/>
          <p:nvPr/>
        </p:nvSpPr>
        <p:spPr>
          <a:xfrm>
            <a:off x="565024" y="1421313"/>
            <a:ext cx="2720170" cy="11746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kumimoji="0" lang="en-US" sz="1600" i="0" u="none" strike="noStrike" kern="1200" cap="none" normalizeH="0" baseline="0" noProof="0">
                <a:ln>
                  <a:noFill/>
                </a:ln>
                <a:solidFill>
                  <a:schemeClr val="tx1"/>
                </a:solidFill>
                <a:effectLst/>
                <a:uLnTx/>
                <a:uFillTx/>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Software and Digital Platforms</a:t>
            </a:r>
            <a:endParaRPr kumimoji="0" lang="en-US" sz="1200" i="0" u="none" strike="noStrike" kern="1200" cap="none" normalizeH="0" baseline="0" noProof="0">
              <a:ln>
                <a:noFill/>
              </a:ln>
              <a:solidFill>
                <a:schemeClr val="tx1"/>
              </a:solidFill>
              <a:effectLst/>
              <a:uLnTx/>
              <a:uFillTx/>
            </a:endParaRPr>
          </a:p>
          <a:p>
            <a:pPr marL="0" marR="0" lvl="0" indent="0" algn="l" defTabSz="914400" rtl="0" eaLnBrk="1" fontAlgn="auto" latinLnBrk="0" hangingPunct="1">
              <a:spcAft>
                <a:spcPts val="200"/>
              </a:spcAft>
              <a:buClrTx/>
              <a:buSzTx/>
              <a:buFontTx/>
              <a:buNone/>
              <a:tabLst/>
              <a:defRPr/>
            </a:pPr>
            <a:r>
              <a:rPr kumimoji="0" lang="en-US" sz="1600" i="0" u="none" strike="noStrike" kern="1200" cap="none" normalizeH="0" baseline="0" noProof="0">
                <a:ln>
                  <a:noFill/>
                </a:ln>
                <a:solidFill>
                  <a:schemeClr val="tx1"/>
                </a:solidFill>
                <a:effectLst/>
                <a:uLnTx/>
                <a:uFillTx/>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Infrastructure as Code generation for service automation</a:t>
            </a:r>
          </a:p>
        </p:txBody>
      </p:sp>
      <p:sp>
        <p:nvSpPr>
          <p:cNvPr id="33" name="TextBox 32">
            <a:extLst>
              <a:ext uri="{FF2B5EF4-FFF2-40B4-BE49-F238E27FC236}">
                <a16:creationId xmlns:a16="http://schemas.microsoft.com/office/drawing/2014/main" id="{B9359AB5-E119-A8CA-DFD5-1BC98F2032B6}"/>
              </a:ext>
            </a:extLst>
          </p:cNvPr>
          <p:cNvSpPr txBox="1"/>
          <p:nvPr/>
        </p:nvSpPr>
        <p:spPr>
          <a:xfrm>
            <a:off x="565024" y="535765"/>
            <a:ext cx="2720170" cy="677108"/>
          </a:xfrm>
          <a:prstGeom prst="rect">
            <a:avLst/>
          </a:prstGeom>
          <a:noFill/>
        </p:spPr>
        <p:txBody>
          <a:bodyPr wrap="square" lIns="0" tIns="0" rIns="0" bIns="0" rtlCol="0">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b="1"/>
              <a:t>PERSONAS</a:t>
            </a:r>
          </a:p>
          <a:p>
            <a:pPr marL="0" marR="0" lvl="0" indent="0" defTabSz="914400" rtl="0" eaLnBrk="1" fontAlgn="auto" latinLnBrk="0" hangingPunct="1">
              <a:lnSpc>
                <a:spcPct val="100000"/>
              </a:lnSpc>
              <a:spcBef>
                <a:spcPts val="0"/>
              </a:spcBef>
              <a:spcAft>
                <a:spcPts val="0"/>
              </a:spcAft>
              <a:buClrTx/>
              <a:buSzTx/>
              <a:buFontTx/>
              <a:buNone/>
              <a:tabLst/>
              <a:defRPr/>
            </a:pPr>
            <a:r>
              <a:rPr lang="en-US" sz="1600"/>
              <a:t>IT</a:t>
            </a:r>
          </a:p>
        </p:txBody>
      </p:sp>
      <p:sp>
        <p:nvSpPr>
          <p:cNvPr id="36" name="Text Placeholder 6">
            <a:extLst>
              <a:ext uri="{FF2B5EF4-FFF2-40B4-BE49-F238E27FC236}">
                <a16:creationId xmlns:a16="http://schemas.microsoft.com/office/drawing/2014/main" id="{A82DC358-3114-33E1-81A4-3E871FC3F299}"/>
              </a:ext>
            </a:extLst>
          </p:cNvPr>
          <p:cNvSpPr txBox="1">
            <a:spLocks/>
          </p:cNvSpPr>
          <p:nvPr/>
        </p:nvSpPr>
        <p:spPr>
          <a:xfrm>
            <a:off x="283464" y="6348917"/>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full story</a:t>
            </a:r>
            <a:endParaRPr lang="en-US" sz="1400" b="0">
              <a:solidFill>
                <a:schemeClr val="accent1"/>
              </a:solidFill>
              <a:latin typeface="+mj-lt"/>
              <a:ea typeface="+mj-ea"/>
              <a:cs typeface="+mj-cs"/>
            </a:endParaRPr>
          </a:p>
        </p:txBody>
      </p:sp>
      <p:cxnSp>
        <p:nvCxnSpPr>
          <p:cNvPr id="37" name="Straight Connector 36">
            <a:extLst>
              <a:ext uri="{FF2B5EF4-FFF2-40B4-BE49-F238E27FC236}">
                <a16:creationId xmlns:a16="http://schemas.microsoft.com/office/drawing/2014/main" id="{9DF445FB-C3BD-21BC-17E8-2FCF3B43A248}"/>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FC6B068-85DD-BB28-ACC2-2E89F6278F6D}"/>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4DE79BE-7584-A87E-A884-610D2BB2D2A9}"/>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515538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19">
            <a:extLst>
              <a:ext uri="{FF2B5EF4-FFF2-40B4-BE49-F238E27FC236}">
                <a16:creationId xmlns:a16="http://schemas.microsoft.com/office/drawing/2014/main" id="{7EC94995-6274-70FD-FB9B-ED9790FC93B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704" r="1704"/>
          <a:stretch/>
        </p:blipFill>
        <p:spPr>
          <a:xfrm>
            <a:off x="0" y="0"/>
            <a:ext cx="12196128" cy="4669479"/>
          </a:xfrm>
          <a:prstGeom prst="rect">
            <a:avLst/>
          </a:prstGeom>
        </p:spPr>
      </p:pic>
      <p:sp>
        <p:nvSpPr>
          <p:cNvPr id="2" name="Title 1">
            <a:extLst>
              <a:ext uri="{FF2B5EF4-FFF2-40B4-BE49-F238E27FC236}">
                <a16:creationId xmlns:a16="http://schemas.microsoft.com/office/drawing/2014/main" id="{A0831086-77FF-C76E-CA50-3B0D2C8CF564}"/>
              </a:ext>
            </a:extLst>
          </p:cNvPr>
          <p:cNvSpPr txBox="1">
            <a:spLocks noGrp="1"/>
          </p:cNvSpPr>
          <p:nvPr>
            <p:ph type="title" idx="4294967295"/>
          </p:nvPr>
        </p:nvSpPr>
        <p:spPr>
          <a:xfrm>
            <a:off x="0" y="-766763"/>
            <a:ext cx="11018838"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mn-lt"/>
                <a:cs typeface="+mn-cs"/>
              </a:rPr>
              <a:t>Epic, Healthcare</a:t>
            </a:r>
          </a:p>
        </p:txBody>
      </p:sp>
      <p:sp>
        <p:nvSpPr>
          <p:cNvPr id="11" name="Text Placeholder 12">
            <a:extLst>
              <a:ext uri="{FF2B5EF4-FFF2-40B4-BE49-F238E27FC236}">
                <a16:creationId xmlns:a16="http://schemas.microsoft.com/office/drawing/2014/main" id="{F05BF781-0499-B123-B51E-464B01BCBE1A}"/>
              </a:ext>
            </a:extLst>
          </p:cNvPr>
          <p:cNvSpPr txBox="1">
            <a:spLocks/>
          </p:cNvSpPr>
          <p:nvPr/>
        </p:nvSpPr>
        <p:spPr>
          <a:xfrm>
            <a:off x="3037481" y="5031452"/>
            <a:ext cx="2884287" cy="1477328"/>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fontAlgn="auto">
              <a:spcAft>
                <a:spcPts val="0"/>
              </a:spcAft>
              <a:buClrTx/>
              <a:buSzTx/>
              <a:tabLst/>
              <a:defRPr/>
            </a:pPr>
            <a:r>
              <a:rPr lang="en-US" dirty="0">
                <a:latin typeface="+mn-lt"/>
                <a:cs typeface="+mn-cs"/>
              </a:rPr>
              <a:t>Microsoft and Epic are collaborating to develop and integrate generative AI into healthcare by combining the scale and power of Azure OpenAI Service1 with Epic’s industry-leading electronic health record (EHR) software. The collaboration expands the long-standing partnership, which includes enabling organizations to run Epic environments on the Microsoft Azure cloud platform.</a:t>
            </a:r>
          </a:p>
        </p:txBody>
      </p:sp>
      <p:sp>
        <p:nvSpPr>
          <p:cNvPr id="12" name="TextBox 11">
            <a:extLst>
              <a:ext uri="{FF2B5EF4-FFF2-40B4-BE49-F238E27FC236}">
                <a16:creationId xmlns:a16="http://schemas.microsoft.com/office/drawing/2014/main" id="{451AF2DC-6317-A13E-00AD-2A34FA0DC5B4}"/>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13" name="Text Placeholder 14">
            <a:extLst>
              <a:ext uri="{FF2B5EF4-FFF2-40B4-BE49-F238E27FC236}">
                <a16:creationId xmlns:a16="http://schemas.microsoft.com/office/drawing/2014/main" id="{DEB241E5-B9D8-D015-540F-7216C3A32D85}"/>
              </a:ext>
            </a:extLst>
          </p:cNvPr>
          <p:cNvSpPr txBox="1">
            <a:spLocks/>
          </p:cNvSpPr>
          <p:nvPr/>
        </p:nvSpPr>
        <p:spPr>
          <a:xfrm>
            <a:off x="6175726" y="5031452"/>
            <a:ext cx="2829565" cy="1477328"/>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Bef>
                <a:spcPts val="0"/>
              </a:spcBef>
              <a:spcAft>
                <a:spcPts val="0"/>
              </a:spcAft>
              <a:buClrTx/>
              <a:buSzTx/>
              <a:buNone/>
              <a:tabLst/>
              <a:defRPr/>
            </a:pPr>
            <a:r>
              <a:rPr lang="en-US" sz="1000" dirty="0"/>
              <a:t>Epic’s use of Azure OpenAI Service includes drafting message responses to patient inquiries, implemented with UC San Diego Health, UW Health in Madison, Wisconsin, and Stanford Health Care. Another solution will bring NL queries and interactive data analysis to </a:t>
            </a:r>
            <a:r>
              <a:rPr lang="en-US" sz="1000" dirty="0" err="1"/>
              <a:t>SlicerDicer</a:t>
            </a:r>
            <a:r>
              <a:rPr lang="en-US" sz="1000" dirty="0"/>
              <a:t>, Epic’s self-service reporting tool, helping clinical leaders explore data in a conversational and intuitive way.</a:t>
            </a:r>
          </a:p>
        </p:txBody>
      </p:sp>
      <p:sp>
        <p:nvSpPr>
          <p:cNvPr id="14" name="TextBox 13">
            <a:extLst>
              <a:ext uri="{FF2B5EF4-FFF2-40B4-BE49-F238E27FC236}">
                <a16:creationId xmlns:a16="http://schemas.microsoft.com/office/drawing/2014/main" id="{361442CA-135A-D6AE-A670-D3E02AAEE551}"/>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15" name="Text Placeholder 15">
            <a:extLst>
              <a:ext uri="{FF2B5EF4-FFF2-40B4-BE49-F238E27FC236}">
                <a16:creationId xmlns:a16="http://schemas.microsoft.com/office/drawing/2014/main" id="{4DCBA28C-8E03-3A75-41F4-5A3C26901930}"/>
              </a:ext>
            </a:extLst>
          </p:cNvPr>
          <p:cNvSpPr txBox="1">
            <a:spLocks/>
          </p:cNvSpPr>
          <p:nvPr/>
        </p:nvSpPr>
        <p:spPr>
          <a:xfrm>
            <a:off x="9157647" y="5031452"/>
            <a:ext cx="2829565" cy="1323439"/>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1000" dirty="0"/>
              <a:t>This expanded, innovation-focused partnership between Nuance, Epic and Microsoft aims to deliver solutions to run Epic environments on Azure through a comprehensive array of generative AI-powered solutions integrated with Epic’s EHR to increase productivity, enhance patient care and improve financial integrity of global health systems. </a:t>
            </a:r>
          </a:p>
        </p:txBody>
      </p:sp>
      <p:sp>
        <p:nvSpPr>
          <p:cNvPr id="28" name="TextBox 27">
            <a:extLst>
              <a:ext uri="{FF2B5EF4-FFF2-40B4-BE49-F238E27FC236}">
                <a16:creationId xmlns:a16="http://schemas.microsoft.com/office/drawing/2014/main" id="{828314DA-6978-4586-4DB6-4F8631562AAC}"/>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29" name="Rectangle 28">
            <a:extLst>
              <a:ext uri="{FF2B5EF4-FFF2-40B4-BE49-F238E27FC236}">
                <a16:creationId xmlns:a16="http://schemas.microsoft.com/office/drawing/2014/main" id="{0C835D8A-D289-15AD-172C-A610CC45C874}"/>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49" name="Rounded Rectangle 10">
            <a:extLst>
              <a:ext uri="{FF2B5EF4-FFF2-40B4-BE49-F238E27FC236}">
                <a16:creationId xmlns:a16="http://schemas.microsoft.com/office/drawing/2014/main" id="{B6BD6B2F-23D2-BC19-E8DD-1B35C7ADCFE1}"/>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0" name="Group 49">
            <a:extLst>
              <a:ext uri="{FF2B5EF4-FFF2-40B4-BE49-F238E27FC236}">
                <a16:creationId xmlns:a16="http://schemas.microsoft.com/office/drawing/2014/main" id="{DBE2F6EF-F576-58AD-09BD-76BFD143FFFB}"/>
              </a:ext>
            </a:extLst>
          </p:cNvPr>
          <p:cNvGrpSpPr/>
          <p:nvPr/>
        </p:nvGrpSpPr>
        <p:grpSpPr>
          <a:xfrm>
            <a:off x="283464" y="0"/>
            <a:ext cx="3493074" cy="430887"/>
            <a:chOff x="417745" y="0"/>
            <a:chExt cx="3886240" cy="955040"/>
          </a:xfrm>
          <a:solidFill>
            <a:schemeClr val="accent1"/>
          </a:solidFill>
        </p:grpSpPr>
        <p:sp>
          <p:nvSpPr>
            <p:cNvPr id="52" name="Rounded Rectangle 12">
              <a:extLst>
                <a:ext uri="{FF2B5EF4-FFF2-40B4-BE49-F238E27FC236}">
                  <a16:creationId xmlns:a16="http://schemas.microsoft.com/office/drawing/2014/main" id="{9040E6B3-8871-45BE-41B1-C2B7F92597DF}"/>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Rectangle 52">
              <a:extLst>
                <a:ext uri="{FF2B5EF4-FFF2-40B4-BE49-F238E27FC236}">
                  <a16:creationId xmlns:a16="http://schemas.microsoft.com/office/drawing/2014/main" id="{E352EF7E-5601-1969-1322-FDCBC5CEDF5D}"/>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Rectangle: Rounded Corners 5">
            <a:extLst>
              <a:ext uri="{FF2B5EF4-FFF2-40B4-BE49-F238E27FC236}">
                <a16:creationId xmlns:a16="http://schemas.microsoft.com/office/drawing/2014/main" id="{06C6A95B-1642-94CD-B066-748B6B5B7F33}"/>
              </a:ext>
            </a:extLst>
          </p:cNvPr>
          <p:cNvSpPr/>
          <p:nvPr/>
        </p:nvSpPr>
        <p:spPr>
          <a:xfrm>
            <a:off x="565024" y="1421313"/>
            <a:ext cx="2720170" cy="117468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dirty="0">
                <a:solidFill>
                  <a:schemeClr val="tx1"/>
                </a:solidFill>
                <a:latin typeface="+mj-lt"/>
                <a:ea typeface="+mj-ea"/>
                <a:cs typeface="+mj-cs"/>
              </a:rPr>
              <a:t>Industries: </a:t>
            </a:r>
          </a:p>
          <a:p>
            <a:pPr marL="236538" lvl="0" indent="-176213">
              <a:spcAft>
                <a:spcPts val="1200"/>
              </a:spcAft>
              <a:buFont typeface="Arial" panose="020B0604020202020204" pitchFamily="34" charset="0"/>
              <a:buChar char="•"/>
              <a:defRPr/>
            </a:pPr>
            <a:r>
              <a:rPr lang="en-US" sz="1200" dirty="0">
                <a:solidFill>
                  <a:schemeClr val="tx1"/>
                </a:solidFill>
              </a:rPr>
              <a:t>Healthcare</a:t>
            </a:r>
          </a:p>
          <a:p>
            <a:pPr marL="0" marR="0" lvl="0" indent="0" algn="l" defTabSz="914400" rtl="0" eaLnBrk="1" fontAlgn="auto" latinLnBrk="0" hangingPunct="1">
              <a:spcAft>
                <a:spcPts val="200"/>
              </a:spcAft>
              <a:buClrTx/>
              <a:buSzTx/>
              <a:buFontTx/>
              <a:buNone/>
              <a:tabLst/>
              <a:defRPr/>
            </a:pPr>
            <a:r>
              <a:rPr lang="en-US" sz="1600" dirty="0">
                <a:solidFill>
                  <a:schemeClr val="tx1"/>
                </a:solidFill>
                <a:latin typeface="+mj-lt"/>
                <a:ea typeface="+mj-ea"/>
                <a:cs typeface="+mj-cs"/>
              </a:rPr>
              <a:t>Use cases:</a:t>
            </a:r>
          </a:p>
          <a:p>
            <a:pPr marL="236538" marR="0" indent="-176213" fontAlgn="auto">
              <a:lnSpc>
                <a:spcPct val="100000"/>
              </a:lnSpc>
              <a:spcBef>
                <a:spcPts val="0"/>
              </a:spcBef>
              <a:spcAft>
                <a:spcPts val="600"/>
              </a:spcAft>
              <a:buClrTx/>
              <a:buSzTx/>
              <a:buFont typeface="Arial" panose="020B0604020202020204" pitchFamily="34" charset="0"/>
              <a:buChar char="•"/>
              <a:tabLst/>
              <a:defRPr/>
            </a:pPr>
            <a:r>
              <a:rPr lang="en-US" sz="1200" dirty="0">
                <a:solidFill>
                  <a:schemeClr val="tx1"/>
                </a:solidFill>
              </a:rPr>
              <a:t>Customer self-service assistant</a:t>
            </a:r>
          </a:p>
        </p:txBody>
      </p:sp>
      <p:sp>
        <p:nvSpPr>
          <p:cNvPr id="37" name="TextBox 36">
            <a:extLst>
              <a:ext uri="{FF2B5EF4-FFF2-40B4-BE49-F238E27FC236}">
                <a16:creationId xmlns:a16="http://schemas.microsoft.com/office/drawing/2014/main" id="{3FB664C6-F4E0-A955-EC40-C1E4A0ED0D30}"/>
              </a:ext>
            </a:extLst>
          </p:cNvPr>
          <p:cNvSpPr txBox="1"/>
          <p:nvPr/>
        </p:nvSpPr>
        <p:spPr>
          <a:xfrm>
            <a:off x="565024" y="535765"/>
            <a:ext cx="2720170" cy="677108"/>
          </a:xfrm>
          <a:prstGeom prst="rect">
            <a:avLst/>
          </a:prstGeom>
          <a:noFill/>
        </p:spPr>
        <p:txBody>
          <a:bodyPr wrap="square" lIns="0" tIns="0" rIns="0" bIns="0" rtlCol="0">
            <a:noAutofit/>
          </a:bodyPr>
          <a:lstStyle/>
          <a:p>
            <a:pPr>
              <a:defRPr/>
            </a:pPr>
            <a:r>
              <a:rPr lang="en-US" sz="1200" b="1"/>
              <a:t>PERSONAS</a:t>
            </a:r>
            <a:br>
              <a:rPr kumimoji="0" lang="en-US" sz="2000" b="0" i="0" u="none" strike="noStrike" kern="1200" cap="none" normalizeH="0" baseline="0" noProof="0">
                <a:ln>
                  <a:noFill/>
                </a:ln>
                <a:effectLst/>
                <a:uLnTx/>
                <a:uFillTx/>
              </a:rPr>
            </a:br>
            <a:r>
              <a:rPr lang="en-US" sz="1600"/>
              <a:t>Customer Service and Support</a:t>
            </a:r>
          </a:p>
          <a:p>
            <a:pPr>
              <a:defRPr/>
            </a:pPr>
            <a:r>
              <a:rPr lang="en-US" sz="1600"/>
              <a:t>Digital Product Owner</a:t>
            </a:r>
          </a:p>
        </p:txBody>
      </p:sp>
      <p:sp>
        <p:nvSpPr>
          <p:cNvPr id="38" name="Text Placeholder 1">
            <a:extLst>
              <a:ext uri="{FF2B5EF4-FFF2-40B4-BE49-F238E27FC236}">
                <a16:creationId xmlns:a16="http://schemas.microsoft.com/office/drawing/2014/main" id="{76E14410-C173-0F0C-B962-E10AAD1A2980}"/>
              </a:ext>
            </a:extLst>
          </p:cNvPr>
          <p:cNvSpPr txBox="1">
            <a:spLocks/>
          </p:cNvSpPr>
          <p:nvPr/>
        </p:nvSpPr>
        <p:spPr>
          <a:xfrm>
            <a:off x="283464" y="4065414"/>
            <a:ext cx="6770455" cy="553998"/>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1200" i="1"/>
              <a:t>“A good use of technology simplifies things related to workforce and workflow. Integrating generative AI into some of our daily workflows will increase productivity for many of our providers, allowing them to focus on the clinical duties that truly require their attention.”</a:t>
            </a:r>
          </a:p>
        </p:txBody>
      </p:sp>
      <p:sp>
        <p:nvSpPr>
          <p:cNvPr id="39" name="Text Placeholder 1">
            <a:extLst>
              <a:ext uri="{FF2B5EF4-FFF2-40B4-BE49-F238E27FC236}">
                <a16:creationId xmlns:a16="http://schemas.microsoft.com/office/drawing/2014/main" id="{EA1D192A-807E-5881-2637-A5BD52D7E588}"/>
              </a:ext>
            </a:extLst>
          </p:cNvPr>
          <p:cNvSpPr txBox="1">
            <a:spLocks/>
          </p:cNvSpPr>
          <p:nvPr/>
        </p:nvSpPr>
        <p:spPr>
          <a:xfrm>
            <a:off x="8339328" y="4150053"/>
            <a:ext cx="3548947" cy="384721"/>
          </a:xfrm>
          <a:prstGeom prst="rect">
            <a:avLst/>
          </a:prstGeom>
          <a:noFill/>
        </p:spPr>
        <p:txBody>
          <a:bodyPr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dirty="0">
                <a:latin typeface="+mj-lt"/>
                <a:ea typeface="+mj-ea"/>
                <a:cs typeface="+mj-cs"/>
              </a:rPr>
              <a:t>Chero Goswami</a:t>
            </a:r>
            <a:br>
              <a:rPr lang="en-US" sz="1400" dirty="0">
                <a:latin typeface="+mj-lt"/>
                <a:ea typeface="+mj-ea"/>
                <a:cs typeface="+mj-cs"/>
              </a:rPr>
            </a:br>
            <a:r>
              <a:rPr lang="en-US" sz="1100" dirty="0">
                <a:solidFill>
                  <a:schemeClr val="accent1"/>
                </a:solidFill>
                <a:latin typeface="+mj-lt"/>
                <a:ea typeface="+mj-ea"/>
                <a:cs typeface="+mj-cs"/>
              </a:rPr>
              <a:t>CIO, UW Health</a:t>
            </a:r>
            <a:endParaRPr lang="en-US" sz="1200" dirty="0">
              <a:solidFill>
                <a:schemeClr val="accent1"/>
              </a:solidFill>
              <a:latin typeface="+mj-lt"/>
              <a:ea typeface="+mj-ea"/>
              <a:cs typeface="+mj-cs"/>
            </a:endParaRPr>
          </a:p>
        </p:txBody>
      </p:sp>
      <p:sp>
        <p:nvSpPr>
          <p:cNvPr id="40" name="Text Placeholder 6">
            <a:extLst>
              <a:ext uri="{FF2B5EF4-FFF2-40B4-BE49-F238E27FC236}">
                <a16:creationId xmlns:a16="http://schemas.microsoft.com/office/drawing/2014/main" id="{BDAE57CA-159C-592F-844C-9BD19DAD427E}"/>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a:solidFill>
                  <a:schemeClr val="accent1"/>
                </a:solidFill>
                <a:latin typeface="+mj-lt"/>
                <a:ea typeface="+mj-ea"/>
                <a:cs typeface="+mj-cs"/>
                <a:hlinkClick r:id="rId4">
                  <a:extLst>
                    <a:ext uri="{A12FA001-AC4F-418D-AE19-62706E023703}">
                      <ahyp:hlinkClr xmlns:ahyp="http://schemas.microsoft.com/office/drawing/2018/hyperlinkcolor" val="tx"/>
                    </a:ext>
                  </a:extLst>
                </a:hlinkClick>
              </a:rPr>
              <a:t>Read the press release</a:t>
            </a:r>
            <a:endParaRPr lang="en-US" sz="1400" b="0">
              <a:solidFill>
                <a:schemeClr val="accent1"/>
              </a:solidFill>
              <a:latin typeface="+mj-lt"/>
              <a:ea typeface="+mj-ea"/>
              <a:cs typeface="+mj-cs"/>
            </a:endParaRPr>
          </a:p>
        </p:txBody>
      </p:sp>
      <p:cxnSp>
        <p:nvCxnSpPr>
          <p:cNvPr id="41" name="Straight Connector 40">
            <a:extLst>
              <a:ext uri="{FF2B5EF4-FFF2-40B4-BE49-F238E27FC236}">
                <a16:creationId xmlns:a16="http://schemas.microsoft.com/office/drawing/2014/main" id="{7E70BD8C-CEAF-D137-F823-88E10CF9E4AD}"/>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D60164B-F5F7-D726-9815-D6122B3FEB71}"/>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B3FF3DB-3F52-073E-186C-7DE63F03170E}"/>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8" name="Picture 47" descr="A pink and black logo&#10;&#10;Description automatically generated">
            <a:extLst>
              <a:ext uri="{FF2B5EF4-FFF2-40B4-BE49-F238E27FC236}">
                <a16:creationId xmlns:a16="http://schemas.microsoft.com/office/drawing/2014/main" id="{5520D828-7A65-4DF5-6E7D-DB9781463D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64" y="4933849"/>
            <a:ext cx="1539028" cy="601503"/>
          </a:xfrm>
          <a:prstGeom prst="rect">
            <a:avLst/>
          </a:prstGeom>
        </p:spPr>
      </p:pic>
    </p:spTree>
    <p:extLst>
      <p:ext uri="{BB962C8B-B14F-4D97-AF65-F5344CB8AC3E}">
        <p14:creationId xmlns:p14="http://schemas.microsoft.com/office/powerpoint/2010/main" val="1789477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5C433E-ABA1-E429-F9FD-C5E8277CE9D2}"/>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3" name="TextBox 12">
            <a:extLst>
              <a:ext uri="{FF2B5EF4-FFF2-40B4-BE49-F238E27FC236}">
                <a16:creationId xmlns:a16="http://schemas.microsoft.com/office/drawing/2014/main" id="{F806BF4D-31CF-B4D1-7F2B-0538A984A7F8}"/>
              </a:ext>
            </a:extLst>
          </p:cNvPr>
          <p:cNvSpPr txBox="1"/>
          <p:nvPr/>
        </p:nvSpPr>
        <p:spPr>
          <a:xfrm>
            <a:off x="588963" y="446095"/>
            <a:ext cx="2728311"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2000" b="0" i="0" u="none" strike="noStrike" kern="1200" cap="none" spc="0" normalizeH="0" baseline="0" noProof="0">
                <a:ln>
                  <a:noFill/>
                </a:ln>
                <a:solidFill>
                  <a:srgbClr val="50E6FF"/>
                </a:solidFill>
                <a:effectLst/>
                <a:uLnTx/>
                <a:uFillTx/>
              </a:rPr>
            </a:br>
            <a:r>
              <a:rPr kumimoji="0" lang="en-US" sz="2000" b="0" i="0" u="none" strike="noStrike" kern="1200" cap="none" spc="0" normalizeH="0" baseline="0" noProof="0">
                <a:ln>
                  <a:noFill/>
                </a:ln>
                <a:solidFill>
                  <a:srgbClr val="50E6FF"/>
                </a:solidFill>
                <a:effectLst/>
                <a:uLnTx/>
                <a:uFillTx/>
              </a:rPr>
              <a:t>Product experience lead</a:t>
            </a:r>
          </a:p>
        </p:txBody>
      </p:sp>
      <p:sp>
        <p:nvSpPr>
          <p:cNvPr id="27" name="TextBox 26">
            <a:extLst>
              <a:ext uri="{FF2B5EF4-FFF2-40B4-BE49-F238E27FC236}">
                <a16:creationId xmlns:a16="http://schemas.microsoft.com/office/drawing/2014/main" id="{C21B1ABE-5C70-E5D5-27FA-678652D9C2DE}"/>
              </a:ext>
            </a:extLst>
          </p:cNvPr>
          <p:cNvSpPr txBox="1">
            <a:spLocks/>
          </p:cNvSpPr>
          <p:nvPr/>
        </p:nvSpPr>
        <p:spPr>
          <a:xfrm>
            <a:off x="6207915" y="4896434"/>
            <a:ext cx="3755235" cy="1646605"/>
          </a:xfrm>
          <a:prstGeom prst="rect">
            <a:avLst/>
          </a:prstGeom>
          <a:noFill/>
        </p:spPr>
        <p:txBody>
          <a:bodyPr vert="horz" wrap="square" lIns="0" tIns="0" rIns="0" bIns="0" rtlCol="0">
            <a:spAutoFit/>
          </a:bodyPr>
          <a:lstStyle/>
          <a:p>
            <a:pPr algn="l">
              <a:spcAft>
                <a:spcPts val="600"/>
              </a:spcAft>
            </a:pPr>
            <a:r>
              <a:rPr lang="en-US">
                <a:latin typeface="+mj-lt"/>
                <a:ea typeface="+mj-ea"/>
                <a:cs typeface="+mj-cs"/>
              </a:rPr>
              <a:t>Customer examples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hlinkClick r:id="rId3"/>
              </a:rPr>
              <a:t>TomTom</a:t>
            </a:r>
            <a:r>
              <a:rPr kumimoji="0" lang="en-US" sz="1400" b="0" i="0" u="none" strike="noStrike" kern="1200" cap="none" spc="0" normalizeH="0" baseline="0" noProof="0">
                <a:ln>
                  <a:noFill/>
                </a:ln>
                <a:effectLst/>
                <a:uLnTx/>
                <a:uFillTx/>
              </a:rPr>
              <a:t> created Digital Cockpit, a fully integrated, AI-powered, conversational automotive assistant that enables more sophisticated voice interaction with infotainment, location search, and vehicle command systems.</a:t>
            </a:r>
            <a:endParaRPr lang="en-US" sz="1400"/>
          </a:p>
        </p:txBody>
      </p:sp>
      <p:cxnSp>
        <p:nvCxnSpPr>
          <p:cNvPr id="57" name="Straight Connector 56">
            <a:extLst>
              <a:ext uri="{FF2B5EF4-FFF2-40B4-BE49-F238E27FC236}">
                <a16:creationId xmlns:a16="http://schemas.microsoft.com/office/drawing/2014/main" id="{55C9646C-0DCA-8901-1B90-F7908113ACBD}"/>
              </a:ext>
            </a:extLst>
          </p:cNvPr>
          <p:cNvCxnSpPr/>
          <p:nvPr/>
        </p:nvCxnSpPr>
        <p:spPr>
          <a:xfrm>
            <a:off x="6229532" y="4668192"/>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B76B5E2-83F0-D786-75DA-8B4FA1016BBC}"/>
              </a:ext>
            </a:extLst>
          </p:cNvPr>
          <p:cNvSpPr txBox="1"/>
          <p:nvPr/>
        </p:nvSpPr>
        <p:spPr>
          <a:xfrm>
            <a:off x="10197905" y="4983597"/>
            <a:ext cx="1594143" cy="1128514"/>
          </a:xfrm>
          <a:prstGeom prst="rect">
            <a:avLst/>
          </a:prstGeom>
          <a:noFill/>
        </p:spPr>
        <p:txBody>
          <a:bodyPr wrap="square" lIns="0" tIns="0" rIns="0" bIns="0">
            <a:spAutoFit/>
          </a:bodyPr>
          <a:lstStyle/>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dirty="0">
                <a:hlinkClick r:id="rId4">
                  <a:extLst>
                    <a:ext uri="{A12FA001-AC4F-418D-AE19-62706E023703}">
                      <ahyp:hlinkClr xmlns:ahyp="http://schemas.microsoft.com/office/drawing/2018/hyperlinkcolor" val="tx"/>
                    </a:ext>
                  </a:extLst>
                </a:hlinkClick>
              </a:rPr>
              <a:t>Unity</a:t>
            </a:r>
            <a:endParaRPr lang="en-US" sz="1400" dirty="0"/>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dirty="0">
                <a:hlinkClick r:id="rId5">
                  <a:extLst>
                    <a:ext uri="{A12FA001-AC4F-418D-AE19-62706E023703}">
                      <ahyp:hlinkClr xmlns:ahyp="http://schemas.microsoft.com/office/drawing/2018/hyperlinkcolor" val="tx"/>
                    </a:ext>
                  </a:extLst>
                </a:hlinkClick>
              </a:rPr>
              <a:t>Sapiens</a:t>
            </a:r>
            <a:endParaRPr lang="en-US" sz="1400" dirty="0">
              <a:hlinkClick r:id="rId6">
                <a:extLst>
                  <a:ext uri="{A12FA001-AC4F-418D-AE19-62706E023703}">
                    <ahyp:hlinkClr xmlns:ahyp="http://schemas.microsoft.com/office/drawing/2018/hyperlinkcolor" val="tx"/>
                  </a:ext>
                </a:extLst>
              </a:hlinkClick>
            </a:endParaRPr>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dirty="0">
                <a:hlinkClick r:id="rId6">
                  <a:extLst>
                    <a:ext uri="{A12FA001-AC4F-418D-AE19-62706E023703}">
                      <ahyp:hlinkClr xmlns:ahyp="http://schemas.microsoft.com/office/drawing/2018/hyperlinkcolor" val="tx"/>
                    </a:ext>
                  </a:extLst>
                </a:hlinkClick>
              </a:rPr>
              <a:t>Mercedes Benz</a:t>
            </a:r>
            <a:endParaRPr lang="en-US" sz="1400" dirty="0"/>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dirty="0" err="1">
                <a:hlinkClick r:id="rId7">
                  <a:extLst>
                    <a:ext uri="{A12FA001-AC4F-418D-AE19-62706E023703}">
                      <ahyp:hlinkClr xmlns:ahyp="http://schemas.microsoft.com/office/drawing/2018/hyperlinkcolor" val="tx"/>
                    </a:ext>
                  </a:extLst>
                </a:hlinkClick>
              </a:rPr>
              <a:t>RxHealth</a:t>
            </a:r>
            <a:r>
              <a:rPr lang="en-US" sz="1400" dirty="0"/>
              <a:t> </a:t>
            </a:r>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dirty="0">
                <a:hlinkClick r:id="rId8">
                  <a:extLst>
                    <a:ext uri="{A12FA001-AC4F-418D-AE19-62706E023703}">
                      <ahyp:hlinkClr xmlns:ahyp="http://schemas.microsoft.com/office/drawing/2018/hyperlinkcolor" val="tx"/>
                    </a:ext>
                  </a:extLst>
                </a:hlinkClick>
              </a:rPr>
              <a:t>Coats Digital</a:t>
            </a:r>
            <a:r>
              <a:rPr lang="en-US" sz="1400" dirty="0"/>
              <a:t> </a:t>
            </a:r>
          </a:p>
        </p:txBody>
      </p:sp>
      <p:sp>
        <p:nvSpPr>
          <p:cNvPr id="25" name="TextBox 24">
            <a:extLst>
              <a:ext uri="{FF2B5EF4-FFF2-40B4-BE49-F238E27FC236}">
                <a16:creationId xmlns:a16="http://schemas.microsoft.com/office/drawing/2014/main" id="{5249E3C3-749F-D010-1303-44AA9606AFE5}"/>
              </a:ext>
            </a:extLst>
          </p:cNvPr>
          <p:cNvSpPr txBox="1"/>
          <p:nvPr/>
        </p:nvSpPr>
        <p:spPr>
          <a:xfrm>
            <a:off x="6207915" y="2146070"/>
            <a:ext cx="5630357" cy="572464"/>
          </a:xfrm>
          <a:prstGeom prst="rect">
            <a:avLst/>
          </a:prstGeom>
          <a:noFill/>
        </p:spPr>
        <p:txBody>
          <a:bodyPr vert="horz" wrap="square" lIns="0" tIns="0" rIns="0" bIns="0" rtlCol="0">
            <a:spAutoFit/>
          </a:bodyPr>
          <a:lstStyle/>
          <a:p>
            <a:pPr algn="l"/>
            <a:r>
              <a:rPr lang="en-US" dirty="0">
                <a:latin typeface="+mj-lt"/>
                <a:ea typeface="+mj-ea"/>
                <a:cs typeface="+mj-cs"/>
              </a:rPr>
              <a:t>Technical Patterns and Sample Architectures</a:t>
            </a:r>
          </a:p>
          <a:p>
            <a:pPr marR="0" lvl="0" algn="l" defTabSz="932742" rtl="0" eaLnBrk="1" fontAlgn="auto" latinLnBrk="0" hangingPunct="1">
              <a:lnSpc>
                <a:spcPct val="100000"/>
              </a:lnSpc>
              <a:spcBef>
                <a:spcPts val="400"/>
              </a:spcBef>
              <a:spcAft>
                <a:spcPts val="0"/>
              </a:spcAft>
              <a:buClrTx/>
              <a:buSzPct val="90000"/>
              <a:tabLst/>
              <a:defRPr/>
            </a:pPr>
            <a:r>
              <a:rPr kumimoji="0" lang="en-US" sz="1600" b="0" i="0" u="none" strike="noStrike" kern="1200" cap="none" spc="0" normalizeH="0" baseline="0" noProof="0" dirty="0">
                <a:ln>
                  <a:noFill/>
                </a:ln>
                <a:effectLst/>
                <a:uLnTx/>
                <a:uFillTx/>
                <a:hlinkClick r:id="rId9" action="ppaction://hlinksldjump"/>
              </a:rPr>
              <a:t>Build your own custom copilot</a:t>
            </a:r>
            <a:endParaRPr lang="en-US" sz="2000" dirty="0"/>
          </a:p>
        </p:txBody>
      </p:sp>
      <p:sp>
        <p:nvSpPr>
          <p:cNvPr id="28" name="Text Placeholder 12">
            <a:extLst>
              <a:ext uri="{FF2B5EF4-FFF2-40B4-BE49-F238E27FC236}">
                <a16:creationId xmlns:a16="http://schemas.microsoft.com/office/drawing/2014/main" id="{79491704-6694-9E42-E569-B1AF126A80C7}"/>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graphicFrame>
        <p:nvGraphicFramePr>
          <p:cNvPr id="30" name="Table 29">
            <a:extLst>
              <a:ext uri="{FF2B5EF4-FFF2-40B4-BE49-F238E27FC236}">
                <a16:creationId xmlns:a16="http://schemas.microsoft.com/office/drawing/2014/main" id="{6FFB2F25-D551-669E-F98F-4F4E357AD4FE}"/>
              </a:ext>
            </a:extLst>
          </p:cNvPr>
          <p:cNvGraphicFramePr>
            <a:graphicFrameLocks noGrp="1"/>
          </p:cNvGraphicFramePr>
          <p:nvPr>
            <p:extLst>
              <p:ext uri="{D42A27DB-BD31-4B8C-83A1-F6EECF244321}">
                <p14:modId xmlns:p14="http://schemas.microsoft.com/office/powerpoint/2010/main" val="3676594739"/>
              </p:ext>
            </p:extLst>
          </p:nvPr>
        </p:nvGraphicFramePr>
        <p:xfrm>
          <a:off x="6207915" y="745567"/>
          <a:ext cx="1825523" cy="1153083"/>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tabLst>
                          <a:tab pos="804863" algn="l"/>
                        </a:tabLst>
                      </a:pP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383302">
                <a:tc>
                  <a:txBody>
                    <a:bodyPr/>
                    <a:lstStyle/>
                    <a:p>
                      <a:pPr algn="ctr"/>
                      <a:r>
                        <a:rPr lang="en-US" sz="1200">
                          <a:solidFill>
                            <a:schemeClr val="tx1"/>
                          </a:solidFill>
                          <a:latin typeface="+mn-lt"/>
                          <a:ea typeface="+mn-ea"/>
                          <a:cs typeface="+mn-cs"/>
                        </a:rPr>
                        <a:t>Customer satisfaction</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77173">
                <a:tc>
                  <a:txBody>
                    <a:bodyPr/>
                    <a:lstStyle/>
                    <a:p>
                      <a:pPr algn="ctr"/>
                      <a:r>
                        <a:rPr lang="en-US" sz="1200">
                          <a:solidFill>
                            <a:schemeClr val="tx1"/>
                          </a:solidFill>
                          <a:latin typeface="+mn-lt"/>
                          <a:ea typeface="+mn-ea"/>
                          <a:cs typeface="+mn-cs"/>
                        </a:rPr>
                        <a:t>Cost savings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bl>
          </a:graphicData>
        </a:graphic>
      </p:graphicFrame>
      <p:sp>
        <p:nvSpPr>
          <p:cNvPr id="7" name="Title 1">
            <a:extLst>
              <a:ext uri="{FF2B5EF4-FFF2-40B4-BE49-F238E27FC236}">
                <a16:creationId xmlns:a16="http://schemas.microsoft.com/office/drawing/2014/main" id="{C236BA3C-18D7-174C-BF8C-8E780DA426D2}"/>
              </a:ext>
            </a:extLst>
          </p:cNvPr>
          <p:cNvSpPr txBox="1">
            <a:spLocks/>
          </p:cNvSpPr>
          <p:nvPr/>
        </p:nvSpPr>
        <p:spPr>
          <a:xfrm>
            <a:off x="571499" y="1271828"/>
            <a:ext cx="4962668" cy="447814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Virtual assistant for customers and partners</a:t>
            </a:r>
          </a:p>
          <a:p>
            <a:pPr defTabSz="914400">
              <a:spcBef>
                <a:spcPts val="0"/>
              </a:spcBef>
              <a:spcAft>
                <a:spcPts val="600"/>
              </a:spcAft>
              <a:defRPr/>
            </a:pPr>
            <a:r>
              <a:rPr lang="en-US" sz="1400" spc="0">
                <a:ln>
                  <a:noFill/>
                </a:ln>
                <a:solidFill>
                  <a:schemeClr val="bg1"/>
                </a:solidFill>
                <a:latin typeface="+mn-lt"/>
                <a:cs typeface="+mn-cs"/>
              </a:rPr>
              <a:t>A virtual assistant responds to customer questions, offers product recommendations, or guides users through a task. With generative AI, it uses known data sets and past successful outcomes to generate a natural language response and can provide personalization based on a customer’s profile. </a:t>
            </a:r>
          </a:p>
          <a:p>
            <a:pPr defTabSz="914400">
              <a:spcBef>
                <a:spcPts val="0"/>
              </a:spcBef>
              <a:spcAft>
                <a:spcPts val="600"/>
              </a:spcAft>
              <a:defRPr/>
            </a:pPr>
            <a:r>
              <a:rPr lang="en-US" sz="1400" spc="0">
                <a:ln>
                  <a:noFill/>
                </a:ln>
                <a:solidFill>
                  <a:schemeClr val="bg1"/>
                </a:solidFill>
                <a:latin typeface="+mn-lt"/>
                <a:cs typeface="+mn-cs"/>
              </a:rPr>
              <a:t>Digital assistants can also be used to help partners navigate product documentation, find parts, or automate basic transactions.</a:t>
            </a:r>
          </a:p>
          <a:p>
            <a:pPr defTabSz="914400">
              <a:spcBef>
                <a:spcPts val="0"/>
              </a:spcBef>
              <a:spcAft>
                <a:spcPts val="600"/>
              </a:spcAft>
              <a:defRPr/>
            </a:pPr>
            <a:r>
              <a:rPr lang="en-US" sz="1400" spc="0">
                <a:ln>
                  <a:noFill/>
                </a:ln>
                <a:solidFill>
                  <a:schemeClr val="bg1"/>
                </a:solidFill>
                <a:latin typeface="+mn-lt"/>
                <a:cs typeface="+mn-cs"/>
              </a:rPr>
              <a:t>Benefits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Improve customer satisfaction by providing faster, self-service resolution of requests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Reduce labor costs</a:t>
            </a:r>
          </a:p>
          <a:p>
            <a:pPr marL="284163" indent="-169863" defTabSz="914400">
              <a:spcBef>
                <a:spcPts val="0"/>
              </a:spcBef>
              <a:spcAft>
                <a:spcPts val="600"/>
              </a:spcAft>
              <a:buFont typeface="Arial" panose="020B0604020202020204" pitchFamily="34" charset="0"/>
              <a:buChar char="•"/>
              <a:defRPr/>
            </a:pPr>
            <a:r>
              <a:rPr lang="en-US" sz="1400" spc="0">
                <a:ln>
                  <a:noFill/>
                </a:ln>
                <a:solidFill>
                  <a:schemeClr val="bg1"/>
                </a:solidFill>
                <a:latin typeface="+mn-lt"/>
                <a:cs typeface="+mn-cs"/>
              </a:rPr>
              <a:t>Improve organizational learning through the ongoing review/analysis of customer requests </a:t>
            </a:r>
          </a:p>
        </p:txBody>
      </p:sp>
      <p:sp>
        <p:nvSpPr>
          <p:cNvPr id="3" name="TextBox 2">
            <a:extLst>
              <a:ext uri="{FF2B5EF4-FFF2-40B4-BE49-F238E27FC236}">
                <a16:creationId xmlns:a16="http://schemas.microsoft.com/office/drawing/2014/main" id="{2EE04C12-0F26-FCF1-0E6F-E818B688A2C0}"/>
              </a:ext>
            </a:extLst>
          </p:cNvPr>
          <p:cNvSpPr txBox="1"/>
          <p:nvPr/>
        </p:nvSpPr>
        <p:spPr>
          <a:xfrm>
            <a:off x="6105666" y="2795899"/>
            <a:ext cx="3973206" cy="636072"/>
          </a:xfrm>
          <a:prstGeom prst="rect">
            <a:avLst/>
          </a:prstGeom>
          <a:noFill/>
        </p:spPr>
        <p:txBody>
          <a:bodyPr wrap="square">
            <a:spAutoFit/>
          </a:bodyPr>
          <a:lstStyle/>
          <a:p>
            <a:pPr algn="l"/>
            <a:r>
              <a:rPr lang="en-US">
                <a:latin typeface="+mj-lt"/>
                <a:ea typeface="+mj-ea"/>
                <a:cs typeface="+mj-cs"/>
              </a:rPr>
              <a:t>Technical Capabilities and Products* </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8" name="TextBox 7">
            <a:extLst>
              <a:ext uri="{FF2B5EF4-FFF2-40B4-BE49-F238E27FC236}">
                <a16:creationId xmlns:a16="http://schemas.microsoft.com/office/drawing/2014/main" id="{517F6FFD-8987-FBC6-4E04-7DE1198ADDF6}"/>
              </a:ext>
            </a:extLst>
          </p:cNvPr>
          <p:cNvSpPr txBox="1"/>
          <p:nvPr/>
        </p:nvSpPr>
        <p:spPr>
          <a:xfrm>
            <a:off x="9203995" y="3428998"/>
            <a:ext cx="2736381" cy="892552"/>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Microsoft Fabric</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Machine Learning Prompt Flow</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Semantic Kernel / </a:t>
            </a:r>
            <a:r>
              <a:rPr kumimoji="0" lang="en-US" sz="1050" b="0" i="0" u="none" strike="noStrike" kern="1200" cap="none" spc="0" normalizeH="0" baseline="0" noProof="0" err="1">
                <a:ln>
                  <a:noFill/>
                </a:ln>
                <a:effectLst/>
                <a:uLnTx/>
                <a:uFillTx/>
              </a:rPr>
              <a:t>Langchain</a:t>
            </a:r>
            <a:endParaRPr lang="en-US" sz="1050"/>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p:txBody>
      </p:sp>
      <p:sp>
        <p:nvSpPr>
          <p:cNvPr id="10" name="TextBox 9">
            <a:extLst>
              <a:ext uri="{FF2B5EF4-FFF2-40B4-BE49-F238E27FC236}">
                <a16:creationId xmlns:a16="http://schemas.microsoft.com/office/drawing/2014/main" id="{F98565AE-A0A8-17AE-7EDD-F6E4056BEF14}"/>
              </a:ext>
            </a:extLst>
          </p:cNvPr>
          <p:cNvSpPr txBox="1"/>
          <p:nvPr/>
        </p:nvSpPr>
        <p:spPr>
          <a:xfrm>
            <a:off x="6096000" y="3436522"/>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AI Services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14" name="TextBox 13">
            <a:extLst>
              <a:ext uri="{FF2B5EF4-FFF2-40B4-BE49-F238E27FC236}">
                <a16:creationId xmlns:a16="http://schemas.microsoft.com/office/drawing/2014/main" id="{DDA97903-3869-D4A2-827B-16D060441B53}"/>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16" name="Table 15">
            <a:extLst>
              <a:ext uri="{FF2B5EF4-FFF2-40B4-BE49-F238E27FC236}">
                <a16:creationId xmlns:a16="http://schemas.microsoft.com/office/drawing/2014/main" id="{B7CB5042-7EB4-291C-BAD6-44A6FC36AB3B}"/>
              </a:ext>
            </a:extLst>
          </p:cNvPr>
          <p:cNvGraphicFramePr>
            <a:graphicFrameLocks noGrp="1"/>
          </p:cNvGraphicFramePr>
          <p:nvPr>
            <p:extLst>
              <p:ext uri="{D42A27DB-BD31-4B8C-83A1-F6EECF244321}">
                <p14:modId xmlns:p14="http://schemas.microsoft.com/office/powerpoint/2010/main" val="1617888181"/>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2055429315"/>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2">
            <a:extLst>
              <a:ext uri="{FF2B5EF4-FFF2-40B4-BE49-F238E27FC236}">
                <a16:creationId xmlns:a16="http://schemas.microsoft.com/office/drawing/2014/main" id="{8F92B80E-15A4-073C-2A71-1D656FB090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464" y="4933849"/>
            <a:ext cx="2071455" cy="503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Placeholder 19">
            <a:extLst>
              <a:ext uri="{FF2B5EF4-FFF2-40B4-BE49-F238E27FC236}">
                <a16:creationId xmlns:a16="http://schemas.microsoft.com/office/drawing/2014/main" id="{A535D01B-FB41-9F34-2E3B-2A1A79F4BD29}"/>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031" r="2031"/>
          <a:stretch/>
        </p:blipFill>
        <p:spPr>
          <a:xfrm>
            <a:off x="0" y="0"/>
            <a:ext cx="12196128" cy="4669479"/>
          </a:xfrm>
          <a:prstGeom prst="rect">
            <a:avLst/>
          </a:prstGeom>
        </p:spPr>
      </p:pic>
      <p:sp>
        <p:nvSpPr>
          <p:cNvPr id="26" name="Title 1">
            <a:extLst>
              <a:ext uri="{FF2B5EF4-FFF2-40B4-BE49-F238E27FC236}">
                <a16:creationId xmlns:a16="http://schemas.microsoft.com/office/drawing/2014/main" id="{9E760A29-A09F-8347-BE99-35849DA18ED7}"/>
              </a:ext>
            </a:extLst>
          </p:cNvPr>
          <p:cNvSpPr txBox="1">
            <a:spLocks noGrp="1"/>
          </p:cNvSpPr>
          <p:nvPr>
            <p:ph type="title" idx="4294967295"/>
          </p:nvPr>
        </p:nvSpPr>
        <p:spPr>
          <a:xfrm>
            <a:off x="-4128" y="-505869"/>
            <a:ext cx="12192000" cy="443198"/>
          </a:xfrm>
          <a:prstGeom prst="rect">
            <a:avLst/>
          </a:prstGeom>
          <a:noFill/>
          <a:ln>
            <a:noFill/>
            <a:prstDash/>
          </a:ln>
          <a:effectLst/>
        </p:spPr>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chemeClr val="bg1"/>
                </a:solidFill>
                <a:effectLst/>
                <a:uLnTx/>
                <a:uFillTx/>
                <a:latin typeface="+mn-lt"/>
                <a:ea typeface="+mn-ea"/>
                <a:cs typeface="+mn-cs"/>
              </a:rPr>
              <a:t>Supreme Court of Justice of the Nation of Mexico, Government</a:t>
            </a:r>
          </a:p>
        </p:txBody>
      </p:sp>
      <p:sp>
        <p:nvSpPr>
          <p:cNvPr id="6" name="Text Placeholder 12">
            <a:extLst>
              <a:ext uri="{FF2B5EF4-FFF2-40B4-BE49-F238E27FC236}">
                <a16:creationId xmlns:a16="http://schemas.microsoft.com/office/drawing/2014/main" id="{013AB4BE-CC63-E4F9-AE02-5F07D08D96B0}"/>
              </a:ext>
            </a:extLst>
          </p:cNvPr>
          <p:cNvSpPr txBox="1">
            <a:spLocks/>
          </p:cNvSpPr>
          <p:nvPr/>
        </p:nvSpPr>
        <p:spPr>
          <a:xfrm>
            <a:off x="3037481" y="5031452"/>
            <a:ext cx="2884287" cy="1384995"/>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0"/>
              </a:spcBef>
              <a:buFontTx/>
              <a:buNone/>
              <a:defRPr/>
            </a:pPr>
            <a:r>
              <a:rPr lang="en-US" sz="1050">
                <a:latin typeface="+mn-lt"/>
                <a:cs typeface="+mn-cs"/>
              </a:rPr>
              <a:t>In 2019, Mexico’s Supreme Court of Justice of the Nation (SCJN), began an ambitious digital transformation. The court wanted to use emerging technologies to provide greater public access to its extensive archive of historical documents. Yet SCJN lacked the storage and computing power necessary to process large volumes of unstructured data. </a:t>
            </a:r>
          </a:p>
        </p:txBody>
      </p:sp>
      <p:sp>
        <p:nvSpPr>
          <p:cNvPr id="7" name="TextBox 6">
            <a:extLst>
              <a:ext uri="{FF2B5EF4-FFF2-40B4-BE49-F238E27FC236}">
                <a16:creationId xmlns:a16="http://schemas.microsoft.com/office/drawing/2014/main" id="{D8C061C2-9995-B009-E56B-E8A13440CDAE}"/>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24" name="Text Placeholder 14">
            <a:extLst>
              <a:ext uri="{FF2B5EF4-FFF2-40B4-BE49-F238E27FC236}">
                <a16:creationId xmlns:a16="http://schemas.microsoft.com/office/drawing/2014/main" id="{C217D0F3-4D6C-F71E-B624-90F855C88DC2}"/>
              </a:ext>
            </a:extLst>
          </p:cNvPr>
          <p:cNvSpPr txBox="1">
            <a:spLocks/>
          </p:cNvSpPr>
          <p:nvPr/>
        </p:nvSpPr>
        <p:spPr>
          <a:xfrm>
            <a:off x="6175726" y="5031452"/>
            <a:ext cx="2829565" cy="1384995"/>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1050"/>
              <a:t>To build its data processing and model training architecture, SCJN decided to use Microsoft Azure alongside Databricks Machine Learning. Connecting the court’s institutional data with data on the cloud allowed for the development of text classification models which resulted in a legal search engine accessible to the public.</a:t>
            </a:r>
          </a:p>
        </p:txBody>
      </p:sp>
      <p:sp>
        <p:nvSpPr>
          <p:cNvPr id="25" name="TextBox 24">
            <a:extLst>
              <a:ext uri="{FF2B5EF4-FFF2-40B4-BE49-F238E27FC236}">
                <a16:creationId xmlns:a16="http://schemas.microsoft.com/office/drawing/2014/main" id="{81D16F21-EDD2-EF61-3A7F-EEFC921EC0D1}"/>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28" name="Text Placeholder 15">
            <a:extLst>
              <a:ext uri="{FF2B5EF4-FFF2-40B4-BE49-F238E27FC236}">
                <a16:creationId xmlns:a16="http://schemas.microsoft.com/office/drawing/2014/main" id="{387BC661-9C18-8ECB-A0C8-AD92DCBD04F9}"/>
              </a:ext>
            </a:extLst>
          </p:cNvPr>
          <p:cNvSpPr txBox="1">
            <a:spLocks/>
          </p:cNvSpPr>
          <p:nvPr/>
        </p:nvSpPr>
        <p:spPr>
          <a:xfrm>
            <a:off x="9157647" y="5031452"/>
            <a:ext cx="2829565" cy="1546577"/>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Tx/>
              <a:buNone/>
              <a:defRPr/>
            </a:pPr>
            <a:r>
              <a:rPr lang="en-US" sz="1050"/>
              <a:t>Digitization and AI-powered processes have significantly improved public access to SCJN’s vast archive, allowing users with no legal knowledge to quickly parse more than 90,000 judgements and 300,000 theses. The project has received over 600,000 visits since its launch, aligning the court’s forward-thinking approach to legal scholarship and research with a modern, informed citizenry. </a:t>
            </a:r>
          </a:p>
        </p:txBody>
      </p:sp>
      <p:sp>
        <p:nvSpPr>
          <p:cNvPr id="29" name="TextBox 28">
            <a:extLst>
              <a:ext uri="{FF2B5EF4-FFF2-40B4-BE49-F238E27FC236}">
                <a16:creationId xmlns:a16="http://schemas.microsoft.com/office/drawing/2014/main" id="{A1DF19E5-183E-C693-9760-491A4AB0E378}"/>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30" name="Rectangle 29">
            <a:extLst>
              <a:ext uri="{FF2B5EF4-FFF2-40B4-BE49-F238E27FC236}">
                <a16:creationId xmlns:a16="http://schemas.microsoft.com/office/drawing/2014/main" id="{A6DD3861-E929-5ED9-6FE8-71A22BD4AD4E}"/>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44" name="Rounded Rectangle 10">
            <a:extLst>
              <a:ext uri="{FF2B5EF4-FFF2-40B4-BE49-F238E27FC236}">
                <a16:creationId xmlns:a16="http://schemas.microsoft.com/office/drawing/2014/main" id="{00AC6F1C-71C7-7B78-2E36-969DF62EFCC2}"/>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45" name="Group 44">
            <a:extLst>
              <a:ext uri="{FF2B5EF4-FFF2-40B4-BE49-F238E27FC236}">
                <a16:creationId xmlns:a16="http://schemas.microsoft.com/office/drawing/2014/main" id="{FF4F06F2-E656-05C8-3545-FF74807C9D31}"/>
              </a:ext>
            </a:extLst>
          </p:cNvPr>
          <p:cNvGrpSpPr/>
          <p:nvPr/>
        </p:nvGrpSpPr>
        <p:grpSpPr>
          <a:xfrm>
            <a:off x="283464" y="0"/>
            <a:ext cx="3493074" cy="430887"/>
            <a:chOff x="417745" y="0"/>
            <a:chExt cx="3886240" cy="955040"/>
          </a:xfrm>
          <a:solidFill>
            <a:schemeClr val="accent1"/>
          </a:solidFill>
        </p:grpSpPr>
        <p:sp>
          <p:nvSpPr>
            <p:cNvPr id="46" name="Rounded Rectangle 12">
              <a:extLst>
                <a:ext uri="{FF2B5EF4-FFF2-40B4-BE49-F238E27FC236}">
                  <a16:creationId xmlns:a16="http://schemas.microsoft.com/office/drawing/2014/main" id="{3168A629-B9D4-0F1A-42CF-64A3252E6F5F}"/>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Rectangle 46">
              <a:extLst>
                <a:ext uri="{FF2B5EF4-FFF2-40B4-BE49-F238E27FC236}">
                  <a16:creationId xmlns:a16="http://schemas.microsoft.com/office/drawing/2014/main" id="{CF819190-FE22-98D5-6E0F-29F9A43178BE}"/>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Rectangle: Rounded Corners 5">
            <a:extLst>
              <a:ext uri="{FF2B5EF4-FFF2-40B4-BE49-F238E27FC236}">
                <a16:creationId xmlns:a16="http://schemas.microsoft.com/office/drawing/2014/main" id="{3E8A4AD6-881F-70DC-B424-C9D64A0A3385}"/>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lvl="0" indent="-176213">
              <a:spcAft>
                <a:spcPts val="600"/>
              </a:spcAft>
              <a:buFont typeface="Arial" panose="020B0604020202020204" pitchFamily="34" charset="0"/>
              <a:buChar char="•"/>
              <a:defRPr/>
            </a:pPr>
            <a:r>
              <a:rPr lang="en-US" sz="1200">
                <a:solidFill>
                  <a:schemeClr val="tx1"/>
                </a:solidFill>
              </a:rPr>
              <a:t>Government</a:t>
            </a:r>
          </a:p>
          <a:p>
            <a:pPr marL="236538" indent="-176213">
              <a:spcAft>
                <a:spcPts val="1200"/>
              </a:spcAft>
              <a:buFont typeface="Arial" panose="020B0604020202020204" pitchFamily="34" charset="0"/>
              <a:buChar char="•"/>
              <a:defRPr/>
            </a:pPr>
            <a:r>
              <a:rPr lang="en-US" sz="1200">
                <a:solidFill>
                  <a:schemeClr val="tx1"/>
                </a:solidFill>
              </a:rPr>
              <a:t>Legal </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lvl="0" indent="-176213">
              <a:spcAft>
                <a:spcPts val="600"/>
              </a:spcAft>
              <a:buFont typeface="Arial" panose="020B0604020202020204" pitchFamily="34" charset="0"/>
              <a:buChar char="•"/>
              <a:defRPr/>
            </a:pPr>
            <a:r>
              <a:rPr lang="en-US" sz="1200">
                <a:solidFill>
                  <a:schemeClr val="tx1"/>
                </a:solidFill>
              </a:rPr>
              <a:t>Virtual assistant for customers and partners</a:t>
            </a:r>
          </a:p>
        </p:txBody>
      </p:sp>
      <p:sp>
        <p:nvSpPr>
          <p:cNvPr id="36" name="TextBox 35">
            <a:extLst>
              <a:ext uri="{FF2B5EF4-FFF2-40B4-BE49-F238E27FC236}">
                <a16:creationId xmlns:a16="http://schemas.microsoft.com/office/drawing/2014/main" id="{BCB1E270-0B73-5B2D-F310-D22DF39453DB}"/>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marR="0" lvl="0" indent="0" fontAlgn="auto">
              <a:lnSpc>
                <a:spcPct val="100000"/>
              </a:lnSpc>
              <a:spcBef>
                <a:spcPts val="0"/>
              </a:spcBef>
              <a:spcAft>
                <a:spcPts val="0"/>
              </a:spcAft>
              <a:buClrTx/>
              <a:buSzTx/>
              <a:buFontTx/>
              <a:buNone/>
              <a:tabLst/>
              <a:defRPr/>
            </a:pPr>
            <a:r>
              <a:rPr lang="en-US" sz="1600"/>
              <a:t>Legal</a:t>
            </a:r>
          </a:p>
          <a:p>
            <a:pPr marR="0" lvl="0" indent="0" fontAlgn="auto">
              <a:lnSpc>
                <a:spcPct val="100000"/>
              </a:lnSpc>
              <a:spcBef>
                <a:spcPts val="0"/>
              </a:spcBef>
              <a:spcAft>
                <a:spcPts val="0"/>
              </a:spcAft>
              <a:buClrTx/>
              <a:buSzTx/>
              <a:buFontTx/>
              <a:buNone/>
              <a:tabLst/>
              <a:defRPr/>
            </a:pPr>
            <a:r>
              <a:rPr lang="en-US" sz="1600"/>
              <a:t>Customer Service and Support</a:t>
            </a:r>
          </a:p>
        </p:txBody>
      </p:sp>
      <p:sp>
        <p:nvSpPr>
          <p:cNvPr id="37" name="Text Placeholder 1">
            <a:extLst>
              <a:ext uri="{FF2B5EF4-FFF2-40B4-BE49-F238E27FC236}">
                <a16:creationId xmlns:a16="http://schemas.microsoft.com/office/drawing/2014/main" id="{41695314-7B27-6AB0-E8B9-B87A644C3830}"/>
              </a:ext>
            </a:extLst>
          </p:cNvPr>
          <p:cNvSpPr txBox="1">
            <a:spLocks/>
          </p:cNvSpPr>
          <p:nvPr/>
        </p:nvSpPr>
        <p:spPr>
          <a:xfrm>
            <a:off x="283464" y="4065414"/>
            <a:ext cx="5605580" cy="553998"/>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200" i="1"/>
              <a:t>“The use of Microsoft technology has allowed us to enable open justice, where the pillars of transparency, innovation, citizen collaboration, and accountability help us be at the vanguard of Legal Tech.”</a:t>
            </a:r>
          </a:p>
        </p:txBody>
      </p:sp>
      <p:sp>
        <p:nvSpPr>
          <p:cNvPr id="38" name="Text Placeholder 1">
            <a:extLst>
              <a:ext uri="{FF2B5EF4-FFF2-40B4-BE49-F238E27FC236}">
                <a16:creationId xmlns:a16="http://schemas.microsoft.com/office/drawing/2014/main" id="{2F8FF346-6094-028D-AC5C-E0D0321230D6}"/>
              </a:ext>
            </a:extLst>
          </p:cNvPr>
          <p:cNvSpPr txBox="1">
            <a:spLocks/>
          </p:cNvSpPr>
          <p:nvPr/>
        </p:nvSpPr>
        <p:spPr>
          <a:xfrm>
            <a:off x="7495895" y="4065414"/>
            <a:ext cx="4392380" cy="553998"/>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a:latin typeface="+mj-lt"/>
                <a:ea typeface="+mj-ea"/>
                <a:cs typeface="+mj-cs"/>
              </a:rPr>
              <a:t>Aurelio Pedro Vázquez Sánchez,</a:t>
            </a:r>
            <a:br>
              <a:rPr lang="en-US" sz="1400">
                <a:latin typeface="+mj-lt"/>
                <a:ea typeface="+mj-ea"/>
                <a:cs typeface="+mj-cs"/>
              </a:rPr>
            </a:br>
            <a:r>
              <a:rPr lang="en-US" sz="1100">
                <a:solidFill>
                  <a:schemeClr val="accent1"/>
                </a:solidFill>
                <a:latin typeface="+mj-lt"/>
                <a:ea typeface="+mj-ea"/>
                <a:cs typeface="+mj-cs"/>
              </a:rPr>
              <a:t>Director of Data Strategy and Digital Transformation of the General Unit for the Administration of Legal Knowledge, SCJN</a:t>
            </a:r>
            <a:endParaRPr lang="en-US" sz="1200">
              <a:solidFill>
                <a:schemeClr val="accent1"/>
              </a:solidFill>
              <a:latin typeface="+mj-lt"/>
              <a:ea typeface="+mj-ea"/>
              <a:cs typeface="+mj-cs"/>
            </a:endParaRPr>
          </a:p>
        </p:txBody>
      </p:sp>
      <p:sp>
        <p:nvSpPr>
          <p:cNvPr id="39" name="Text Placeholder 6">
            <a:extLst>
              <a:ext uri="{FF2B5EF4-FFF2-40B4-BE49-F238E27FC236}">
                <a16:creationId xmlns:a16="http://schemas.microsoft.com/office/drawing/2014/main" id="{9D990AB1-78CC-1B2F-F019-27275A249AC1}"/>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a:solidFill>
                  <a:schemeClr val="accent1"/>
                </a:solidFill>
                <a:latin typeface="+mj-lt"/>
                <a:ea typeface="+mj-ea"/>
                <a:cs typeface="+mj-cs"/>
                <a:hlinkClick r:id="rId5" tooltip="https://customers.microsoft.com/en-us/story/1656442281606099981-supreme-court-of-justice-of-the-nation-national-government-microsoft-azure">
                  <a:extLst>
                    <a:ext uri="{A12FA001-AC4F-418D-AE19-62706E023703}">
                      <ahyp:hlinkClr xmlns:ahyp="http://schemas.microsoft.com/office/drawing/2018/hyperlinkcolor" val="tx"/>
                    </a:ext>
                  </a:extLst>
                </a:hlinkClick>
              </a:rPr>
              <a:t>Read the full story</a:t>
            </a:r>
            <a:endParaRPr lang="en-US" sz="1400" b="0">
              <a:solidFill>
                <a:schemeClr val="accent1"/>
              </a:solidFill>
              <a:latin typeface="+mj-lt"/>
              <a:ea typeface="+mj-ea"/>
              <a:cs typeface="+mj-cs"/>
            </a:endParaRPr>
          </a:p>
        </p:txBody>
      </p:sp>
      <p:cxnSp>
        <p:nvCxnSpPr>
          <p:cNvPr id="40" name="Straight Connector 39">
            <a:extLst>
              <a:ext uri="{FF2B5EF4-FFF2-40B4-BE49-F238E27FC236}">
                <a16:creationId xmlns:a16="http://schemas.microsoft.com/office/drawing/2014/main" id="{1EA328F7-A220-F571-1CB7-DDC29A0A32EB}"/>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4E80633-A742-25AA-26FC-8B9AAD470197}"/>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C64086A-C764-1D00-CC73-16C3CA9CF460}"/>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324706"/>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21">
            <a:extLst>
              <a:ext uri="{FF2B5EF4-FFF2-40B4-BE49-F238E27FC236}">
                <a16:creationId xmlns:a16="http://schemas.microsoft.com/office/drawing/2014/main" id="{86325647-296F-4D09-7320-A6C2EDF78E3D}"/>
              </a:ext>
            </a:extLst>
          </p:cNvPr>
          <p:cNvPicPr>
            <a:picLocks noChangeAspect="1"/>
          </p:cNvPicPr>
          <p:nvPr/>
        </p:nvPicPr>
        <p:blipFill rotWithShape="1">
          <a:blip r:embed="rId3">
            <a:extLst>
              <a:ext uri="{28A0092B-C50C-407E-A947-70E740481C1C}">
                <a14:useLocalDpi xmlns:a14="http://schemas.microsoft.com/office/drawing/2010/main" val="0"/>
              </a:ext>
            </a:extLst>
          </a:blip>
          <a:srcRect l="12164" t="34175" r="12164" b="34175"/>
          <a:stretch/>
        </p:blipFill>
        <p:spPr>
          <a:xfrm>
            <a:off x="283464" y="4933849"/>
            <a:ext cx="1987434" cy="467566"/>
          </a:xfrm>
          <a:prstGeom prst="rect">
            <a:avLst/>
          </a:prstGeom>
        </p:spPr>
      </p:pic>
      <p:sp>
        <p:nvSpPr>
          <p:cNvPr id="2" name="Title 1">
            <a:extLst>
              <a:ext uri="{FF2B5EF4-FFF2-40B4-BE49-F238E27FC236}">
                <a16:creationId xmlns:a16="http://schemas.microsoft.com/office/drawing/2014/main" id="{C792BA3E-F7AD-93AD-7668-3A60512CD4EA}"/>
              </a:ext>
            </a:extLst>
          </p:cNvPr>
          <p:cNvSpPr txBox="1">
            <a:spLocks noGrp="1"/>
          </p:cNvSpPr>
          <p:nvPr>
            <p:ph type="title" idx="4294967295"/>
          </p:nvPr>
        </p:nvSpPr>
        <p:spPr>
          <a:xfrm>
            <a:off x="0" y="-766763"/>
            <a:ext cx="11018838"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n-lt"/>
                <a:cs typeface="+mn-cs"/>
              </a:rPr>
              <a:t>CarMax, Retail and Consumer Goods</a:t>
            </a:r>
          </a:p>
        </p:txBody>
      </p:sp>
      <p:pic>
        <p:nvPicPr>
          <p:cNvPr id="16" name="Picture Placeholder 19">
            <a:extLst>
              <a:ext uri="{FF2B5EF4-FFF2-40B4-BE49-F238E27FC236}">
                <a16:creationId xmlns:a16="http://schemas.microsoft.com/office/drawing/2014/main" id="{4C1469D3-651B-1F71-9A70-4841845B648F}"/>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1680" r="1680"/>
          <a:stretch/>
        </p:blipFill>
        <p:spPr>
          <a:xfrm>
            <a:off x="0" y="0"/>
            <a:ext cx="12196128" cy="4669479"/>
          </a:xfrm>
          <a:prstGeom prst="rect">
            <a:avLst/>
          </a:prstGeom>
        </p:spPr>
      </p:pic>
      <p:sp>
        <p:nvSpPr>
          <p:cNvPr id="35" name="Text Placeholder 12">
            <a:extLst>
              <a:ext uri="{FF2B5EF4-FFF2-40B4-BE49-F238E27FC236}">
                <a16:creationId xmlns:a16="http://schemas.microsoft.com/office/drawing/2014/main" id="{75B44EB1-5199-8E5B-07BA-0F5A90AED4EC}"/>
              </a:ext>
            </a:extLst>
          </p:cNvPr>
          <p:cNvSpPr txBox="1">
            <a:spLocks/>
          </p:cNvSpPr>
          <p:nvPr/>
        </p:nvSpPr>
        <p:spPr>
          <a:xfrm>
            <a:off x="3037481" y="5031452"/>
            <a:ext cx="2884287" cy="1323439"/>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fontAlgn="auto">
              <a:spcAft>
                <a:spcPts val="0"/>
              </a:spcAft>
              <a:buClrTx/>
              <a:buSzTx/>
              <a:tabLst/>
              <a:defRPr/>
            </a:pPr>
            <a:r>
              <a:rPr lang="en-US">
                <a:latin typeface="+mn-lt"/>
                <a:cs typeface="+mn-cs"/>
              </a:rPr>
              <a:t>With a nationwide reach and more than 45,000 cars available at any given time, helping customers do their pre-purchase research to find exactly what they need is a priority for CarMax. To help the content team organize, publish, and update this huge amount of data and information, CarMax needed an AI-based solution.</a:t>
            </a:r>
          </a:p>
        </p:txBody>
      </p:sp>
      <p:sp>
        <p:nvSpPr>
          <p:cNvPr id="36" name="TextBox 35">
            <a:extLst>
              <a:ext uri="{FF2B5EF4-FFF2-40B4-BE49-F238E27FC236}">
                <a16:creationId xmlns:a16="http://schemas.microsoft.com/office/drawing/2014/main" id="{87349367-7A55-4220-A3F8-B6B2749C9C18}"/>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37" name="Text Placeholder 14">
            <a:extLst>
              <a:ext uri="{FF2B5EF4-FFF2-40B4-BE49-F238E27FC236}">
                <a16:creationId xmlns:a16="http://schemas.microsoft.com/office/drawing/2014/main" id="{EE908857-85A8-28AE-33FE-B69C46744A36}"/>
              </a:ext>
            </a:extLst>
          </p:cNvPr>
          <p:cNvSpPr txBox="1">
            <a:spLocks/>
          </p:cNvSpPr>
          <p:nvPr/>
        </p:nvSpPr>
        <p:spPr>
          <a:xfrm>
            <a:off x="6175726" y="5031452"/>
            <a:ext cx="2829565" cy="1477328"/>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Bef>
                <a:spcPts val="0"/>
              </a:spcBef>
              <a:spcAft>
                <a:spcPts val="0"/>
              </a:spcAft>
              <a:buClrTx/>
              <a:buSzTx/>
              <a:buNone/>
              <a:tabLst/>
              <a:defRPr/>
            </a:pPr>
            <a:r>
              <a:rPr lang="en-US" sz="1000" dirty="0"/>
              <a:t>One of CarMax’s primary use cases for OpenAI is to generate text summaries for their car research pages on their website, Using Azure OpenAI Service, which gives them access to large-scale models such as GPT3, Codex, and embeddings, CarMax can accomplish this as well as achieve enterprise-grade capabilities such as security, compliance, and regional availability, using Microsoft Azure. </a:t>
            </a:r>
          </a:p>
        </p:txBody>
      </p:sp>
      <p:sp>
        <p:nvSpPr>
          <p:cNvPr id="38" name="TextBox 37">
            <a:extLst>
              <a:ext uri="{FF2B5EF4-FFF2-40B4-BE49-F238E27FC236}">
                <a16:creationId xmlns:a16="http://schemas.microsoft.com/office/drawing/2014/main" id="{49184C3E-CEA0-3D3A-5D37-5B5DDFC99B0A}"/>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39" name="Text Placeholder 15">
            <a:extLst>
              <a:ext uri="{FF2B5EF4-FFF2-40B4-BE49-F238E27FC236}">
                <a16:creationId xmlns:a16="http://schemas.microsoft.com/office/drawing/2014/main" id="{215798E8-D0DB-041C-5B7B-D51646023E24}"/>
              </a:ext>
            </a:extLst>
          </p:cNvPr>
          <p:cNvSpPr txBox="1">
            <a:spLocks/>
          </p:cNvSpPr>
          <p:nvPr/>
        </p:nvSpPr>
        <p:spPr>
          <a:xfrm>
            <a:off x="9157647" y="5031452"/>
            <a:ext cx="2829565" cy="1477328"/>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Bef>
                <a:spcPts val="0"/>
              </a:spcBef>
              <a:spcAft>
                <a:spcPts val="0"/>
              </a:spcAft>
              <a:buClrTx/>
              <a:buSzTx/>
              <a:buNone/>
              <a:tabLst/>
              <a:defRPr/>
            </a:pPr>
            <a:r>
              <a:rPr lang="en-US" sz="1000"/>
              <a:t>With OpenAI Service, CarMax is creating content for its website much more efficiently, freeing up its editorial staff to focus on producing strategic, longer-form pieces that require more insight. By generating meaningful content with appropriate keywords that customers find helpful, CarMax is boosting its search engine rankings, driving even more traffic to its website.</a:t>
            </a:r>
          </a:p>
        </p:txBody>
      </p:sp>
      <p:sp>
        <p:nvSpPr>
          <p:cNvPr id="40" name="TextBox 39">
            <a:extLst>
              <a:ext uri="{FF2B5EF4-FFF2-40B4-BE49-F238E27FC236}">
                <a16:creationId xmlns:a16="http://schemas.microsoft.com/office/drawing/2014/main" id="{BF268D27-4FE6-5030-6770-98B8C1588923}"/>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41" name="Rectangle 40">
            <a:extLst>
              <a:ext uri="{FF2B5EF4-FFF2-40B4-BE49-F238E27FC236}">
                <a16:creationId xmlns:a16="http://schemas.microsoft.com/office/drawing/2014/main" id="{1359CB0C-1C2C-0956-0FDE-8F66F4BA5FB6}"/>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17" name="Rounded Rectangle 10">
            <a:extLst>
              <a:ext uri="{FF2B5EF4-FFF2-40B4-BE49-F238E27FC236}">
                <a16:creationId xmlns:a16="http://schemas.microsoft.com/office/drawing/2014/main" id="{C3678463-7869-AD19-2222-1671E1D1BD70}"/>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E4F860C3-77F1-DFDE-81A3-43A92A384879}"/>
              </a:ext>
            </a:extLst>
          </p:cNvPr>
          <p:cNvGrpSpPr/>
          <p:nvPr/>
        </p:nvGrpSpPr>
        <p:grpSpPr>
          <a:xfrm>
            <a:off x="283464" y="0"/>
            <a:ext cx="3493074" cy="430887"/>
            <a:chOff x="417745" y="0"/>
            <a:chExt cx="3886240" cy="955040"/>
          </a:xfrm>
          <a:solidFill>
            <a:schemeClr val="accent1"/>
          </a:solidFill>
        </p:grpSpPr>
        <p:sp>
          <p:nvSpPr>
            <p:cNvPr id="23" name="Rounded Rectangle 12">
              <a:extLst>
                <a:ext uri="{FF2B5EF4-FFF2-40B4-BE49-F238E27FC236}">
                  <a16:creationId xmlns:a16="http://schemas.microsoft.com/office/drawing/2014/main" id="{204D71C4-2BFD-5F30-3B6C-F6A83CDB0AA7}"/>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Rectangle 24">
              <a:extLst>
                <a:ext uri="{FF2B5EF4-FFF2-40B4-BE49-F238E27FC236}">
                  <a16:creationId xmlns:a16="http://schemas.microsoft.com/office/drawing/2014/main" id="{E81CB715-0A00-693A-C712-B08F94BCE406}"/>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Rectangle: Rounded Corners 5">
            <a:extLst>
              <a:ext uri="{FF2B5EF4-FFF2-40B4-BE49-F238E27FC236}">
                <a16:creationId xmlns:a16="http://schemas.microsoft.com/office/drawing/2014/main" id="{55EE4C65-8E9C-B4C4-9E42-074CDA4F7A0D}"/>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Retail and Consumer Goods</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Customer-facing content generation</a:t>
            </a:r>
          </a:p>
        </p:txBody>
      </p:sp>
      <p:sp>
        <p:nvSpPr>
          <p:cNvPr id="43" name="TextBox 42">
            <a:extLst>
              <a:ext uri="{FF2B5EF4-FFF2-40B4-BE49-F238E27FC236}">
                <a16:creationId xmlns:a16="http://schemas.microsoft.com/office/drawing/2014/main" id="{6182CEA5-5FBD-4E65-D771-BA78DC334166}"/>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br>
              <a:rPr kumimoji="0" lang="en-US" sz="2000" b="0" i="0" u="none" strike="noStrike" kern="1200" cap="none" normalizeH="0" baseline="0" noProof="0">
                <a:ln>
                  <a:noFill/>
                </a:ln>
                <a:effectLst/>
                <a:uLnTx/>
                <a:uFillTx/>
              </a:rPr>
            </a:br>
            <a:r>
              <a:rPr lang="en-US" sz="1600"/>
              <a:t>Marketing and Operations</a:t>
            </a:r>
          </a:p>
        </p:txBody>
      </p:sp>
      <p:sp>
        <p:nvSpPr>
          <p:cNvPr id="44" name="Text Placeholder 1">
            <a:extLst>
              <a:ext uri="{FF2B5EF4-FFF2-40B4-BE49-F238E27FC236}">
                <a16:creationId xmlns:a16="http://schemas.microsoft.com/office/drawing/2014/main" id="{B6993F9C-D3F8-A9A1-E1B4-6E39589EC3C0}"/>
              </a:ext>
            </a:extLst>
          </p:cNvPr>
          <p:cNvSpPr txBox="1">
            <a:spLocks/>
          </p:cNvSpPr>
          <p:nvPr/>
        </p:nvSpPr>
        <p:spPr>
          <a:xfrm>
            <a:off x="283464" y="4157747"/>
            <a:ext cx="6447536" cy="369332"/>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1200" i="1"/>
              <a:t>“With the help of OpenAI Service, we’re disrupting our industry for a second time by delivering cutting-edge digital tools and capabilities and becoming a true omnichannel retailer.”</a:t>
            </a:r>
          </a:p>
        </p:txBody>
      </p:sp>
      <p:sp>
        <p:nvSpPr>
          <p:cNvPr id="45" name="Text Placeholder 1">
            <a:extLst>
              <a:ext uri="{FF2B5EF4-FFF2-40B4-BE49-F238E27FC236}">
                <a16:creationId xmlns:a16="http://schemas.microsoft.com/office/drawing/2014/main" id="{32AA5A03-CA44-BD67-34EF-05312ADA8034}"/>
              </a:ext>
            </a:extLst>
          </p:cNvPr>
          <p:cNvSpPr txBox="1">
            <a:spLocks/>
          </p:cNvSpPr>
          <p:nvPr/>
        </p:nvSpPr>
        <p:spPr>
          <a:xfrm>
            <a:off x="7861300" y="4150053"/>
            <a:ext cx="4029160" cy="384721"/>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a:latin typeface="+mj-lt"/>
                <a:ea typeface="+mj-ea"/>
                <a:cs typeface="+mj-cs"/>
              </a:rPr>
              <a:t>Shamim Mohammad,</a:t>
            </a:r>
            <a:br>
              <a:rPr lang="en-US" sz="1400">
                <a:latin typeface="+mj-lt"/>
                <a:ea typeface="+mj-ea"/>
                <a:cs typeface="+mj-cs"/>
              </a:rPr>
            </a:br>
            <a:r>
              <a:rPr lang="en-US" sz="1100">
                <a:solidFill>
                  <a:schemeClr val="accent1"/>
                </a:solidFill>
                <a:latin typeface="+mj-lt"/>
                <a:ea typeface="+mj-ea"/>
                <a:cs typeface="+mj-cs"/>
              </a:rPr>
              <a:t>EVP and Chief Information and Technology Officer, CarMax</a:t>
            </a:r>
          </a:p>
        </p:txBody>
      </p:sp>
      <p:sp>
        <p:nvSpPr>
          <p:cNvPr id="46" name="Text Placeholder 6">
            <a:extLst>
              <a:ext uri="{FF2B5EF4-FFF2-40B4-BE49-F238E27FC236}">
                <a16:creationId xmlns:a16="http://schemas.microsoft.com/office/drawing/2014/main" id="{AB544408-5F9D-7AE6-EAD4-DB1FACE1342F}"/>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fontAlgn="auto">
              <a:spcAft>
                <a:spcPts val="0"/>
              </a:spcAft>
              <a:buClrTx/>
              <a:buSzTx/>
              <a:tabLst/>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press release</a:t>
            </a:r>
            <a:endParaRPr lang="en-US" sz="1400" b="0">
              <a:solidFill>
                <a:schemeClr val="accent1"/>
              </a:solidFill>
              <a:latin typeface="+mj-lt"/>
              <a:ea typeface="+mj-ea"/>
              <a:cs typeface="+mj-cs"/>
            </a:endParaRPr>
          </a:p>
        </p:txBody>
      </p:sp>
      <p:cxnSp>
        <p:nvCxnSpPr>
          <p:cNvPr id="47" name="Straight Connector 46">
            <a:extLst>
              <a:ext uri="{FF2B5EF4-FFF2-40B4-BE49-F238E27FC236}">
                <a16:creationId xmlns:a16="http://schemas.microsoft.com/office/drawing/2014/main" id="{257E7E18-7308-46AB-4FC4-64915E0D660C}"/>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949B3AF-C3C0-CF99-74E8-38E5C4FCFC68}"/>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0FE4DE6-F7CB-CBBA-DD1F-5D4C825ABAAA}"/>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170963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71309-603E-7C6C-9FCC-F96692021C34}"/>
            </a:ext>
          </a:extLst>
        </p:cNvPr>
        <p:cNvGrpSpPr/>
        <p:nvPr/>
      </p:nvGrpSpPr>
      <p:grpSpPr>
        <a:xfrm>
          <a:off x="0" y="0"/>
          <a:ext cx="0" cy="0"/>
          <a:chOff x="0" y="0"/>
          <a:chExt cx="0" cy="0"/>
        </a:xfrm>
      </p:grpSpPr>
      <p:pic>
        <p:nvPicPr>
          <p:cNvPr id="49" name="Picture Placeholder 5">
            <a:extLst>
              <a:ext uri="{FF2B5EF4-FFF2-40B4-BE49-F238E27FC236}">
                <a16:creationId xmlns:a16="http://schemas.microsoft.com/office/drawing/2014/main" id="{F5A4BCCD-CB7A-E5D2-AB9D-538F4E777A2D}"/>
              </a:ext>
            </a:extLst>
          </p:cNvPr>
          <p:cNvPicPr>
            <a:picLocks noChangeAspect="1"/>
          </p:cNvPicPr>
          <p:nvPr/>
        </p:nvPicPr>
        <p:blipFill rotWithShape="1">
          <a:blip r:embed="rId3">
            <a:clrChange>
              <a:clrFrom>
                <a:srgbClr val="FFFFFF"/>
              </a:clrFrom>
              <a:clrTo>
                <a:srgbClr val="FFFFFF">
                  <a:alpha val="0"/>
                </a:srgbClr>
              </a:clrTo>
            </a:clrChange>
          </a:blip>
          <a:srcRect l="7973" t="33291" r="7720" b="34440"/>
          <a:stretch/>
        </p:blipFill>
        <p:spPr>
          <a:xfrm>
            <a:off x="283464" y="4933849"/>
            <a:ext cx="2119364" cy="502838"/>
          </a:xfrm>
          <a:prstGeom prst="rect">
            <a:avLst/>
          </a:prstGeom>
        </p:spPr>
      </p:pic>
      <p:sp>
        <p:nvSpPr>
          <p:cNvPr id="2" name="Title 1">
            <a:extLst>
              <a:ext uri="{FF2B5EF4-FFF2-40B4-BE49-F238E27FC236}">
                <a16:creationId xmlns:a16="http://schemas.microsoft.com/office/drawing/2014/main" id="{FE702830-1C7D-24A0-4D67-E087004E5292}"/>
              </a:ext>
            </a:extLst>
          </p:cNvPr>
          <p:cNvSpPr txBox="1">
            <a:spLocks noGrp="1"/>
          </p:cNvSpPr>
          <p:nvPr>
            <p:ph type="title" idx="4294967295"/>
          </p:nvPr>
        </p:nvSpPr>
        <p:spPr>
          <a:xfrm>
            <a:off x="0" y="-766763"/>
            <a:ext cx="11018838"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mn-lt"/>
                <a:cs typeface="+mn-cs"/>
              </a:rPr>
              <a:t>Providence, Healthcare</a:t>
            </a:r>
          </a:p>
        </p:txBody>
      </p:sp>
      <p:pic>
        <p:nvPicPr>
          <p:cNvPr id="16" name="Picture Placeholder 19">
            <a:extLst>
              <a:ext uri="{FF2B5EF4-FFF2-40B4-BE49-F238E27FC236}">
                <a16:creationId xmlns:a16="http://schemas.microsoft.com/office/drawing/2014/main" id="{5D3F9018-0822-2BC5-3515-03CD2DB3A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188" r="188"/>
          <a:stretch/>
        </p:blipFill>
        <p:spPr>
          <a:xfrm>
            <a:off x="0" y="0"/>
            <a:ext cx="12196128" cy="4669479"/>
          </a:xfrm>
          <a:prstGeom prst="rect">
            <a:avLst/>
          </a:prstGeom>
        </p:spPr>
      </p:pic>
      <p:sp>
        <p:nvSpPr>
          <p:cNvPr id="17" name="Text Placeholder 12">
            <a:extLst>
              <a:ext uri="{FF2B5EF4-FFF2-40B4-BE49-F238E27FC236}">
                <a16:creationId xmlns:a16="http://schemas.microsoft.com/office/drawing/2014/main" id="{C7122403-FC2D-9E55-8660-C8C27268CAA3}"/>
              </a:ext>
            </a:extLst>
          </p:cNvPr>
          <p:cNvSpPr txBox="1">
            <a:spLocks/>
          </p:cNvSpPr>
          <p:nvPr/>
        </p:nvSpPr>
        <p:spPr>
          <a:xfrm>
            <a:off x="3037481" y="5031452"/>
            <a:ext cx="2884287" cy="1061829"/>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1000"/>
              </a:spcBef>
              <a:buFont typeface="Arial" panose="020B0604020202020204" pitchFamily="34" charset="0"/>
              <a:buNone/>
              <a:defRPr/>
            </a:pPr>
            <a:r>
              <a:rPr lang="en-US" sz="1050" dirty="0">
                <a:latin typeface="+mn-lt"/>
                <a:cs typeface="+mn-cs"/>
              </a:rPr>
              <a:t>With the growing popularity of electronic messaging between patients and caregivers, US healthcare organization Providence faced a deluge of incoming messages. This flood required triage and prevented providers from spending time with their patients. </a:t>
            </a:r>
          </a:p>
        </p:txBody>
      </p:sp>
      <p:sp>
        <p:nvSpPr>
          <p:cNvPr id="21" name="TextBox 20">
            <a:extLst>
              <a:ext uri="{FF2B5EF4-FFF2-40B4-BE49-F238E27FC236}">
                <a16:creationId xmlns:a16="http://schemas.microsoft.com/office/drawing/2014/main" id="{BEEF7400-8839-7B53-FEE2-2EA0D1E65307}"/>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23" name="Text Placeholder 14">
            <a:extLst>
              <a:ext uri="{FF2B5EF4-FFF2-40B4-BE49-F238E27FC236}">
                <a16:creationId xmlns:a16="http://schemas.microsoft.com/office/drawing/2014/main" id="{9815D5EA-8C49-7872-F36C-60C70AF3CC61}"/>
              </a:ext>
            </a:extLst>
          </p:cNvPr>
          <p:cNvSpPr txBox="1">
            <a:spLocks/>
          </p:cNvSpPr>
          <p:nvPr/>
        </p:nvSpPr>
        <p:spPr>
          <a:xfrm>
            <a:off x="6175726" y="5031452"/>
            <a:ext cx="2829565" cy="106182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defRPr/>
            </a:pPr>
            <a:r>
              <a:rPr lang="en-US" sz="1050" dirty="0"/>
              <a:t>Providence clinicians, informaticists, and AI specialists developed a new product, </a:t>
            </a:r>
            <a:r>
              <a:rPr lang="en-US" sz="1050" dirty="0" err="1"/>
              <a:t>ProvARIA</a:t>
            </a:r>
            <a:r>
              <a:rPr lang="en-US" sz="1050" dirty="0"/>
              <a:t>, based on Azure OpenAI Service. </a:t>
            </a:r>
            <a:r>
              <a:rPr lang="en-US" sz="1050" dirty="0" err="1"/>
              <a:t>ProvARIA</a:t>
            </a:r>
            <a:r>
              <a:rPr lang="en-US" sz="1050" dirty="0"/>
              <a:t> classifies messages, directs them to the appropriate caregiver, and frees providers to focus on patient.</a:t>
            </a:r>
          </a:p>
        </p:txBody>
      </p:sp>
      <p:sp>
        <p:nvSpPr>
          <p:cNvPr id="24" name="TextBox 23">
            <a:extLst>
              <a:ext uri="{FF2B5EF4-FFF2-40B4-BE49-F238E27FC236}">
                <a16:creationId xmlns:a16="http://schemas.microsoft.com/office/drawing/2014/main" id="{1FB10F63-C493-052A-F715-D683A3F5E659}"/>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25" name="Text Placeholder 15">
            <a:extLst>
              <a:ext uri="{FF2B5EF4-FFF2-40B4-BE49-F238E27FC236}">
                <a16:creationId xmlns:a16="http://schemas.microsoft.com/office/drawing/2014/main" id="{199B05EF-BE27-28EB-565D-EF2155D08756}"/>
              </a:ext>
            </a:extLst>
          </p:cNvPr>
          <p:cNvSpPr txBox="1">
            <a:spLocks/>
          </p:cNvSpPr>
          <p:nvPr/>
        </p:nvSpPr>
        <p:spPr>
          <a:xfrm>
            <a:off x="9157647" y="5031452"/>
            <a:ext cx="2829565" cy="1223412"/>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defRPr/>
            </a:pPr>
            <a:r>
              <a:rPr lang="en-US" sz="1050"/>
              <a:t>Providence piloted </a:t>
            </a:r>
            <a:r>
              <a:rPr lang="en-US" sz="1050" err="1"/>
              <a:t>ProvARIA</a:t>
            </a:r>
            <a:r>
              <a:rPr lang="en-US" sz="1050"/>
              <a:t> by funneling electronics communications for four separate clinics into a centralized inbox. Medical assistants, supported by </a:t>
            </a:r>
            <a:r>
              <a:rPr lang="en-US" sz="1050" err="1"/>
              <a:t>ProvARIA</a:t>
            </a:r>
            <a:r>
              <a:rPr lang="en-US" sz="1050"/>
              <a:t>, worked to address the messages, handling 5,000 messages per day, resulting in a 35 percent improvement in turnaround time. </a:t>
            </a:r>
          </a:p>
        </p:txBody>
      </p:sp>
      <p:sp>
        <p:nvSpPr>
          <p:cNvPr id="35" name="TextBox 34">
            <a:extLst>
              <a:ext uri="{FF2B5EF4-FFF2-40B4-BE49-F238E27FC236}">
                <a16:creationId xmlns:a16="http://schemas.microsoft.com/office/drawing/2014/main" id="{69F1EC81-9AA3-3B72-62A7-605B80DF2E11}"/>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36" name="Rectangle 35">
            <a:extLst>
              <a:ext uri="{FF2B5EF4-FFF2-40B4-BE49-F238E27FC236}">
                <a16:creationId xmlns:a16="http://schemas.microsoft.com/office/drawing/2014/main" id="{0613B2C4-F187-3FBD-395A-33C0D1D49BA9}"/>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37" name="Rounded Rectangle 10">
            <a:extLst>
              <a:ext uri="{FF2B5EF4-FFF2-40B4-BE49-F238E27FC236}">
                <a16:creationId xmlns:a16="http://schemas.microsoft.com/office/drawing/2014/main" id="{33D55C41-C5A8-AFE8-4E61-5E3595610882}"/>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BD193E51-CB45-569F-B31F-376126A5B6AC}"/>
              </a:ext>
            </a:extLst>
          </p:cNvPr>
          <p:cNvGrpSpPr/>
          <p:nvPr/>
        </p:nvGrpSpPr>
        <p:grpSpPr>
          <a:xfrm>
            <a:off x="283464" y="0"/>
            <a:ext cx="3493074" cy="430887"/>
            <a:chOff x="417745" y="0"/>
            <a:chExt cx="3886240" cy="955040"/>
          </a:xfrm>
          <a:solidFill>
            <a:schemeClr val="accent1"/>
          </a:solidFill>
        </p:grpSpPr>
        <p:sp>
          <p:nvSpPr>
            <p:cNvPr id="39" name="Rounded Rectangle 12">
              <a:extLst>
                <a:ext uri="{FF2B5EF4-FFF2-40B4-BE49-F238E27FC236}">
                  <a16:creationId xmlns:a16="http://schemas.microsoft.com/office/drawing/2014/main" id="{ED47ABB2-9FE7-DAFF-9B4D-B17A50713ACA}"/>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9AD7C0F8-6344-3F16-2E6A-0DA93D654945}"/>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Rectangle: Rounded Corners 5">
            <a:extLst>
              <a:ext uri="{FF2B5EF4-FFF2-40B4-BE49-F238E27FC236}">
                <a16:creationId xmlns:a16="http://schemas.microsoft.com/office/drawing/2014/main" id="{1F644E97-F312-CA02-4C89-FBF600770283}"/>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dirty="0">
                <a:solidFill>
                  <a:schemeClr val="tx1"/>
                </a:solidFill>
                <a:latin typeface="+mj-lt"/>
                <a:ea typeface="+mj-ea"/>
                <a:cs typeface="+mj-cs"/>
              </a:rPr>
              <a:t>Industries: </a:t>
            </a:r>
          </a:p>
          <a:p>
            <a:pPr marL="236538" lvl="0" indent="-176213">
              <a:spcAft>
                <a:spcPts val="1200"/>
              </a:spcAft>
              <a:buFont typeface="Arial" panose="020B0604020202020204" pitchFamily="34" charset="0"/>
              <a:buChar char="•"/>
              <a:defRPr/>
            </a:pPr>
            <a:r>
              <a:rPr lang="en-US" sz="1200" dirty="0">
                <a:solidFill>
                  <a:schemeClr val="tx1"/>
                </a:solidFill>
              </a:rPr>
              <a:t>Healthcare</a:t>
            </a:r>
          </a:p>
          <a:p>
            <a:pPr marL="0" marR="0" lvl="0" indent="0" algn="l" defTabSz="914400" rtl="0" eaLnBrk="1" fontAlgn="auto" latinLnBrk="0" hangingPunct="1">
              <a:spcAft>
                <a:spcPts val="200"/>
              </a:spcAft>
              <a:buClrTx/>
              <a:buSzTx/>
              <a:buFontTx/>
              <a:buNone/>
              <a:tabLst/>
              <a:defRPr/>
            </a:pPr>
            <a:r>
              <a:rPr lang="en-US" sz="1600" dirty="0">
                <a:solidFill>
                  <a:schemeClr val="tx1"/>
                </a:solidFill>
                <a:latin typeface="+mj-lt"/>
                <a:ea typeface="+mj-ea"/>
                <a:cs typeface="+mj-cs"/>
              </a:rPr>
              <a:t>Use cases:</a:t>
            </a:r>
          </a:p>
          <a:p>
            <a:pPr marL="236538" marR="0" indent="-176213" fontAlgn="auto">
              <a:lnSpc>
                <a:spcPct val="100000"/>
              </a:lnSpc>
              <a:spcBef>
                <a:spcPts val="0"/>
              </a:spcBef>
              <a:spcAft>
                <a:spcPts val="600"/>
              </a:spcAft>
              <a:buClrTx/>
              <a:buSzTx/>
              <a:buFont typeface="Arial" panose="020B0604020202020204" pitchFamily="34" charset="0"/>
              <a:buChar char="•"/>
              <a:tabLst/>
              <a:defRPr/>
            </a:pPr>
            <a:r>
              <a:rPr lang="en-US" sz="1200" dirty="0">
                <a:solidFill>
                  <a:schemeClr val="tx1"/>
                </a:solidFill>
              </a:rPr>
              <a:t>Virtual assistant for customers and partners</a:t>
            </a:r>
          </a:p>
        </p:txBody>
      </p:sp>
      <p:sp>
        <p:nvSpPr>
          <p:cNvPr id="42" name="TextBox 41">
            <a:extLst>
              <a:ext uri="{FF2B5EF4-FFF2-40B4-BE49-F238E27FC236}">
                <a16:creationId xmlns:a16="http://schemas.microsoft.com/office/drawing/2014/main" id="{39E8F8FE-816A-7E93-E6FF-202D6B9224D6}"/>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marR="0" lvl="0" indent="0" fontAlgn="auto">
              <a:lnSpc>
                <a:spcPct val="100000"/>
              </a:lnSpc>
              <a:spcBef>
                <a:spcPts val="0"/>
              </a:spcBef>
              <a:spcAft>
                <a:spcPts val="0"/>
              </a:spcAft>
              <a:buClrTx/>
              <a:buSzTx/>
              <a:buFontTx/>
              <a:buNone/>
              <a:tabLst/>
              <a:defRPr/>
            </a:pPr>
            <a:r>
              <a:rPr lang="en-US" sz="1600"/>
              <a:t>Customer Service and Support</a:t>
            </a:r>
          </a:p>
        </p:txBody>
      </p:sp>
      <p:sp>
        <p:nvSpPr>
          <p:cNvPr id="43" name="Text Placeholder 1">
            <a:extLst>
              <a:ext uri="{FF2B5EF4-FFF2-40B4-BE49-F238E27FC236}">
                <a16:creationId xmlns:a16="http://schemas.microsoft.com/office/drawing/2014/main" id="{816A0F5C-C03F-69AD-6522-FD1203385AEF}"/>
              </a:ext>
            </a:extLst>
          </p:cNvPr>
          <p:cNvSpPr txBox="1">
            <a:spLocks/>
          </p:cNvSpPr>
          <p:nvPr/>
        </p:nvSpPr>
        <p:spPr>
          <a:xfrm>
            <a:off x="283464" y="4065414"/>
            <a:ext cx="6485636" cy="553998"/>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200" i="1"/>
              <a:t>“The most profound outcome is one we cannot measure and hadn’t anticipated: our caregivers have gained peace of mind… The new system means that our caregivers are helping patients who need it most. Our process is no longer getting in the way of good patient care.”</a:t>
            </a:r>
          </a:p>
        </p:txBody>
      </p:sp>
      <p:sp>
        <p:nvSpPr>
          <p:cNvPr id="44" name="Text Placeholder 1">
            <a:extLst>
              <a:ext uri="{FF2B5EF4-FFF2-40B4-BE49-F238E27FC236}">
                <a16:creationId xmlns:a16="http://schemas.microsoft.com/office/drawing/2014/main" id="{FBFE6BDB-6F8A-6277-1607-99C01F67EAD2}"/>
              </a:ext>
            </a:extLst>
          </p:cNvPr>
          <p:cNvSpPr txBox="1">
            <a:spLocks/>
          </p:cNvSpPr>
          <p:nvPr/>
        </p:nvSpPr>
        <p:spPr>
          <a:xfrm>
            <a:off x="7498080" y="4150053"/>
            <a:ext cx="4392380" cy="384721"/>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a:latin typeface="+mj-lt"/>
                <a:ea typeface="+mj-ea"/>
                <a:cs typeface="+mj-cs"/>
              </a:rPr>
              <a:t>Ford Parsons, MD,</a:t>
            </a:r>
            <a:br>
              <a:rPr lang="en-US" sz="1400">
                <a:latin typeface="+mj-lt"/>
                <a:ea typeface="+mj-ea"/>
                <a:cs typeface="+mj-cs"/>
              </a:rPr>
            </a:br>
            <a:r>
              <a:rPr lang="en-US" sz="1100">
                <a:solidFill>
                  <a:schemeClr val="accent1"/>
                </a:solidFill>
                <a:latin typeface="+mj-lt"/>
                <a:ea typeface="+mj-ea"/>
                <a:cs typeface="+mj-cs"/>
              </a:rPr>
              <a:t>Chief Operational Analytics, Providence</a:t>
            </a:r>
          </a:p>
        </p:txBody>
      </p:sp>
      <p:sp>
        <p:nvSpPr>
          <p:cNvPr id="45" name="Text Placeholder 6">
            <a:extLst>
              <a:ext uri="{FF2B5EF4-FFF2-40B4-BE49-F238E27FC236}">
                <a16:creationId xmlns:a16="http://schemas.microsoft.com/office/drawing/2014/main" id="{6F868A6E-1E80-C994-A822-6D3C1BB00C23}"/>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full story</a:t>
            </a:r>
            <a:endParaRPr lang="en-US" sz="1400" b="0">
              <a:solidFill>
                <a:schemeClr val="accent1"/>
              </a:solidFill>
              <a:latin typeface="+mj-lt"/>
              <a:ea typeface="+mj-ea"/>
              <a:cs typeface="+mj-cs"/>
            </a:endParaRPr>
          </a:p>
        </p:txBody>
      </p:sp>
      <p:cxnSp>
        <p:nvCxnSpPr>
          <p:cNvPr id="46" name="Straight Connector 45">
            <a:extLst>
              <a:ext uri="{FF2B5EF4-FFF2-40B4-BE49-F238E27FC236}">
                <a16:creationId xmlns:a16="http://schemas.microsoft.com/office/drawing/2014/main" id="{AC49DABA-AB93-4FC2-7260-7F9CB613C73D}"/>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D7ADB0BC-44B3-8FBE-428D-F03C58F26D80}"/>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ABBFD20-59C4-DDCB-31FF-82E3C41FE53D}"/>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9767008"/>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8676D-C8F8-A30A-19DD-54BE32943862}"/>
            </a:ext>
          </a:extLst>
        </p:cNvPr>
        <p:cNvGrpSpPr/>
        <p:nvPr/>
      </p:nvGrpSpPr>
      <p:grpSpPr>
        <a:xfrm>
          <a:off x="0" y="0"/>
          <a:ext cx="0" cy="0"/>
          <a:chOff x="0" y="0"/>
          <a:chExt cx="0" cy="0"/>
        </a:xfrm>
      </p:grpSpPr>
      <p:pic>
        <p:nvPicPr>
          <p:cNvPr id="48" name="Picture 2" descr="Coats Digital - Digitizing the fashion supply chain">
            <a:extLst>
              <a:ext uri="{FF2B5EF4-FFF2-40B4-BE49-F238E27FC236}">
                <a16:creationId xmlns:a16="http://schemas.microsoft.com/office/drawing/2014/main" id="{34921EA9-D5D7-DF3C-F16D-9A832EF5CC0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630" b="20630"/>
          <a:stretch/>
        </p:blipFill>
        <p:spPr bwMode="auto">
          <a:xfrm>
            <a:off x="283464" y="4933849"/>
            <a:ext cx="2127513" cy="487386"/>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2815C779-0BBB-5726-0FCA-EA76CD5820CF}"/>
              </a:ext>
            </a:extLst>
          </p:cNvPr>
          <p:cNvSpPr txBox="1">
            <a:spLocks noGrp="1"/>
          </p:cNvSpPr>
          <p:nvPr>
            <p:ph type="title" idx="4294967295"/>
          </p:nvPr>
        </p:nvSpPr>
        <p:spPr>
          <a:xfrm>
            <a:off x="0" y="-766763"/>
            <a:ext cx="11018838"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n-lt"/>
                <a:cs typeface="+mn-cs"/>
              </a:rPr>
              <a:t>Coats Digital, Manufacturing</a:t>
            </a:r>
          </a:p>
        </p:txBody>
      </p:sp>
      <p:pic>
        <p:nvPicPr>
          <p:cNvPr id="16" name="Picture Placeholder 19">
            <a:extLst>
              <a:ext uri="{FF2B5EF4-FFF2-40B4-BE49-F238E27FC236}">
                <a16:creationId xmlns:a16="http://schemas.microsoft.com/office/drawing/2014/main" id="{64C1F170-7AB6-495A-D973-7283FA2E0F9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1303" r="1303"/>
          <a:stretch/>
        </p:blipFill>
        <p:spPr>
          <a:xfrm>
            <a:off x="0" y="0"/>
            <a:ext cx="12196128" cy="4669479"/>
          </a:xfrm>
          <a:prstGeom prst="rect">
            <a:avLst/>
          </a:prstGeom>
        </p:spPr>
      </p:pic>
      <p:sp>
        <p:nvSpPr>
          <p:cNvPr id="17" name="Text Placeholder 12">
            <a:extLst>
              <a:ext uri="{FF2B5EF4-FFF2-40B4-BE49-F238E27FC236}">
                <a16:creationId xmlns:a16="http://schemas.microsoft.com/office/drawing/2014/main" id="{CE4817A8-540C-2B4B-0416-5F4F8EAB6B5D}"/>
              </a:ext>
            </a:extLst>
          </p:cNvPr>
          <p:cNvSpPr txBox="1">
            <a:spLocks/>
          </p:cNvSpPr>
          <p:nvPr/>
        </p:nvSpPr>
        <p:spPr>
          <a:xfrm>
            <a:off x="3037481" y="5031452"/>
            <a:ext cx="2884287" cy="900246"/>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fontAlgn="auto">
              <a:spcBef>
                <a:spcPts val="1000"/>
              </a:spcBef>
              <a:spcAft>
                <a:spcPts val="0"/>
              </a:spcAft>
              <a:buClrTx/>
              <a:buSzTx/>
              <a:tabLst/>
              <a:defRPr/>
            </a:pPr>
            <a:r>
              <a:rPr lang="en-US" sz="1050">
                <a:latin typeface="+mn-lt"/>
                <a:cs typeface="+mn-cs"/>
              </a:rPr>
              <a:t>Coats Digital, a longtime software as a service provider for the apparel industry, was looking to improve customer onboarding and navigation of its database of product information and training materials. </a:t>
            </a:r>
          </a:p>
        </p:txBody>
      </p:sp>
      <p:sp>
        <p:nvSpPr>
          <p:cNvPr id="21" name="TextBox 20">
            <a:extLst>
              <a:ext uri="{FF2B5EF4-FFF2-40B4-BE49-F238E27FC236}">
                <a16:creationId xmlns:a16="http://schemas.microsoft.com/office/drawing/2014/main" id="{5762064D-60D8-FA7E-1366-1FB8B0B79408}"/>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22" name="Text Placeholder 14">
            <a:extLst>
              <a:ext uri="{FF2B5EF4-FFF2-40B4-BE49-F238E27FC236}">
                <a16:creationId xmlns:a16="http://schemas.microsoft.com/office/drawing/2014/main" id="{AE779D4B-BC55-0759-2D2E-5E5B74F9EFE1}"/>
              </a:ext>
            </a:extLst>
          </p:cNvPr>
          <p:cNvSpPr txBox="1">
            <a:spLocks/>
          </p:cNvSpPr>
          <p:nvPr/>
        </p:nvSpPr>
        <p:spPr>
          <a:xfrm>
            <a:off x="6175726" y="5031452"/>
            <a:ext cx="2829565" cy="1384995"/>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050"/>
              <a:t>Coats Digital used Microsoft Azure offerings to create an AI assistant that understands questions and provides precise answers. Customers worldwide can now make the most of Coats Digital’s programs, such as its production planning tools, with natural language questions about features, documentation, order status, and more. </a:t>
            </a:r>
          </a:p>
        </p:txBody>
      </p:sp>
      <p:sp>
        <p:nvSpPr>
          <p:cNvPr id="23" name="TextBox 22">
            <a:extLst>
              <a:ext uri="{FF2B5EF4-FFF2-40B4-BE49-F238E27FC236}">
                <a16:creationId xmlns:a16="http://schemas.microsoft.com/office/drawing/2014/main" id="{FBA9459A-4AB2-1457-DB83-A3765A8D7071}"/>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24" name="Text Placeholder 15">
            <a:extLst>
              <a:ext uri="{FF2B5EF4-FFF2-40B4-BE49-F238E27FC236}">
                <a16:creationId xmlns:a16="http://schemas.microsoft.com/office/drawing/2014/main" id="{8EEF1076-BC3F-D6E9-1FAC-B6DBD792C9BF}"/>
              </a:ext>
            </a:extLst>
          </p:cNvPr>
          <p:cNvSpPr txBox="1">
            <a:spLocks/>
          </p:cNvSpPr>
          <p:nvPr/>
        </p:nvSpPr>
        <p:spPr>
          <a:xfrm>
            <a:off x="9157647" y="5031452"/>
            <a:ext cx="2829565" cy="1615827"/>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5100" indent="-165100">
              <a:lnSpc>
                <a:spcPct val="100000"/>
              </a:lnSpc>
              <a:spcBef>
                <a:spcPts val="600"/>
              </a:spcBef>
              <a:defRPr/>
            </a:pPr>
            <a:r>
              <a:rPr lang="en-US" sz="1050"/>
              <a:t>Launched an AI-powered assistant in</a:t>
            </a:r>
            <a:br>
              <a:rPr lang="en-US" sz="1050"/>
            </a:br>
            <a:r>
              <a:rPr lang="en-US" sz="1050"/>
              <a:t>six weeks </a:t>
            </a:r>
          </a:p>
          <a:p>
            <a:pPr marL="165100" indent="-165100">
              <a:lnSpc>
                <a:spcPct val="100000"/>
              </a:lnSpc>
              <a:spcBef>
                <a:spcPts val="600"/>
              </a:spcBef>
              <a:defRPr/>
            </a:pPr>
            <a:r>
              <a:rPr lang="en-US" sz="1050"/>
              <a:t>Boosted customer self-service and productivity</a:t>
            </a:r>
          </a:p>
          <a:p>
            <a:pPr marL="165100" indent="-165100">
              <a:lnSpc>
                <a:spcPct val="100000"/>
              </a:lnSpc>
              <a:spcBef>
                <a:spcPts val="600"/>
              </a:spcBef>
              <a:defRPr/>
            </a:pPr>
            <a:r>
              <a:rPr lang="en-US" sz="1050"/>
              <a:t>Reduced support burden on agents with automated handling of routine inquiries</a:t>
            </a:r>
          </a:p>
          <a:p>
            <a:pPr marL="165100" indent="-165100">
              <a:lnSpc>
                <a:spcPct val="100000"/>
              </a:lnSpc>
              <a:spcBef>
                <a:spcPts val="600"/>
              </a:spcBef>
              <a:defRPr/>
            </a:pPr>
            <a:r>
              <a:rPr lang="en-US" sz="1050"/>
              <a:t>Strengthened industry leadership via cutting-edge innovation</a:t>
            </a:r>
          </a:p>
        </p:txBody>
      </p:sp>
      <p:sp>
        <p:nvSpPr>
          <p:cNvPr id="25" name="TextBox 24">
            <a:extLst>
              <a:ext uri="{FF2B5EF4-FFF2-40B4-BE49-F238E27FC236}">
                <a16:creationId xmlns:a16="http://schemas.microsoft.com/office/drawing/2014/main" id="{D91D1A71-6C19-252A-2289-E73D4DA3C8A0}"/>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35" name="Rectangle 34">
            <a:extLst>
              <a:ext uri="{FF2B5EF4-FFF2-40B4-BE49-F238E27FC236}">
                <a16:creationId xmlns:a16="http://schemas.microsoft.com/office/drawing/2014/main" id="{F6066FE3-7FE7-6EF1-2725-81C65BF0C33B}"/>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36" name="Rounded Rectangle 10">
            <a:extLst>
              <a:ext uri="{FF2B5EF4-FFF2-40B4-BE49-F238E27FC236}">
                <a16:creationId xmlns:a16="http://schemas.microsoft.com/office/drawing/2014/main" id="{44A2ACA7-370A-4FA1-C535-B938D78B786A}"/>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E2055FF8-8E22-860B-FA31-29A2C3FC5970}"/>
              </a:ext>
            </a:extLst>
          </p:cNvPr>
          <p:cNvGrpSpPr/>
          <p:nvPr/>
        </p:nvGrpSpPr>
        <p:grpSpPr>
          <a:xfrm>
            <a:off x="283464" y="0"/>
            <a:ext cx="3493074" cy="430887"/>
            <a:chOff x="417745" y="0"/>
            <a:chExt cx="3886240" cy="955040"/>
          </a:xfrm>
          <a:solidFill>
            <a:schemeClr val="accent1"/>
          </a:solidFill>
        </p:grpSpPr>
        <p:sp>
          <p:nvSpPr>
            <p:cNvPr id="38" name="Rounded Rectangle 12">
              <a:extLst>
                <a:ext uri="{FF2B5EF4-FFF2-40B4-BE49-F238E27FC236}">
                  <a16:creationId xmlns:a16="http://schemas.microsoft.com/office/drawing/2014/main" id="{7EFE7833-BB1D-8ACC-01F0-7A7F47DACB38}"/>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C2AC9D0A-FA1B-630A-40D3-98C04A7AABE1}"/>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0" name="Rectangle: Rounded Corners 5">
            <a:extLst>
              <a:ext uri="{FF2B5EF4-FFF2-40B4-BE49-F238E27FC236}">
                <a16:creationId xmlns:a16="http://schemas.microsoft.com/office/drawing/2014/main" id="{42784358-D15B-BDAD-A8F3-445545612030}"/>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lvl="0" indent="-176213">
              <a:spcAft>
                <a:spcPts val="1200"/>
              </a:spcAft>
              <a:buFont typeface="Arial" panose="020B0604020202020204" pitchFamily="34" charset="0"/>
              <a:buChar char="•"/>
              <a:defRPr/>
            </a:pPr>
            <a:r>
              <a:rPr lang="en-US" sz="1200">
                <a:solidFill>
                  <a:schemeClr val="tx1"/>
                </a:solidFill>
              </a:rPr>
              <a:t>Manufacturing</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indent="-176213">
              <a:spcAft>
                <a:spcPts val="600"/>
              </a:spcAft>
              <a:buFont typeface="Arial" panose="020B0604020202020204" pitchFamily="34" charset="0"/>
              <a:buChar char="•"/>
              <a:defRPr/>
            </a:pPr>
            <a:r>
              <a:rPr lang="en-US" sz="1200">
                <a:solidFill>
                  <a:schemeClr val="tx1"/>
                </a:solidFill>
              </a:rPr>
              <a:t>Virtual assistant for customers and partners</a:t>
            </a:r>
          </a:p>
        </p:txBody>
      </p:sp>
      <p:sp>
        <p:nvSpPr>
          <p:cNvPr id="41" name="TextBox 40">
            <a:extLst>
              <a:ext uri="{FF2B5EF4-FFF2-40B4-BE49-F238E27FC236}">
                <a16:creationId xmlns:a16="http://schemas.microsoft.com/office/drawing/2014/main" id="{7A8AD48D-1532-62DD-372A-BD9D1D0F4613}"/>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marR="0" lvl="0" indent="0" fontAlgn="auto">
              <a:lnSpc>
                <a:spcPct val="100000"/>
              </a:lnSpc>
              <a:spcBef>
                <a:spcPts val="0"/>
              </a:spcBef>
              <a:spcAft>
                <a:spcPts val="0"/>
              </a:spcAft>
              <a:buClrTx/>
              <a:buSzTx/>
              <a:buFontTx/>
              <a:buNone/>
              <a:tabLst/>
              <a:defRPr/>
            </a:pPr>
            <a:r>
              <a:rPr lang="en-US" sz="1600"/>
              <a:t>Product Owner</a:t>
            </a:r>
          </a:p>
        </p:txBody>
      </p:sp>
      <p:sp>
        <p:nvSpPr>
          <p:cNvPr id="42" name="Text Placeholder 1">
            <a:extLst>
              <a:ext uri="{FF2B5EF4-FFF2-40B4-BE49-F238E27FC236}">
                <a16:creationId xmlns:a16="http://schemas.microsoft.com/office/drawing/2014/main" id="{4A5B97D0-FAF3-174E-1554-74009FCA8513}"/>
              </a:ext>
            </a:extLst>
          </p:cNvPr>
          <p:cNvSpPr txBox="1">
            <a:spLocks/>
          </p:cNvSpPr>
          <p:nvPr/>
        </p:nvSpPr>
        <p:spPr>
          <a:xfrm>
            <a:off x="283464" y="4096192"/>
            <a:ext cx="6485636" cy="492443"/>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1600" i="1"/>
              <a:t>“We’re very proud of our agility, and part of that agility comes from mastery of the Azure services and great relationships with Microsoft.” </a:t>
            </a:r>
          </a:p>
        </p:txBody>
      </p:sp>
      <p:sp>
        <p:nvSpPr>
          <p:cNvPr id="43" name="Text Placeholder 1">
            <a:extLst>
              <a:ext uri="{FF2B5EF4-FFF2-40B4-BE49-F238E27FC236}">
                <a16:creationId xmlns:a16="http://schemas.microsoft.com/office/drawing/2014/main" id="{C22649FB-FB24-9B5A-1615-DD288ECF44EE}"/>
              </a:ext>
            </a:extLst>
          </p:cNvPr>
          <p:cNvSpPr txBox="1">
            <a:spLocks/>
          </p:cNvSpPr>
          <p:nvPr/>
        </p:nvSpPr>
        <p:spPr>
          <a:xfrm>
            <a:off x="7498080" y="4150053"/>
            <a:ext cx="4392380" cy="384721"/>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a:latin typeface="+mj-lt"/>
                <a:ea typeface="+mj-ea"/>
                <a:cs typeface="+mj-cs"/>
              </a:rPr>
              <a:t>Jonathan McCormack,</a:t>
            </a:r>
            <a:br>
              <a:rPr lang="en-US" sz="1400">
                <a:latin typeface="+mj-lt"/>
                <a:ea typeface="+mj-ea"/>
                <a:cs typeface="+mj-cs"/>
              </a:rPr>
            </a:br>
            <a:r>
              <a:rPr lang="en-US" sz="1100">
                <a:solidFill>
                  <a:schemeClr val="accent1"/>
                </a:solidFill>
                <a:latin typeface="+mj-lt"/>
                <a:ea typeface="+mj-ea"/>
                <a:cs typeface="+mj-cs"/>
              </a:rPr>
              <a:t>Director of Software Engineering, Coats Digital</a:t>
            </a:r>
          </a:p>
        </p:txBody>
      </p:sp>
      <p:sp>
        <p:nvSpPr>
          <p:cNvPr id="44" name="Text Placeholder 6">
            <a:extLst>
              <a:ext uri="{FF2B5EF4-FFF2-40B4-BE49-F238E27FC236}">
                <a16:creationId xmlns:a16="http://schemas.microsoft.com/office/drawing/2014/main" id="{BC4D0CF0-E541-E52F-6D6F-25758B1404D4}"/>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full story</a:t>
            </a:r>
            <a:endParaRPr lang="en-US" sz="1400" b="0">
              <a:solidFill>
                <a:schemeClr val="accent1"/>
              </a:solidFill>
              <a:latin typeface="+mj-lt"/>
              <a:ea typeface="+mj-ea"/>
              <a:cs typeface="+mj-cs"/>
            </a:endParaRPr>
          </a:p>
        </p:txBody>
      </p:sp>
      <p:cxnSp>
        <p:nvCxnSpPr>
          <p:cNvPr id="45" name="Straight Connector 44">
            <a:extLst>
              <a:ext uri="{FF2B5EF4-FFF2-40B4-BE49-F238E27FC236}">
                <a16:creationId xmlns:a16="http://schemas.microsoft.com/office/drawing/2014/main" id="{DB3F7FF4-E34E-9E1E-DBC5-75F1640B2DB1}"/>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58C3FE8-0A98-97B9-F01B-9CBF74D1768C}"/>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2F31D66-88BA-21D4-912D-B13F07FC49C6}"/>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19935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737F3-9F59-D032-BE16-F1CD1AD87BBB}"/>
            </a:ext>
          </a:extLst>
        </p:cNvPr>
        <p:cNvGrpSpPr/>
        <p:nvPr/>
      </p:nvGrpSpPr>
      <p:grpSpPr>
        <a:xfrm>
          <a:off x="0" y="0"/>
          <a:ext cx="0" cy="0"/>
          <a:chOff x="0" y="0"/>
          <a:chExt cx="0" cy="0"/>
        </a:xfrm>
      </p:grpSpPr>
      <p:pic>
        <p:nvPicPr>
          <p:cNvPr id="48" name="Picture 2" descr="Commerce.AI - Products, Competitors, Financials, Employees ...">
            <a:extLst>
              <a:ext uri="{FF2B5EF4-FFF2-40B4-BE49-F238E27FC236}">
                <a16:creationId xmlns:a16="http://schemas.microsoft.com/office/drawing/2014/main" id="{726519E4-073F-88B1-3B97-70E8B03956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662" t="26140" r="13662" b="26140"/>
          <a:stretch/>
        </p:blipFill>
        <p:spPr bwMode="auto">
          <a:xfrm>
            <a:off x="283464" y="4933849"/>
            <a:ext cx="2227020" cy="48742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3D02ED24-21D5-3900-AD06-61A7BDB1DD77}"/>
              </a:ext>
            </a:extLst>
          </p:cNvPr>
          <p:cNvSpPr txBox="1">
            <a:spLocks noGrp="1"/>
          </p:cNvSpPr>
          <p:nvPr>
            <p:ph type="title" idx="4294967295"/>
          </p:nvPr>
        </p:nvSpPr>
        <p:spPr>
          <a:xfrm>
            <a:off x="0" y="-766763"/>
            <a:ext cx="11018838"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n-lt"/>
                <a:cs typeface="+mn-cs"/>
              </a:rPr>
              <a:t>Commerce.AI, Professional Services</a:t>
            </a:r>
          </a:p>
        </p:txBody>
      </p:sp>
      <p:pic>
        <p:nvPicPr>
          <p:cNvPr id="15" name="Picture Placeholder 19">
            <a:extLst>
              <a:ext uri="{FF2B5EF4-FFF2-40B4-BE49-F238E27FC236}">
                <a16:creationId xmlns:a16="http://schemas.microsoft.com/office/drawing/2014/main" id="{6EEAFAFB-3C93-24B7-175B-A7BFD75288E7}"/>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82" r="82"/>
          <a:stretch/>
        </p:blipFill>
        <p:spPr>
          <a:xfrm>
            <a:off x="0" y="0"/>
            <a:ext cx="12196128" cy="4669479"/>
          </a:xfrm>
          <a:prstGeom prst="rect">
            <a:avLst/>
          </a:prstGeom>
        </p:spPr>
      </p:pic>
      <p:sp>
        <p:nvSpPr>
          <p:cNvPr id="16" name="Text Placeholder 12">
            <a:extLst>
              <a:ext uri="{FF2B5EF4-FFF2-40B4-BE49-F238E27FC236}">
                <a16:creationId xmlns:a16="http://schemas.microsoft.com/office/drawing/2014/main" id="{BD32A1AA-A1CD-53AA-27AA-76CB00E6DBCB}"/>
              </a:ext>
            </a:extLst>
          </p:cNvPr>
          <p:cNvSpPr txBox="1">
            <a:spLocks/>
          </p:cNvSpPr>
          <p:nvPr/>
        </p:nvSpPr>
        <p:spPr>
          <a:xfrm>
            <a:off x="3037481" y="5031452"/>
            <a:ext cx="2884287" cy="900246"/>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1000"/>
              </a:spcBef>
              <a:buFont typeface="Arial" panose="020B0604020202020204" pitchFamily="34" charset="0"/>
              <a:buNone/>
              <a:defRPr/>
            </a:pPr>
            <a:r>
              <a:rPr lang="en-US" sz="1050">
                <a:latin typeface="+mn-lt"/>
                <a:cs typeface="+mn-cs"/>
              </a:rPr>
              <a:t>​​Commerce.AI saw the potential for generative AI to disrupt businesses of all kinds and swiftly began building its own solutions to make the most of this industry-changing technology. ​</a:t>
            </a:r>
          </a:p>
        </p:txBody>
      </p:sp>
      <p:sp>
        <p:nvSpPr>
          <p:cNvPr id="17" name="TextBox 16">
            <a:extLst>
              <a:ext uri="{FF2B5EF4-FFF2-40B4-BE49-F238E27FC236}">
                <a16:creationId xmlns:a16="http://schemas.microsoft.com/office/drawing/2014/main" id="{5B81ABDD-17EA-C8A6-8006-4538DFBBFE72}"/>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21" name="Text Placeholder 14">
            <a:extLst>
              <a:ext uri="{FF2B5EF4-FFF2-40B4-BE49-F238E27FC236}">
                <a16:creationId xmlns:a16="http://schemas.microsoft.com/office/drawing/2014/main" id="{5AC49E7B-FF9C-F6F4-4ECE-265C4B3C7359}"/>
              </a:ext>
            </a:extLst>
          </p:cNvPr>
          <p:cNvSpPr txBox="1">
            <a:spLocks/>
          </p:cNvSpPr>
          <p:nvPr/>
        </p:nvSpPr>
        <p:spPr>
          <a:xfrm>
            <a:off x="6175726" y="5031452"/>
            <a:ext cx="2829565" cy="1223412"/>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defRPr/>
            </a:pPr>
            <a:r>
              <a:rPr lang="en-US" sz="1050" dirty="0"/>
              <a:t>​​​​Using Microsoft Azure OpenAI Service and Azure Cognitive Services alongside its own technologies, the company has developed broadly applicable AI solutions capable of delivering actionable insights from previously hard-to-ingest unstructured video and audio data. ​ </a:t>
            </a:r>
          </a:p>
        </p:txBody>
      </p:sp>
      <p:sp>
        <p:nvSpPr>
          <p:cNvPr id="22" name="TextBox 21">
            <a:extLst>
              <a:ext uri="{FF2B5EF4-FFF2-40B4-BE49-F238E27FC236}">
                <a16:creationId xmlns:a16="http://schemas.microsoft.com/office/drawing/2014/main" id="{38D41FD8-BDCA-C0A0-CCD1-00FFD5F8AB72}"/>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23" name="Text Placeholder 15">
            <a:extLst>
              <a:ext uri="{FF2B5EF4-FFF2-40B4-BE49-F238E27FC236}">
                <a16:creationId xmlns:a16="http://schemas.microsoft.com/office/drawing/2014/main" id="{DCD00C61-EE6A-C332-E90B-1465F03FB1C5}"/>
              </a:ext>
            </a:extLst>
          </p:cNvPr>
          <p:cNvSpPr txBox="1">
            <a:spLocks/>
          </p:cNvSpPr>
          <p:nvPr/>
        </p:nvSpPr>
        <p:spPr>
          <a:xfrm>
            <a:off x="9157647" y="5031452"/>
            <a:ext cx="2829565" cy="1061829"/>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Tx/>
              <a:buNone/>
              <a:defRPr/>
            </a:pPr>
            <a:r>
              <a:rPr lang="en-US" sz="1050"/>
              <a:t>​​Customers using </a:t>
            </a:r>
            <a:r>
              <a:rPr lang="en-US" sz="1050" err="1"/>
              <a:t>Commerce.AI’s</a:t>
            </a:r>
            <a:r>
              <a:rPr lang="en-US" sz="1050"/>
              <a:t> solutions have reported 30 to 50 percent productivity gains and new levels of insight. Next, the company plans to empower interconnected AI workloads capable of taking on even more complex tasks, driving further benefit​. </a:t>
            </a:r>
          </a:p>
        </p:txBody>
      </p:sp>
      <p:sp>
        <p:nvSpPr>
          <p:cNvPr id="24" name="TextBox 23">
            <a:extLst>
              <a:ext uri="{FF2B5EF4-FFF2-40B4-BE49-F238E27FC236}">
                <a16:creationId xmlns:a16="http://schemas.microsoft.com/office/drawing/2014/main" id="{1AD47CC3-35B6-0C59-9F63-0D00FD0E8FEB}"/>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25" name="Rectangle 24">
            <a:extLst>
              <a:ext uri="{FF2B5EF4-FFF2-40B4-BE49-F238E27FC236}">
                <a16:creationId xmlns:a16="http://schemas.microsoft.com/office/drawing/2014/main" id="{31A80AA9-B586-200D-9563-7168FE6B394C}"/>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35" name="Rounded Rectangle 10">
            <a:extLst>
              <a:ext uri="{FF2B5EF4-FFF2-40B4-BE49-F238E27FC236}">
                <a16:creationId xmlns:a16="http://schemas.microsoft.com/office/drawing/2014/main" id="{B83AF50F-5AD0-55F2-37E9-6EC0B5AB8270}"/>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6" name="Group 35">
            <a:extLst>
              <a:ext uri="{FF2B5EF4-FFF2-40B4-BE49-F238E27FC236}">
                <a16:creationId xmlns:a16="http://schemas.microsoft.com/office/drawing/2014/main" id="{8A67548D-A88A-5E25-E8ED-40B82EFB721A}"/>
              </a:ext>
            </a:extLst>
          </p:cNvPr>
          <p:cNvGrpSpPr/>
          <p:nvPr/>
        </p:nvGrpSpPr>
        <p:grpSpPr>
          <a:xfrm>
            <a:off x="283464" y="0"/>
            <a:ext cx="3493074" cy="430887"/>
            <a:chOff x="417745" y="0"/>
            <a:chExt cx="3886240" cy="955040"/>
          </a:xfrm>
          <a:solidFill>
            <a:schemeClr val="accent1"/>
          </a:solidFill>
        </p:grpSpPr>
        <p:sp>
          <p:nvSpPr>
            <p:cNvPr id="37" name="Rounded Rectangle 12">
              <a:extLst>
                <a:ext uri="{FF2B5EF4-FFF2-40B4-BE49-F238E27FC236}">
                  <a16:creationId xmlns:a16="http://schemas.microsoft.com/office/drawing/2014/main" id="{7E4B9BCC-9F1A-E75C-2E57-21CCAE6739C8}"/>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a:extLst>
                <a:ext uri="{FF2B5EF4-FFF2-40B4-BE49-F238E27FC236}">
                  <a16:creationId xmlns:a16="http://schemas.microsoft.com/office/drawing/2014/main" id="{448E5E15-CEE8-F318-7132-29C19790AD1D}"/>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0" name="Rectangle: Rounded Corners 5">
            <a:extLst>
              <a:ext uri="{FF2B5EF4-FFF2-40B4-BE49-F238E27FC236}">
                <a16:creationId xmlns:a16="http://schemas.microsoft.com/office/drawing/2014/main" id="{1C484F74-BB4E-23AF-5653-8E0DA60FCDAA}"/>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Professional Services</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Virtual assistant for customers and partners</a:t>
            </a:r>
          </a:p>
        </p:txBody>
      </p:sp>
      <p:sp>
        <p:nvSpPr>
          <p:cNvPr id="41" name="TextBox 40">
            <a:extLst>
              <a:ext uri="{FF2B5EF4-FFF2-40B4-BE49-F238E27FC236}">
                <a16:creationId xmlns:a16="http://schemas.microsoft.com/office/drawing/2014/main" id="{E4B8B3D5-75C0-C4CB-9517-1DAB1E51F441}"/>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marR="0" lvl="0" indent="0" fontAlgn="auto">
              <a:lnSpc>
                <a:spcPct val="100000"/>
              </a:lnSpc>
              <a:spcBef>
                <a:spcPts val="0"/>
              </a:spcBef>
              <a:spcAft>
                <a:spcPts val="0"/>
              </a:spcAft>
              <a:buClrTx/>
              <a:buSzTx/>
              <a:buFontTx/>
              <a:buNone/>
              <a:tabLst/>
              <a:defRPr/>
            </a:pPr>
            <a:r>
              <a:rPr lang="en-US" sz="1600"/>
              <a:t>Product Owner</a:t>
            </a:r>
          </a:p>
        </p:txBody>
      </p:sp>
      <p:sp>
        <p:nvSpPr>
          <p:cNvPr id="42" name="Text Placeholder 1">
            <a:extLst>
              <a:ext uri="{FF2B5EF4-FFF2-40B4-BE49-F238E27FC236}">
                <a16:creationId xmlns:a16="http://schemas.microsoft.com/office/drawing/2014/main" id="{80C9177C-9C86-8F50-3BCA-12E0DB6F63F5}"/>
              </a:ext>
            </a:extLst>
          </p:cNvPr>
          <p:cNvSpPr txBox="1">
            <a:spLocks/>
          </p:cNvSpPr>
          <p:nvPr/>
        </p:nvSpPr>
        <p:spPr>
          <a:xfrm>
            <a:off x="283463" y="4065414"/>
            <a:ext cx="6053837" cy="553998"/>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200" i="1" dirty="0"/>
              <a:t>​“With OpenAI models, the answers to our questions are ready the moment we ask them. What we’ve done at Commerce.AI using Azure OpenAI Service is supercharge our customers’ ability to take action based on those insights through automation.” ​</a:t>
            </a:r>
          </a:p>
        </p:txBody>
      </p:sp>
      <p:sp>
        <p:nvSpPr>
          <p:cNvPr id="43" name="Text Placeholder 1">
            <a:extLst>
              <a:ext uri="{FF2B5EF4-FFF2-40B4-BE49-F238E27FC236}">
                <a16:creationId xmlns:a16="http://schemas.microsoft.com/office/drawing/2014/main" id="{89EE7715-0141-F818-CDF5-BD4884762BC1}"/>
              </a:ext>
            </a:extLst>
          </p:cNvPr>
          <p:cNvSpPr txBox="1">
            <a:spLocks/>
          </p:cNvSpPr>
          <p:nvPr/>
        </p:nvSpPr>
        <p:spPr>
          <a:xfrm>
            <a:off x="7743438" y="4150053"/>
            <a:ext cx="4147021" cy="384721"/>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a:latin typeface="+mj-lt"/>
                <a:ea typeface="+mj-ea"/>
                <a:cs typeface="+mj-cs"/>
              </a:rPr>
              <a:t>Andy </a:t>
            </a:r>
            <a:r>
              <a:rPr lang="en-US" sz="1400" err="1">
                <a:latin typeface="+mj-lt"/>
                <a:ea typeface="+mj-ea"/>
                <a:cs typeface="+mj-cs"/>
              </a:rPr>
              <a:t>Pandharikar</a:t>
            </a:r>
            <a:r>
              <a:rPr lang="en-US" sz="1400">
                <a:latin typeface="+mj-lt"/>
                <a:ea typeface="+mj-ea"/>
                <a:cs typeface="+mj-cs"/>
              </a:rPr>
              <a:t>,</a:t>
            </a:r>
            <a:br>
              <a:rPr lang="en-US" sz="1400">
                <a:latin typeface="+mj-lt"/>
                <a:ea typeface="+mj-ea"/>
                <a:cs typeface="+mj-cs"/>
              </a:rPr>
            </a:br>
            <a:r>
              <a:rPr lang="en-US" sz="1100">
                <a:solidFill>
                  <a:schemeClr val="accent1"/>
                </a:solidFill>
                <a:latin typeface="+mj-lt"/>
                <a:ea typeface="+mj-ea"/>
                <a:cs typeface="+mj-cs"/>
              </a:rPr>
              <a:t>Founder and Chief Executive Officer, Commerce.AI​</a:t>
            </a:r>
          </a:p>
        </p:txBody>
      </p:sp>
      <p:sp>
        <p:nvSpPr>
          <p:cNvPr id="44" name="Text Placeholder 6">
            <a:extLst>
              <a:ext uri="{FF2B5EF4-FFF2-40B4-BE49-F238E27FC236}">
                <a16:creationId xmlns:a16="http://schemas.microsoft.com/office/drawing/2014/main" id="{BB00456A-2AA3-EDBC-0317-5B85CC8FB031}"/>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full story</a:t>
            </a:r>
            <a:r>
              <a:rPr lang="en-US" sz="1400" b="0">
                <a:solidFill>
                  <a:schemeClr val="accent1"/>
                </a:solidFill>
                <a:latin typeface="+mj-lt"/>
                <a:ea typeface="+mj-ea"/>
                <a:cs typeface="+mj-cs"/>
              </a:rPr>
              <a:t> </a:t>
            </a:r>
          </a:p>
        </p:txBody>
      </p:sp>
      <p:cxnSp>
        <p:nvCxnSpPr>
          <p:cNvPr id="45" name="Straight Connector 44">
            <a:extLst>
              <a:ext uri="{FF2B5EF4-FFF2-40B4-BE49-F238E27FC236}">
                <a16:creationId xmlns:a16="http://schemas.microsoft.com/office/drawing/2014/main" id="{D972B418-F447-A852-3F4C-10E949180E72}"/>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518B826-BFAE-02D6-E26F-570992819DB3}"/>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3012936-283B-5F8E-80FB-63CF46661B55}"/>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00249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B9930-B144-0670-4C29-2A5BB40F9F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09F0A2-D056-38D1-6292-03DBA77D71F9}"/>
              </a:ext>
            </a:extLst>
          </p:cNvPr>
          <p:cNvSpPr txBox="1">
            <a:spLocks noGrp="1"/>
          </p:cNvSpPr>
          <p:nvPr>
            <p:ph type="title" idx="4294967295"/>
          </p:nvPr>
        </p:nvSpPr>
        <p:spPr>
          <a:xfrm>
            <a:off x="0" y="-766763"/>
            <a:ext cx="11018838"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n-lt"/>
                <a:cs typeface="+mn-cs"/>
              </a:rPr>
              <a:t>Lucy, Professional Services</a:t>
            </a:r>
          </a:p>
        </p:txBody>
      </p:sp>
      <p:pic>
        <p:nvPicPr>
          <p:cNvPr id="15" name="Picture Placeholder 19">
            <a:extLst>
              <a:ext uri="{FF2B5EF4-FFF2-40B4-BE49-F238E27FC236}">
                <a16:creationId xmlns:a16="http://schemas.microsoft.com/office/drawing/2014/main" id="{11009D96-0FF4-9EE0-FC7A-2A921446563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7" r="7"/>
          <a:stretch/>
        </p:blipFill>
        <p:spPr>
          <a:xfrm>
            <a:off x="0" y="0"/>
            <a:ext cx="12196128" cy="4669479"/>
          </a:xfrm>
          <a:prstGeom prst="rect">
            <a:avLst/>
          </a:prstGeom>
        </p:spPr>
      </p:pic>
      <p:sp>
        <p:nvSpPr>
          <p:cNvPr id="17" name="Text Placeholder 12">
            <a:extLst>
              <a:ext uri="{FF2B5EF4-FFF2-40B4-BE49-F238E27FC236}">
                <a16:creationId xmlns:a16="http://schemas.microsoft.com/office/drawing/2014/main" id="{D35B53BB-D2AD-6906-0E02-E7AE4B188798}"/>
              </a:ext>
            </a:extLst>
          </p:cNvPr>
          <p:cNvSpPr txBox="1">
            <a:spLocks/>
          </p:cNvSpPr>
          <p:nvPr/>
        </p:nvSpPr>
        <p:spPr>
          <a:xfrm>
            <a:off x="3037481" y="5031452"/>
            <a:ext cx="2884287" cy="900246"/>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fontAlgn="auto">
              <a:spcBef>
                <a:spcPts val="1000"/>
              </a:spcBef>
              <a:spcAft>
                <a:spcPts val="0"/>
              </a:spcAft>
              <a:buClrTx/>
              <a:buSzTx/>
              <a:tabLst/>
              <a:defRPr/>
            </a:pPr>
            <a:r>
              <a:rPr lang="en-US" sz="1050">
                <a:latin typeface="+mn-lt"/>
                <a:cs typeface="+mn-cs"/>
              </a:rPr>
              <a:t>With its innovative approach to creating an “answer engine®” rather than a search engine, Lucy reinvented knowledge management, but the proliferation of unstructured data presented new challenges. </a:t>
            </a:r>
          </a:p>
        </p:txBody>
      </p:sp>
      <p:sp>
        <p:nvSpPr>
          <p:cNvPr id="22" name="TextBox 21">
            <a:extLst>
              <a:ext uri="{FF2B5EF4-FFF2-40B4-BE49-F238E27FC236}">
                <a16:creationId xmlns:a16="http://schemas.microsoft.com/office/drawing/2014/main" id="{F9A73206-0355-4628-3FC2-56CAFB0DD049}"/>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23" name="Text Placeholder 14">
            <a:extLst>
              <a:ext uri="{FF2B5EF4-FFF2-40B4-BE49-F238E27FC236}">
                <a16:creationId xmlns:a16="http://schemas.microsoft.com/office/drawing/2014/main" id="{77757F3D-5521-CFA0-BA9A-2DC3A585DC15}"/>
              </a:ext>
            </a:extLst>
          </p:cNvPr>
          <p:cNvSpPr txBox="1">
            <a:spLocks/>
          </p:cNvSpPr>
          <p:nvPr/>
        </p:nvSpPr>
        <p:spPr>
          <a:xfrm>
            <a:off x="6175726" y="5031452"/>
            <a:ext cx="2829565" cy="106182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050" dirty="0"/>
              <a:t>Lucy needed a modern AI solution and cloud infrastructure. It chose a suite of Azure services, including Azure AI Video Indexer, Azure Kubernetes Service (AKS), Translation, Azure OpenAI Service, Azure AI Language Studio, and Azure AI Services. </a:t>
            </a:r>
          </a:p>
        </p:txBody>
      </p:sp>
      <p:sp>
        <p:nvSpPr>
          <p:cNvPr id="24" name="TextBox 23">
            <a:extLst>
              <a:ext uri="{FF2B5EF4-FFF2-40B4-BE49-F238E27FC236}">
                <a16:creationId xmlns:a16="http://schemas.microsoft.com/office/drawing/2014/main" id="{B50FC8CE-F115-0A6F-0F85-866D2D8B105E}"/>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25" name="Text Placeholder 15">
            <a:extLst>
              <a:ext uri="{FF2B5EF4-FFF2-40B4-BE49-F238E27FC236}">
                <a16:creationId xmlns:a16="http://schemas.microsoft.com/office/drawing/2014/main" id="{FE3A5A59-6809-7BF8-5187-01B1F5797A46}"/>
              </a:ext>
            </a:extLst>
          </p:cNvPr>
          <p:cNvSpPr txBox="1">
            <a:spLocks/>
          </p:cNvSpPr>
          <p:nvPr/>
        </p:nvSpPr>
        <p:spPr>
          <a:xfrm>
            <a:off x="9157647" y="5031452"/>
            <a:ext cx="2829565" cy="1061829"/>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050"/>
              <a:t>Since Lucy deployed Azure AI Video Indexer, it has been adopted by 100 percent of its customers who’ve tried the solution. Plus, Azure AI Video Indexer answers get 55 percent more engagement compared with other first-party content in Lucy. </a:t>
            </a:r>
          </a:p>
        </p:txBody>
      </p:sp>
      <p:sp>
        <p:nvSpPr>
          <p:cNvPr id="35" name="TextBox 34">
            <a:extLst>
              <a:ext uri="{FF2B5EF4-FFF2-40B4-BE49-F238E27FC236}">
                <a16:creationId xmlns:a16="http://schemas.microsoft.com/office/drawing/2014/main" id="{1097883D-7CDE-3479-14FF-CE55E51AE562}"/>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36" name="Rectangle 35">
            <a:extLst>
              <a:ext uri="{FF2B5EF4-FFF2-40B4-BE49-F238E27FC236}">
                <a16:creationId xmlns:a16="http://schemas.microsoft.com/office/drawing/2014/main" id="{5D4A00E5-6522-D144-C1AF-3174471042AB}"/>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37" name="Rounded Rectangle 10">
            <a:extLst>
              <a:ext uri="{FF2B5EF4-FFF2-40B4-BE49-F238E27FC236}">
                <a16:creationId xmlns:a16="http://schemas.microsoft.com/office/drawing/2014/main" id="{82716709-5B86-2C68-F0C4-8FE0018B4F87}"/>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00E2FAC2-9AE6-A87C-B769-54429351AF5D}"/>
              </a:ext>
            </a:extLst>
          </p:cNvPr>
          <p:cNvGrpSpPr/>
          <p:nvPr/>
        </p:nvGrpSpPr>
        <p:grpSpPr>
          <a:xfrm>
            <a:off x="283464" y="0"/>
            <a:ext cx="3493074" cy="430887"/>
            <a:chOff x="417745" y="0"/>
            <a:chExt cx="3886240" cy="955040"/>
          </a:xfrm>
          <a:solidFill>
            <a:schemeClr val="accent1"/>
          </a:solidFill>
        </p:grpSpPr>
        <p:sp>
          <p:nvSpPr>
            <p:cNvPr id="39" name="Rounded Rectangle 12">
              <a:extLst>
                <a:ext uri="{FF2B5EF4-FFF2-40B4-BE49-F238E27FC236}">
                  <a16:creationId xmlns:a16="http://schemas.microsoft.com/office/drawing/2014/main" id="{03E5915D-DD50-17DE-DDE5-08DAFE7CCC31}"/>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4EDF939D-38EC-01CD-328F-FEFDF1E59FAA}"/>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Rectangle: Rounded Corners 5">
            <a:extLst>
              <a:ext uri="{FF2B5EF4-FFF2-40B4-BE49-F238E27FC236}">
                <a16:creationId xmlns:a16="http://schemas.microsoft.com/office/drawing/2014/main" id="{5C03B618-91B7-764A-B353-F5B5D5B5CF55}"/>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Professional Services</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Virtual assistant for customers and partners</a:t>
            </a:r>
          </a:p>
        </p:txBody>
      </p:sp>
      <p:sp>
        <p:nvSpPr>
          <p:cNvPr id="42" name="TextBox 41">
            <a:extLst>
              <a:ext uri="{FF2B5EF4-FFF2-40B4-BE49-F238E27FC236}">
                <a16:creationId xmlns:a16="http://schemas.microsoft.com/office/drawing/2014/main" id="{DB28F8CE-DF06-C9CA-1BD2-0414CAAB2585}"/>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marR="0" lvl="0" indent="0" fontAlgn="auto">
              <a:lnSpc>
                <a:spcPct val="100000"/>
              </a:lnSpc>
              <a:spcBef>
                <a:spcPts val="0"/>
              </a:spcBef>
              <a:spcAft>
                <a:spcPts val="0"/>
              </a:spcAft>
              <a:buClrTx/>
              <a:buSzTx/>
              <a:buFontTx/>
              <a:buNone/>
              <a:tabLst/>
              <a:defRPr/>
            </a:pPr>
            <a:r>
              <a:rPr lang="en-US" sz="1600"/>
              <a:t>Digital Product Owner</a:t>
            </a:r>
          </a:p>
        </p:txBody>
      </p:sp>
      <p:sp>
        <p:nvSpPr>
          <p:cNvPr id="43" name="Text Placeholder 1">
            <a:extLst>
              <a:ext uri="{FF2B5EF4-FFF2-40B4-BE49-F238E27FC236}">
                <a16:creationId xmlns:a16="http://schemas.microsoft.com/office/drawing/2014/main" id="{213D397E-6EED-CC36-C0CB-40EF5197198C}"/>
              </a:ext>
            </a:extLst>
          </p:cNvPr>
          <p:cNvSpPr txBox="1">
            <a:spLocks/>
          </p:cNvSpPr>
          <p:nvPr/>
        </p:nvSpPr>
        <p:spPr>
          <a:xfrm>
            <a:off x="283463" y="4065414"/>
            <a:ext cx="5892263" cy="553998"/>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1200" i="1"/>
              <a:t>“My job is to create innovative apps with AI. The Azure toolset is top tier, and we at Lucy.AI are excited to explore where we can continue to evolve Lucy with a shared vision and roadmap.” </a:t>
            </a:r>
          </a:p>
        </p:txBody>
      </p:sp>
      <p:sp>
        <p:nvSpPr>
          <p:cNvPr id="44" name="Text Placeholder 1">
            <a:extLst>
              <a:ext uri="{FF2B5EF4-FFF2-40B4-BE49-F238E27FC236}">
                <a16:creationId xmlns:a16="http://schemas.microsoft.com/office/drawing/2014/main" id="{3B436E17-0BC8-DFAC-4A0B-7E84BA6793D3}"/>
              </a:ext>
            </a:extLst>
          </p:cNvPr>
          <p:cNvSpPr txBox="1">
            <a:spLocks/>
          </p:cNvSpPr>
          <p:nvPr/>
        </p:nvSpPr>
        <p:spPr>
          <a:xfrm>
            <a:off x="7743438" y="4150053"/>
            <a:ext cx="4147021" cy="384721"/>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sz="1400">
                <a:latin typeface="+mj-lt"/>
                <a:ea typeface="+mj-ea"/>
                <a:cs typeface="+mj-cs"/>
              </a:rPr>
              <a:t>Steve Frederickson,</a:t>
            </a:r>
            <a:br>
              <a:rPr lang="en-US" sz="1400">
                <a:latin typeface="+mj-lt"/>
                <a:ea typeface="+mj-ea"/>
                <a:cs typeface="+mj-cs"/>
              </a:rPr>
            </a:br>
            <a:r>
              <a:rPr lang="en-US" sz="1100">
                <a:solidFill>
                  <a:schemeClr val="accent1"/>
                </a:solidFill>
                <a:latin typeface="+mj-lt"/>
                <a:ea typeface="+mj-ea"/>
                <a:cs typeface="+mj-cs"/>
              </a:rPr>
              <a:t>Chief Product Officer, Lucy ​</a:t>
            </a:r>
          </a:p>
        </p:txBody>
      </p:sp>
      <p:sp>
        <p:nvSpPr>
          <p:cNvPr id="45" name="Text Placeholder 6">
            <a:extLst>
              <a:ext uri="{FF2B5EF4-FFF2-40B4-BE49-F238E27FC236}">
                <a16:creationId xmlns:a16="http://schemas.microsoft.com/office/drawing/2014/main" id="{17CC9B3A-9A68-FAB0-15DB-B13C21622C33}"/>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a:solidFill>
                  <a:schemeClr val="accent1"/>
                </a:solidFill>
                <a:latin typeface="+mj-lt"/>
                <a:ea typeface="+mj-ea"/>
                <a:cs typeface="+mj-cs"/>
                <a:hlinkClick r:id="rId4">
                  <a:extLst>
                    <a:ext uri="{A12FA001-AC4F-418D-AE19-62706E023703}">
                      <ahyp:hlinkClr xmlns:ahyp="http://schemas.microsoft.com/office/drawing/2018/hyperlinkcolor" val="tx"/>
                    </a:ext>
                  </a:extLst>
                </a:hlinkClick>
              </a:rPr>
              <a:t>Read the full story</a:t>
            </a:r>
            <a:endParaRPr lang="en-US" sz="1400" b="0">
              <a:solidFill>
                <a:schemeClr val="accent1"/>
              </a:solidFill>
              <a:latin typeface="+mj-lt"/>
              <a:ea typeface="+mj-ea"/>
              <a:cs typeface="+mj-cs"/>
            </a:endParaRPr>
          </a:p>
        </p:txBody>
      </p:sp>
      <p:cxnSp>
        <p:nvCxnSpPr>
          <p:cNvPr id="46" name="Straight Connector 45">
            <a:extLst>
              <a:ext uri="{FF2B5EF4-FFF2-40B4-BE49-F238E27FC236}">
                <a16:creationId xmlns:a16="http://schemas.microsoft.com/office/drawing/2014/main" id="{29D9443E-006F-711F-146D-D290E4CF120D}"/>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565A425-6D49-F263-DE11-6DA6EC0D0B65}"/>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A49D3C2-B0DA-8363-B1A2-E7FA9B47B02C}"/>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Picture Placeholder 5">
            <a:extLst>
              <a:ext uri="{FF2B5EF4-FFF2-40B4-BE49-F238E27FC236}">
                <a16:creationId xmlns:a16="http://schemas.microsoft.com/office/drawing/2014/main" id="{92DBA752-7586-2822-978F-8B73FAB284D3}"/>
              </a:ext>
            </a:extLst>
          </p:cNvPr>
          <p:cNvPicPr>
            <a:picLocks noChangeAspect="1"/>
          </p:cNvPicPr>
          <p:nvPr/>
        </p:nvPicPr>
        <p:blipFill rotWithShape="1">
          <a:blip r:embed="rId5">
            <a:clrChange>
              <a:clrFrom>
                <a:srgbClr val="FFFFFF"/>
              </a:clrFrom>
              <a:clrTo>
                <a:srgbClr val="FFFFFF">
                  <a:alpha val="0"/>
                </a:srgbClr>
              </a:clrTo>
            </a:clrChange>
          </a:blip>
          <a:srcRect t="14052" b="14052"/>
          <a:stretch/>
        </p:blipFill>
        <p:spPr>
          <a:xfrm>
            <a:off x="283464" y="4933849"/>
            <a:ext cx="1713054" cy="854638"/>
          </a:xfrm>
          <a:prstGeom prst="rect">
            <a:avLst/>
          </a:prstGeom>
        </p:spPr>
      </p:pic>
    </p:spTree>
    <p:extLst>
      <p:ext uri="{BB962C8B-B14F-4D97-AF65-F5344CB8AC3E}">
        <p14:creationId xmlns:p14="http://schemas.microsoft.com/office/powerpoint/2010/main" val="392672828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EAC93-A824-B35E-3F3B-3E2CF31DFBA1}"/>
            </a:ext>
          </a:extLst>
        </p:cNvPr>
        <p:cNvGrpSpPr/>
        <p:nvPr/>
      </p:nvGrpSpPr>
      <p:grpSpPr>
        <a:xfrm>
          <a:off x="0" y="0"/>
          <a:ext cx="0" cy="0"/>
          <a:chOff x="0" y="0"/>
          <a:chExt cx="0" cy="0"/>
        </a:xfrm>
      </p:grpSpPr>
      <p:pic>
        <p:nvPicPr>
          <p:cNvPr id="41" name="Picture 2">
            <a:extLst>
              <a:ext uri="{FF2B5EF4-FFF2-40B4-BE49-F238E27FC236}">
                <a16:creationId xmlns:a16="http://schemas.microsoft.com/office/drawing/2014/main" id="{0CCFF698-5819-CB9A-6435-249D770D65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68" t="22480" r="7813" b="20834"/>
          <a:stretch/>
        </p:blipFill>
        <p:spPr bwMode="auto">
          <a:xfrm>
            <a:off x="283464" y="4933850"/>
            <a:ext cx="2326384" cy="61803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0A83E8-4BE9-D041-9D4A-3E4390AC30D0}"/>
              </a:ext>
            </a:extLst>
          </p:cNvPr>
          <p:cNvSpPr txBox="1">
            <a:spLocks noGrp="1"/>
          </p:cNvSpPr>
          <p:nvPr>
            <p:ph type="title" idx="4294967295"/>
          </p:nvPr>
        </p:nvSpPr>
        <p:spPr>
          <a:xfrm>
            <a:off x="0" y="-666750"/>
            <a:ext cx="11017250" cy="50006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err="1">
                <a:ln w="3175">
                  <a:noFill/>
                </a:ln>
                <a:solidFill>
                  <a:schemeClr val="bg1"/>
                </a:solidFill>
                <a:effectLst/>
                <a:uLnTx/>
                <a:uFillTx/>
                <a:latin typeface="+mn-lt"/>
                <a:cs typeface="+mn-cs"/>
              </a:rPr>
              <a:t>Moveworks</a:t>
            </a:r>
            <a:r>
              <a:rPr kumimoji="0" lang="en-US" sz="3600" b="0" i="0" u="none" strike="noStrike" kern="1200" cap="none" spc="-50" normalizeH="0" baseline="0" noProof="0">
                <a:ln w="3175">
                  <a:noFill/>
                </a:ln>
                <a:solidFill>
                  <a:schemeClr val="bg1"/>
                </a:solidFill>
                <a:effectLst/>
                <a:uLnTx/>
                <a:uFillTx/>
                <a:latin typeface="+mn-lt"/>
                <a:cs typeface="+mn-cs"/>
              </a:rPr>
              <a:t>, Professional Services</a:t>
            </a:r>
          </a:p>
        </p:txBody>
      </p:sp>
      <p:pic>
        <p:nvPicPr>
          <p:cNvPr id="3" name="Picture Placeholder 19">
            <a:extLst>
              <a:ext uri="{FF2B5EF4-FFF2-40B4-BE49-F238E27FC236}">
                <a16:creationId xmlns:a16="http://schemas.microsoft.com/office/drawing/2014/main" id="{BC3D22C0-5228-D810-3CA4-42F0F39D5449}"/>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3075" r="3075"/>
          <a:stretch/>
        </p:blipFill>
        <p:spPr>
          <a:xfrm>
            <a:off x="0" y="0"/>
            <a:ext cx="12196128" cy="4669479"/>
          </a:xfrm>
          <a:prstGeom prst="rect">
            <a:avLst/>
          </a:prstGeom>
        </p:spPr>
      </p:pic>
      <p:sp>
        <p:nvSpPr>
          <p:cNvPr id="5" name="Text Placeholder 12">
            <a:extLst>
              <a:ext uri="{FF2B5EF4-FFF2-40B4-BE49-F238E27FC236}">
                <a16:creationId xmlns:a16="http://schemas.microsoft.com/office/drawing/2014/main" id="{5DC0F8B5-B49E-298D-18D0-383D1DAF5131}"/>
              </a:ext>
            </a:extLst>
          </p:cNvPr>
          <p:cNvSpPr txBox="1">
            <a:spLocks/>
          </p:cNvSpPr>
          <p:nvPr/>
        </p:nvSpPr>
        <p:spPr>
          <a:xfrm>
            <a:off x="3037481" y="5031452"/>
            <a:ext cx="2884287" cy="1546577"/>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1000"/>
              </a:spcBef>
              <a:buFontTx/>
              <a:buNone/>
              <a:defRPr/>
            </a:pPr>
            <a:r>
              <a:rPr lang="en-US" sz="1050" err="1">
                <a:latin typeface="+mn-lt"/>
                <a:cs typeface="+mn-cs"/>
              </a:rPr>
              <a:t>Moveworks</a:t>
            </a:r>
            <a:r>
              <a:rPr lang="en-US" sz="1050">
                <a:latin typeface="+mn-lt"/>
                <a:cs typeface="+mn-cs"/>
              </a:rPr>
              <a:t> saw that many organizations were struggling to implement large language models (LLMs) effectively. And they were trying to use traditional conversational AI systems that rely on dialogue trees which often fell short resulting in frustrating user experiences. The company set out to create a solution to help organizations improve their ability to find, understand, and use data.</a:t>
            </a:r>
          </a:p>
        </p:txBody>
      </p:sp>
      <p:sp>
        <p:nvSpPr>
          <p:cNvPr id="8" name="TextBox 7">
            <a:extLst>
              <a:ext uri="{FF2B5EF4-FFF2-40B4-BE49-F238E27FC236}">
                <a16:creationId xmlns:a16="http://schemas.microsoft.com/office/drawing/2014/main" id="{AB0B8F6F-82FA-24C4-755A-E8220B5AE116}"/>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15" name="Text Placeholder 14">
            <a:extLst>
              <a:ext uri="{FF2B5EF4-FFF2-40B4-BE49-F238E27FC236}">
                <a16:creationId xmlns:a16="http://schemas.microsoft.com/office/drawing/2014/main" id="{6B246984-21CC-DDE0-3D91-9BDB8497F830}"/>
              </a:ext>
            </a:extLst>
          </p:cNvPr>
          <p:cNvSpPr txBox="1">
            <a:spLocks/>
          </p:cNvSpPr>
          <p:nvPr/>
        </p:nvSpPr>
        <p:spPr>
          <a:xfrm>
            <a:off x="6175726" y="5031452"/>
            <a:ext cx="2829565" cy="154657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Tx/>
              <a:buNone/>
              <a:defRPr/>
            </a:pPr>
            <a:r>
              <a:rPr lang="en-US" sz="1050" dirty="0" err="1"/>
              <a:t>Moveworks</a:t>
            </a:r>
            <a:r>
              <a:rPr lang="en-US" sz="1050" dirty="0"/>
              <a:t> created a innovative conversational AI platform that companies can use to revolutionize how their employees search for information. It leverages Azure OpenAI Service as a core component of its ML architecture, delivering advanced conversational AI powered by best-in-class LLMs and natural language understanding (NLU). </a:t>
            </a:r>
          </a:p>
        </p:txBody>
      </p:sp>
      <p:sp>
        <p:nvSpPr>
          <p:cNvPr id="16" name="TextBox 15">
            <a:extLst>
              <a:ext uri="{FF2B5EF4-FFF2-40B4-BE49-F238E27FC236}">
                <a16:creationId xmlns:a16="http://schemas.microsoft.com/office/drawing/2014/main" id="{BD80E3CF-C692-79C3-FC9A-7250859BD5AE}"/>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17" name="Text Placeholder 15">
            <a:extLst>
              <a:ext uri="{FF2B5EF4-FFF2-40B4-BE49-F238E27FC236}">
                <a16:creationId xmlns:a16="http://schemas.microsoft.com/office/drawing/2014/main" id="{399D0759-5C16-5EC0-6CF5-C392CEC7D832}"/>
              </a:ext>
            </a:extLst>
          </p:cNvPr>
          <p:cNvSpPr txBox="1">
            <a:spLocks/>
          </p:cNvSpPr>
          <p:nvPr/>
        </p:nvSpPr>
        <p:spPr>
          <a:xfrm>
            <a:off x="9157647" y="5031452"/>
            <a:ext cx="2829565" cy="1384995"/>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Tx/>
              <a:buNone/>
              <a:defRPr/>
            </a:pPr>
            <a:r>
              <a:rPr lang="en-US" sz="1050" err="1"/>
              <a:t>Moveworks</a:t>
            </a:r>
            <a:r>
              <a:rPr lang="en-US" sz="1050"/>
              <a:t> customers can ask for assistance in natural language and receive instant, personalized support, reducing disruptions to workflow and increasing productivity. The semantic search and summarization capabilities make it easy for customers using </a:t>
            </a:r>
            <a:r>
              <a:rPr lang="en-US" sz="1050" err="1"/>
              <a:t>Moveworks</a:t>
            </a:r>
            <a:r>
              <a:rPr lang="en-US" sz="1050"/>
              <a:t> to anticipate and prevent problems before they occur.</a:t>
            </a:r>
          </a:p>
        </p:txBody>
      </p:sp>
      <p:sp>
        <p:nvSpPr>
          <p:cNvPr id="18" name="TextBox 17">
            <a:extLst>
              <a:ext uri="{FF2B5EF4-FFF2-40B4-BE49-F238E27FC236}">
                <a16:creationId xmlns:a16="http://schemas.microsoft.com/office/drawing/2014/main" id="{D716669B-5B6D-CF9C-1294-2F8D7E634BDE}"/>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23" name="Rounded Rectangle 10">
            <a:extLst>
              <a:ext uri="{FF2B5EF4-FFF2-40B4-BE49-F238E27FC236}">
                <a16:creationId xmlns:a16="http://schemas.microsoft.com/office/drawing/2014/main" id="{03705253-9160-1CE3-5364-B5434A753422}"/>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2F1AD8DD-A9B0-564A-B144-D3FAB26E420B}"/>
              </a:ext>
            </a:extLst>
          </p:cNvPr>
          <p:cNvGrpSpPr/>
          <p:nvPr/>
        </p:nvGrpSpPr>
        <p:grpSpPr>
          <a:xfrm>
            <a:off x="283464" y="0"/>
            <a:ext cx="3493074" cy="430887"/>
            <a:chOff x="417745" y="0"/>
            <a:chExt cx="3886240" cy="955040"/>
          </a:xfrm>
          <a:solidFill>
            <a:schemeClr val="accent1"/>
          </a:solidFill>
        </p:grpSpPr>
        <p:sp>
          <p:nvSpPr>
            <p:cNvPr id="30" name="Rounded Rectangle 12">
              <a:extLst>
                <a:ext uri="{FF2B5EF4-FFF2-40B4-BE49-F238E27FC236}">
                  <a16:creationId xmlns:a16="http://schemas.microsoft.com/office/drawing/2014/main" id="{DD6C7EED-172E-C84A-7527-5EA99ECADA8D}"/>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DAD80A70-FECE-52AA-BE5E-156407570026}"/>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Rectangle: Rounded Corners 5">
            <a:extLst>
              <a:ext uri="{FF2B5EF4-FFF2-40B4-BE49-F238E27FC236}">
                <a16:creationId xmlns:a16="http://schemas.microsoft.com/office/drawing/2014/main" id="{ADC61001-4F16-8BB0-C131-8E0298D4DA95}"/>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Professional Services</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Employee self-service and knowledge management</a:t>
            </a:r>
          </a:p>
        </p:txBody>
      </p:sp>
      <p:sp>
        <p:nvSpPr>
          <p:cNvPr id="33" name="TextBox 32">
            <a:extLst>
              <a:ext uri="{FF2B5EF4-FFF2-40B4-BE49-F238E27FC236}">
                <a16:creationId xmlns:a16="http://schemas.microsoft.com/office/drawing/2014/main" id="{64A37836-2610-B655-1CF4-00BECE2B6262}"/>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marR="0" lvl="0" indent="0" fontAlgn="auto">
              <a:lnSpc>
                <a:spcPct val="100000"/>
              </a:lnSpc>
              <a:spcBef>
                <a:spcPts val="0"/>
              </a:spcBef>
              <a:spcAft>
                <a:spcPts val="0"/>
              </a:spcAft>
              <a:buClrTx/>
              <a:buSzTx/>
              <a:buFontTx/>
              <a:buNone/>
              <a:tabLst/>
              <a:defRPr/>
            </a:pPr>
            <a:r>
              <a:rPr lang="en-US" sz="1600"/>
              <a:t>HR/Legal/Finance</a:t>
            </a:r>
          </a:p>
        </p:txBody>
      </p:sp>
      <p:sp>
        <p:nvSpPr>
          <p:cNvPr id="36" name="Text Placeholder 6">
            <a:extLst>
              <a:ext uri="{FF2B5EF4-FFF2-40B4-BE49-F238E27FC236}">
                <a16:creationId xmlns:a16="http://schemas.microsoft.com/office/drawing/2014/main" id="{D5C27EA6-97CC-1C3C-C926-5DF0E87F4704}"/>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full story</a:t>
            </a:r>
            <a:endParaRPr lang="en-US" sz="1400" b="0">
              <a:solidFill>
                <a:schemeClr val="accent1"/>
              </a:solidFill>
              <a:latin typeface="+mj-lt"/>
              <a:ea typeface="+mj-ea"/>
              <a:cs typeface="+mj-cs"/>
            </a:endParaRPr>
          </a:p>
        </p:txBody>
      </p:sp>
      <p:cxnSp>
        <p:nvCxnSpPr>
          <p:cNvPr id="37" name="Straight Connector 36">
            <a:extLst>
              <a:ext uri="{FF2B5EF4-FFF2-40B4-BE49-F238E27FC236}">
                <a16:creationId xmlns:a16="http://schemas.microsoft.com/office/drawing/2014/main" id="{48917ABE-AE04-F635-D2A8-E4CDB808ACAE}"/>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7113ADB-190A-1EAF-C3AF-AC88C4CFEAAF}"/>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A051DB5-8E5A-FBCE-BA62-487E3C13050E}"/>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838147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21">
            <a:extLst>
              <a:ext uri="{FF2B5EF4-FFF2-40B4-BE49-F238E27FC236}">
                <a16:creationId xmlns:a16="http://schemas.microsoft.com/office/drawing/2014/main" id="{FF3C84FA-AE62-D60E-7D21-833DB101D02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83464" y="4933850"/>
            <a:ext cx="2185615" cy="402517"/>
          </a:xfrm>
          <a:prstGeom prst="rect">
            <a:avLst/>
          </a:prstGeom>
        </p:spPr>
      </p:pic>
      <p:sp>
        <p:nvSpPr>
          <p:cNvPr id="2" name="Title 1">
            <a:extLst>
              <a:ext uri="{FF2B5EF4-FFF2-40B4-BE49-F238E27FC236}">
                <a16:creationId xmlns:a16="http://schemas.microsoft.com/office/drawing/2014/main" id="{5C2401D5-6286-9676-0EF4-8CD9CA642758}"/>
              </a:ext>
            </a:extLst>
          </p:cNvPr>
          <p:cNvSpPr txBox="1">
            <a:spLocks noGrp="1"/>
          </p:cNvSpPr>
          <p:nvPr>
            <p:ph type="title" idx="4294967295"/>
          </p:nvPr>
        </p:nvSpPr>
        <p:spPr>
          <a:xfrm>
            <a:off x="0" y="-766763"/>
            <a:ext cx="11018838"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n-lt"/>
                <a:cs typeface="+mn-cs"/>
              </a:rPr>
              <a:t>Perplexity, Professional Services</a:t>
            </a:r>
          </a:p>
        </p:txBody>
      </p:sp>
      <p:pic>
        <p:nvPicPr>
          <p:cNvPr id="27" name="Picture Placeholder 19">
            <a:extLst>
              <a:ext uri="{FF2B5EF4-FFF2-40B4-BE49-F238E27FC236}">
                <a16:creationId xmlns:a16="http://schemas.microsoft.com/office/drawing/2014/main" id="{22870395-1CE5-43A9-1D23-F2F9159DB437}"/>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424" r="424"/>
          <a:stretch/>
        </p:blipFill>
        <p:spPr>
          <a:xfrm>
            <a:off x="0" y="0"/>
            <a:ext cx="12196128" cy="4669479"/>
          </a:xfrm>
          <a:prstGeom prst="rect">
            <a:avLst/>
          </a:prstGeom>
        </p:spPr>
      </p:pic>
      <p:sp>
        <p:nvSpPr>
          <p:cNvPr id="28" name="Text Placeholder 12">
            <a:extLst>
              <a:ext uri="{FF2B5EF4-FFF2-40B4-BE49-F238E27FC236}">
                <a16:creationId xmlns:a16="http://schemas.microsoft.com/office/drawing/2014/main" id="{EF358042-3D40-0039-2EB8-4A17069FBD68}"/>
              </a:ext>
            </a:extLst>
          </p:cNvPr>
          <p:cNvSpPr txBox="1">
            <a:spLocks/>
          </p:cNvSpPr>
          <p:nvPr/>
        </p:nvSpPr>
        <p:spPr>
          <a:xfrm>
            <a:off x="3037481" y="5031452"/>
            <a:ext cx="2884287" cy="1061829"/>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fontAlgn="auto">
              <a:spcBef>
                <a:spcPts val="1000"/>
              </a:spcBef>
              <a:spcAft>
                <a:spcPts val="0"/>
              </a:spcAft>
              <a:buClrTx/>
              <a:buSzTx/>
              <a:tabLst/>
              <a:defRPr/>
            </a:pPr>
            <a:r>
              <a:rPr lang="en-US" sz="1050">
                <a:latin typeface="+mn-lt"/>
                <a:cs typeface="+mn-cs"/>
              </a:rPr>
              <a:t>Perplexity is an AI-based search engine platform providing suggestions and sources in response to queries and is designed to search the web in real-time, providing up-to-date information on various topics that the user requests.</a:t>
            </a:r>
          </a:p>
        </p:txBody>
      </p:sp>
      <p:sp>
        <p:nvSpPr>
          <p:cNvPr id="29" name="TextBox 28">
            <a:extLst>
              <a:ext uri="{FF2B5EF4-FFF2-40B4-BE49-F238E27FC236}">
                <a16:creationId xmlns:a16="http://schemas.microsoft.com/office/drawing/2014/main" id="{348ED86E-3435-36AC-C800-28B2585C3149}"/>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30" name="Text Placeholder 14">
            <a:extLst>
              <a:ext uri="{FF2B5EF4-FFF2-40B4-BE49-F238E27FC236}">
                <a16:creationId xmlns:a16="http://schemas.microsoft.com/office/drawing/2014/main" id="{2A2C784B-9EE4-D7E2-E9A6-346EBFBE72CB}"/>
              </a:ext>
            </a:extLst>
          </p:cNvPr>
          <p:cNvSpPr txBox="1">
            <a:spLocks/>
          </p:cNvSpPr>
          <p:nvPr/>
        </p:nvSpPr>
        <p:spPr>
          <a:xfrm>
            <a:off x="6175726" y="5031452"/>
            <a:ext cx="2829565" cy="1061829"/>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050" dirty="0"/>
              <a:t>Perplexity initially developed its product using OpenAI directly; however, as its scale grew, so too did its partnership with Microsoft’s. Today, Perplexity runs all its workloads on Azure OpenAI through both our consumption model and our PTU model.</a:t>
            </a:r>
          </a:p>
        </p:txBody>
      </p:sp>
      <p:sp>
        <p:nvSpPr>
          <p:cNvPr id="31" name="TextBox 30">
            <a:extLst>
              <a:ext uri="{FF2B5EF4-FFF2-40B4-BE49-F238E27FC236}">
                <a16:creationId xmlns:a16="http://schemas.microsoft.com/office/drawing/2014/main" id="{99942555-3716-86E6-3849-5ED160BB294E}"/>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32" name="Text Placeholder 15">
            <a:extLst>
              <a:ext uri="{FF2B5EF4-FFF2-40B4-BE49-F238E27FC236}">
                <a16:creationId xmlns:a16="http://schemas.microsoft.com/office/drawing/2014/main" id="{89C87BFD-5542-FF3A-5544-CFA1DCE8DADB}"/>
              </a:ext>
            </a:extLst>
          </p:cNvPr>
          <p:cNvSpPr txBox="1">
            <a:spLocks/>
          </p:cNvSpPr>
          <p:nvPr/>
        </p:nvSpPr>
        <p:spPr>
          <a:xfrm>
            <a:off x="9157647" y="5031452"/>
            <a:ext cx="2829565" cy="577081"/>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050"/>
              <a:t>Perplexity has grown to 10M monthly active visitors and 2M unique monthly visitors and continues to grow its userbase.</a:t>
            </a:r>
          </a:p>
        </p:txBody>
      </p:sp>
      <p:sp>
        <p:nvSpPr>
          <p:cNvPr id="33" name="TextBox 32">
            <a:extLst>
              <a:ext uri="{FF2B5EF4-FFF2-40B4-BE49-F238E27FC236}">
                <a16:creationId xmlns:a16="http://schemas.microsoft.com/office/drawing/2014/main" id="{A69F7E02-06A6-FB9A-ACFB-00CCFA2D7559}"/>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34" name="Rounded Rectangle 10">
            <a:extLst>
              <a:ext uri="{FF2B5EF4-FFF2-40B4-BE49-F238E27FC236}">
                <a16:creationId xmlns:a16="http://schemas.microsoft.com/office/drawing/2014/main" id="{0596C2CE-12CE-47B3-8AFB-5C998DF16E71}"/>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5" name="Group 34">
            <a:extLst>
              <a:ext uri="{FF2B5EF4-FFF2-40B4-BE49-F238E27FC236}">
                <a16:creationId xmlns:a16="http://schemas.microsoft.com/office/drawing/2014/main" id="{DE42B465-6094-E478-F641-78C319AA33AF}"/>
              </a:ext>
            </a:extLst>
          </p:cNvPr>
          <p:cNvGrpSpPr/>
          <p:nvPr/>
        </p:nvGrpSpPr>
        <p:grpSpPr>
          <a:xfrm>
            <a:off x="283464" y="0"/>
            <a:ext cx="3493074" cy="430887"/>
            <a:chOff x="417745" y="0"/>
            <a:chExt cx="3886240" cy="955040"/>
          </a:xfrm>
          <a:solidFill>
            <a:schemeClr val="accent1"/>
          </a:solidFill>
        </p:grpSpPr>
        <p:sp>
          <p:nvSpPr>
            <p:cNvPr id="36" name="Rounded Rectangle 12">
              <a:extLst>
                <a:ext uri="{FF2B5EF4-FFF2-40B4-BE49-F238E27FC236}">
                  <a16:creationId xmlns:a16="http://schemas.microsoft.com/office/drawing/2014/main" id="{3CDFF7C4-3524-AABD-7120-D1F607D15C96}"/>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Rectangle 36">
              <a:extLst>
                <a:ext uri="{FF2B5EF4-FFF2-40B4-BE49-F238E27FC236}">
                  <a16:creationId xmlns:a16="http://schemas.microsoft.com/office/drawing/2014/main" id="{06411DA8-943C-5AA7-36AB-0659A591ED94}"/>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8" name="Rectangle: Rounded Corners 5">
            <a:extLst>
              <a:ext uri="{FF2B5EF4-FFF2-40B4-BE49-F238E27FC236}">
                <a16:creationId xmlns:a16="http://schemas.microsoft.com/office/drawing/2014/main" id="{67997CCD-2626-CB42-1A3A-7E2E921D8E6B}"/>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Professional Services</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Virtual assistant for customers and partners </a:t>
            </a:r>
          </a:p>
        </p:txBody>
      </p:sp>
      <p:sp>
        <p:nvSpPr>
          <p:cNvPr id="39" name="TextBox 38">
            <a:extLst>
              <a:ext uri="{FF2B5EF4-FFF2-40B4-BE49-F238E27FC236}">
                <a16:creationId xmlns:a16="http://schemas.microsoft.com/office/drawing/2014/main" id="{4442BF45-7E21-5C34-8A2F-C823CA259749}"/>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marR="0" lvl="0" indent="0" fontAlgn="auto">
              <a:lnSpc>
                <a:spcPct val="100000"/>
              </a:lnSpc>
              <a:spcBef>
                <a:spcPts val="0"/>
              </a:spcBef>
              <a:spcAft>
                <a:spcPts val="0"/>
              </a:spcAft>
              <a:buClrTx/>
              <a:buSzTx/>
              <a:buFontTx/>
              <a:buNone/>
              <a:tabLst/>
              <a:defRPr/>
            </a:pPr>
            <a:r>
              <a:rPr lang="en-US" sz="1600"/>
              <a:t>Product Owner</a:t>
            </a:r>
          </a:p>
        </p:txBody>
      </p:sp>
      <p:sp>
        <p:nvSpPr>
          <p:cNvPr id="40" name="Text Placeholder 6">
            <a:extLst>
              <a:ext uri="{FF2B5EF4-FFF2-40B4-BE49-F238E27FC236}">
                <a16:creationId xmlns:a16="http://schemas.microsoft.com/office/drawing/2014/main" id="{E1276D73-8C6C-EEB2-96C9-026C6505F257}"/>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fontAlgn="auto">
              <a:spcAft>
                <a:spcPts val="0"/>
              </a:spcAft>
              <a:buClrTx/>
              <a:buSzTx/>
              <a:tabLst/>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blog</a:t>
            </a:r>
            <a:endParaRPr lang="en-US" sz="1400" b="0">
              <a:solidFill>
                <a:schemeClr val="accent1"/>
              </a:solidFill>
              <a:latin typeface="+mj-lt"/>
              <a:ea typeface="+mj-ea"/>
              <a:cs typeface="+mj-cs"/>
            </a:endParaRPr>
          </a:p>
        </p:txBody>
      </p:sp>
      <p:cxnSp>
        <p:nvCxnSpPr>
          <p:cNvPr id="41" name="Straight Connector 40">
            <a:extLst>
              <a:ext uri="{FF2B5EF4-FFF2-40B4-BE49-F238E27FC236}">
                <a16:creationId xmlns:a16="http://schemas.microsoft.com/office/drawing/2014/main" id="{EB7DA480-0224-226C-D430-8C69E0066F8C}"/>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A9FE598-8797-40EA-6732-0A736480F98C}"/>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4F07A40-8083-96A3-235A-FE67F95090A5}"/>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602439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2F293-FE60-08F4-8DAC-72DD620B94B9}"/>
            </a:ext>
          </a:extLst>
        </p:cNvPr>
        <p:cNvGrpSpPr/>
        <p:nvPr/>
      </p:nvGrpSpPr>
      <p:grpSpPr>
        <a:xfrm>
          <a:off x="0" y="0"/>
          <a:ext cx="0" cy="0"/>
          <a:chOff x="0" y="0"/>
          <a:chExt cx="0" cy="0"/>
        </a:xfrm>
      </p:grpSpPr>
      <p:pic>
        <p:nvPicPr>
          <p:cNvPr id="41" name="Picture 21">
            <a:extLst>
              <a:ext uri="{FF2B5EF4-FFF2-40B4-BE49-F238E27FC236}">
                <a16:creationId xmlns:a16="http://schemas.microsoft.com/office/drawing/2014/main" id="{3DD8DCDB-9868-F7D8-8C94-52CFC114F8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3464" y="4908450"/>
            <a:ext cx="2056508" cy="672382"/>
          </a:xfrm>
          <a:prstGeom prst="rect">
            <a:avLst/>
          </a:prstGeom>
        </p:spPr>
      </p:pic>
      <p:pic>
        <p:nvPicPr>
          <p:cNvPr id="39" name="Picture Placeholder 19">
            <a:extLst>
              <a:ext uri="{FF2B5EF4-FFF2-40B4-BE49-F238E27FC236}">
                <a16:creationId xmlns:a16="http://schemas.microsoft.com/office/drawing/2014/main" id="{0BDAC2D2-9D36-2F3F-E559-D011A0CB4898}"/>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695" b="695"/>
          <a:stretch/>
        </p:blipFill>
        <p:spPr>
          <a:xfrm>
            <a:off x="0" y="0"/>
            <a:ext cx="12196128" cy="4669479"/>
          </a:xfrm>
          <a:prstGeom prst="rect">
            <a:avLst/>
          </a:prstGeom>
        </p:spPr>
      </p:pic>
      <p:sp>
        <p:nvSpPr>
          <p:cNvPr id="14" name="Title 28">
            <a:extLst>
              <a:ext uri="{FF2B5EF4-FFF2-40B4-BE49-F238E27FC236}">
                <a16:creationId xmlns:a16="http://schemas.microsoft.com/office/drawing/2014/main" id="{AC6A249F-6BD7-EF4D-6515-9664CB2B71AF}"/>
              </a:ext>
            </a:extLst>
          </p:cNvPr>
          <p:cNvSpPr txBox="1">
            <a:spLocks noGrp="1"/>
          </p:cNvSpPr>
          <p:nvPr>
            <p:ph type="title" idx="4294967295"/>
          </p:nvPr>
        </p:nvSpPr>
        <p:spPr>
          <a:xfrm>
            <a:off x="0" y="-666750"/>
            <a:ext cx="10298113"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mn-lt"/>
                <a:cs typeface="+mn-cs"/>
              </a:rPr>
              <a:t>Coca-Cola, Retail and Consumer goods</a:t>
            </a:r>
          </a:p>
        </p:txBody>
      </p:sp>
      <p:sp>
        <p:nvSpPr>
          <p:cNvPr id="20" name="Text Placeholder 12">
            <a:extLst>
              <a:ext uri="{FF2B5EF4-FFF2-40B4-BE49-F238E27FC236}">
                <a16:creationId xmlns:a16="http://schemas.microsoft.com/office/drawing/2014/main" id="{92F32146-9643-6EC8-6B48-8478C96D336E}"/>
              </a:ext>
            </a:extLst>
          </p:cNvPr>
          <p:cNvSpPr txBox="1">
            <a:spLocks/>
          </p:cNvSpPr>
          <p:nvPr/>
        </p:nvSpPr>
        <p:spPr>
          <a:xfrm>
            <a:off x="3037481" y="5031452"/>
            <a:ext cx="2884287" cy="1061829"/>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fontAlgn="auto">
              <a:spcBef>
                <a:spcPts val="1000"/>
              </a:spcBef>
              <a:spcAft>
                <a:spcPts val="0"/>
              </a:spcAft>
              <a:buClrTx/>
              <a:buSzTx/>
              <a:tabLst/>
              <a:defRPr/>
            </a:pPr>
            <a:r>
              <a:rPr lang="en-US" sz="1050">
                <a:latin typeface="+mn-lt"/>
                <a:cs typeface="+mn-cs"/>
              </a:rPr>
              <a:t>Coca-Cola wanted to leverage the massive potential of OpenAI’s generative AI technology to enhance its marketing and consumer experiences—and also explore ways to improve business operations and capabilities.</a:t>
            </a:r>
          </a:p>
        </p:txBody>
      </p:sp>
      <p:sp>
        <p:nvSpPr>
          <p:cNvPr id="21" name="TextBox 20">
            <a:extLst>
              <a:ext uri="{FF2B5EF4-FFF2-40B4-BE49-F238E27FC236}">
                <a16:creationId xmlns:a16="http://schemas.microsoft.com/office/drawing/2014/main" id="{2CAC98CA-CC37-D23D-E6C8-3E52392A4E47}"/>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22" name="Text Placeholder 14">
            <a:extLst>
              <a:ext uri="{FF2B5EF4-FFF2-40B4-BE49-F238E27FC236}">
                <a16:creationId xmlns:a16="http://schemas.microsoft.com/office/drawing/2014/main" id="{F11E81B1-BBC8-9E60-A621-D3F0A182DC80}"/>
              </a:ext>
            </a:extLst>
          </p:cNvPr>
          <p:cNvSpPr txBox="1">
            <a:spLocks/>
          </p:cNvSpPr>
          <p:nvPr/>
        </p:nvSpPr>
        <p:spPr>
          <a:xfrm>
            <a:off x="6175726" y="5031452"/>
            <a:ext cx="2829565" cy="1223412"/>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1050" dirty="0"/>
              <a:t>Coca-Cola is using GPT-4 to power its internal productivity chatbot for a ChatGPT-like experience. Additionally, Coca-Cola is using GPT-4 models for its knowledge hub, which leverages Azure Cognitive Services along with Azure OpenAI to answer questions on their data.</a:t>
            </a:r>
          </a:p>
        </p:txBody>
      </p:sp>
      <p:sp>
        <p:nvSpPr>
          <p:cNvPr id="24" name="TextBox 23">
            <a:extLst>
              <a:ext uri="{FF2B5EF4-FFF2-40B4-BE49-F238E27FC236}">
                <a16:creationId xmlns:a16="http://schemas.microsoft.com/office/drawing/2014/main" id="{BA13A554-BDC2-1FA7-187A-BBBC20C3DD53}"/>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25" name="Text Placeholder 15">
            <a:extLst>
              <a:ext uri="{FF2B5EF4-FFF2-40B4-BE49-F238E27FC236}">
                <a16:creationId xmlns:a16="http://schemas.microsoft.com/office/drawing/2014/main" id="{1C2890C3-0A6F-77F3-145A-1D3013BC1788}"/>
              </a:ext>
            </a:extLst>
          </p:cNvPr>
          <p:cNvSpPr txBox="1">
            <a:spLocks/>
          </p:cNvSpPr>
          <p:nvPr/>
        </p:nvSpPr>
        <p:spPr>
          <a:xfrm>
            <a:off x="9157647" y="5031452"/>
            <a:ext cx="2829565" cy="1223412"/>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050"/>
              <a:t>Coca-Cola is looking to build a Marketing POC that will integrate digital marketing with Open AI, enhancing the content generation experience. Leveraging the capabilities of GPT-4 for innovative marketing solutions has also opened exciting possibilities for Coca-Cola in organizational and business growth.​</a:t>
            </a:r>
          </a:p>
        </p:txBody>
      </p:sp>
      <p:sp>
        <p:nvSpPr>
          <p:cNvPr id="26" name="TextBox 25">
            <a:extLst>
              <a:ext uri="{FF2B5EF4-FFF2-40B4-BE49-F238E27FC236}">
                <a16:creationId xmlns:a16="http://schemas.microsoft.com/office/drawing/2014/main" id="{1C38898E-7711-7E9A-1A39-53344F130EF0}"/>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27" name="Rounded Rectangle 10">
            <a:extLst>
              <a:ext uri="{FF2B5EF4-FFF2-40B4-BE49-F238E27FC236}">
                <a16:creationId xmlns:a16="http://schemas.microsoft.com/office/drawing/2014/main" id="{B42CCB55-E75F-EC62-6EDD-62252026AAD5}"/>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8" name="Group 27">
            <a:extLst>
              <a:ext uri="{FF2B5EF4-FFF2-40B4-BE49-F238E27FC236}">
                <a16:creationId xmlns:a16="http://schemas.microsoft.com/office/drawing/2014/main" id="{42F1A648-C632-7166-0830-B28835C13BD8}"/>
              </a:ext>
            </a:extLst>
          </p:cNvPr>
          <p:cNvGrpSpPr/>
          <p:nvPr/>
        </p:nvGrpSpPr>
        <p:grpSpPr>
          <a:xfrm>
            <a:off x="283464" y="0"/>
            <a:ext cx="3493074" cy="430887"/>
            <a:chOff x="417745" y="0"/>
            <a:chExt cx="3886240" cy="955040"/>
          </a:xfrm>
          <a:solidFill>
            <a:schemeClr val="accent1"/>
          </a:solidFill>
        </p:grpSpPr>
        <p:sp>
          <p:nvSpPr>
            <p:cNvPr id="29" name="Rounded Rectangle 12">
              <a:extLst>
                <a:ext uri="{FF2B5EF4-FFF2-40B4-BE49-F238E27FC236}">
                  <a16:creationId xmlns:a16="http://schemas.microsoft.com/office/drawing/2014/main" id="{BF49C248-ED49-3965-25E8-658C6F5E5925}"/>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B050BD0-C184-3454-E590-5D9F2D2D4480}"/>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1" name="Rectangle: Rounded Corners 5">
            <a:extLst>
              <a:ext uri="{FF2B5EF4-FFF2-40B4-BE49-F238E27FC236}">
                <a16:creationId xmlns:a16="http://schemas.microsoft.com/office/drawing/2014/main" id="{0B106504-06AE-DDF9-307E-F51520CA21BD}"/>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Retail and Consumer Goods</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AI-enabled marketing content generation</a:t>
            </a:r>
          </a:p>
        </p:txBody>
      </p:sp>
      <p:sp>
        <p:nvSpPr>
          <p:cNvPr id="34" name="TextBox 33">
            <a:extLst>
              <a:ext uri="{FF2B5EF4-FFF2-40B4-BE49-F238E27FC236}">
                <a16:creationId xmlns:a16="http://schemas.microsoft.com/office/drawing/2014/main" id="{4D56F6E1-A0F4-62DF-CA54-67A33C9C218A}"/>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marR="0" lvl="0" indent="0" fontAlgn="auto">
              <a:lnSpc>
                <a:spcPct val="100000"/>
              </a:lnSpc>
              <a:spcBef>
                <a:spcPts val="0"/>
              </a:spcBef>
              <a:spcAft>
                <a:spcPts val="0"/>
              </a:spcAft>
              <a:buClrTx/>
              <a:buSzTx/>
              <a:buFontTx/>
              <a:buNone/>
              <a:tabLst/>
              <a:defRPr/>
            </a:pPr>
            <a:r>
              <a:rPr lang="en-US" sz="1600"/>
              <a:t>Marketing</a:t>
            </a:r>
          </a:p>
        </p:txBody>
      </p:sp>
      <p:cxnSp>
        <p:nvCxnSpPr>
          <p:cNvPr id="35" name="Straight Connector 34">
            <a:extLst>
              <a:ext uri="{FF2B5EF4-FFF2-40B4-BE49-F238E27FC236}">
                <a16:creationId xmlns:a16="http://schemas.microsoft.com/office/drawing/2014/main" id="{52CA7C75-CC7C-59BB-387E-ED029ED94672}"/>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37C2DB-4B75-B69B-3F78-3327391286B6}"/>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365FD1-DBF0-D711-2452-37D10B9E3F1B}"/>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Text Placeholder 6">
            <a:extLst>
              <a:ext uri="{FF2B5EF4-FFF2-40B4-BE49-F238E27FC236}">
                <a16:creationId xmlns:a16="http://schemas.microsoft.com/office/drawing/2014/main" id="{58615F7E-1F05-23EE-A0C7-893457E107CA}"/>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press release</a:t>
            </a:r>
            <a:endParaRPr lang="en-US" sz="1400" b="0">
              <a:solidFill>
                <a:schemeClr val="accent1"/>
              </a:solidFill>
              <a:latin typeface="+mj-lt"/>
              <a:ea typeface="+mj-ea"/>
              <a:cs typeface="+mj-cs"/>
            </a:endParaRPr>
          </a:p>
        </p:txBody>
      </p:sp>
    </p:spTree>
    <p:extLst>
      <p:ext uri="{BB962C8B-B14F-4D97-AF65-F5344CB8AC3E}">
        <p14:creationId xmlns:p14="http://schemas.microsoft.com/office/powerpoint/2010/main" val="99579293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a:extLst>
              <a:ext uri="{FF2B5EF4-FFF2-40B4-BE49-F238E27FC236}">
                <a16:creationId xmlns:a16="http://schemas.microsoft.com/office/drawing/2014/main" id="{F0C19F17-CF16-9E00-442D-EAF294D299A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3464" y="4933849"/>
            <a:ext cx="1530324" cy="831962"/>
          </a:xfrm>
          <a:prstGeom prst="rect">
            <a:avLst/>
          </a:prstGeom>
        </p:spPr>
      </p:pic>
      <p:sp>
        <p:nvSpPr>
          <p:cNvPr id="2" name="Title 28">
            <a:extLst>
              <a:ext uri="{FF2B5EF4-FFF2-40B4-BE49-F238E27FC236}">
                <a16:creationId xmlns:a16="http://schemas.microsoft.com/office/drawing/2014/main" id="{A9BD8929-AC24-92A1-C3D9-803F972E04EC}"/>
              </a:ext>
            </a:extLst>
          </p:cNvPr>
          <p:cNvSpPr txBox="1">
            <a:spLocks noGrp="1"/>
          </p:cNvSpPr>
          <p:nvPr>
            <p:ph type="title" idx="4294967295"/>
          </p:nvPr>
        </p:nvSpPr>
        <p:spPr>
          <a:xfrm>
            <a:off x="0" y="-666750"/>
            <a:ext cx="6575425"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bg1"/>
                </a:solidFill>
                <a:effectLst/>
                <a:uLnTx/>
                <a:uFillTx/>
                <a:latin typeface="+mn-lt"/>
                <a:cs typeface="+mn-cs"/>
              </a:rPr>
              <a:t>Yobi, Professional Services</a:t>
            </a:r>
          </a:p>
        </p:txBody>
      </p:sp>
      <p:pic>
        <p:nvPicPr>
          <p:cNvPr id="3" name="Picture Placeholder 19">
            <a:extLst>
              <a:ext uri="{FF2B5EF4-FFF2-40B4-BE49-F238E27FC236}">
                <a16:creationId xmlns:a16="http://schemas.microsoft.com/office/drawing/2014/main" id="{D0BB33FA-0FF9-DAF6-895A-EDB414EAA016}"/>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739" b="739"/>
          <a:stretch/>
        </p:blipFill>
        <p:spPr>
          <a:xfrm>
            <a:off x="0" y="0"/>
            <a:ext cx="12196128" cy="4669479"/>
          </a:xfrm>
          <a:prstGeom prst="rect">
            <a:avLst/>
          </a:prstGeom>
        </p:spPr>
      </p:pic>
      <p:sp>
        <p:nvSpPr>
          <p:cNvPr id="4" name="Text Placeholder 12">
            <a:extLst>
              <a:ext uri="{FF2B5EF4-FFF2-40B4-BE49-F238E27FC236}">
                <a16:creationId xmlns:a16="http://schemas.microsoft.com/office/drawing/2014/main" id="{29A6A337-862B-ECD7-FB3A-E0EC36A39545}"/>
              </a:ext>
            </a:extLst>
          </p:cNvPr>
          <p:cNvSpPr txBox="1">
            <a:spLocks/>
          </p:cNvSpPr>
          <p:nvPr/>
        </p:nvSpPr>
        <p:spPr>
          <a:xfrm>
            <a:off x="3037481" y="5031452"/>
            <a:ext cx="2884287" cy="900246"/>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1000"/>
              </a:spcBef>
              <a:buFont typeface="Arial" panose="020B0604020202020204" pitchFamily="34" charset="0"/>
              <a:buNone/>
              <a:defRPr/>
            </a:pPr>
            <a:r>
              <a:rPr lang="en-US" sz="1050" dirty="0">
                <a:latin typeface="+mn-lt"/>
                <a:cs typeface="+mn-cs"/>
              </a:rPr>
              <a:t>Yobi, in partnership with Microsoft, is on a mission to help businesses compete with large companies by forging a new path forward when it comes to customer behavioral data.</a:t>
            </a:r>
          </a:p>
        </p:txBody>
      </p:sp>
      <p:sp>
        <p:nvSpPr>
          <p:cNvPr id="5" name="TextBox 4">
            <a:extLst>
              <a:ext uri="{FF2B5EF4-FFF2-40B4-BE49-F238E27FC236}">
                <a16:creationId xmlns:a16="http://schemas.microsoft.com/office/drawing/2014/main" id="{309C9704-2338-6352-658E-5AB442E45C5B}"/>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6" name="Text Placeholder 14">
            <a:extLst>
              <a:ext uri="{FF2B5EF4-FFF2-40B4-BE49-F238E27FC236}">
                <a16:creationId xmlns:a16="http://schemas.microsoft.com/office/drawing/2014/main" id="{22F02A78-BDCD-6BAB-9F93-8E83C4698E54}"/>
              </a:ext>
            </a:extLst>
          </p:cNvPr>
          <p:cNvSpPr txBox="1">
            <a:spLocks/>
          </p:cNvSpPr>
          <p:nvPr/>
        </p:nvSpPr>
        <p:spPr>
          <a:xfrm>
            <a:off x="6175726" y="5031452"/>
            <a:ext cx="2829565" cy="1384995"/>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defRPr/>
            </a:pPr>
            <a:r>
              <a:rPr lang="en-US" sz="1050" dirty="0"/>
              <a:t>Yobi build the largest consented predictive behavioral graph in the US to date using Azure Data Services to facilitate cross- and co-selling opportunities for organizations that span multiple industries, including Consumer product goods (CPG), insurance, media and entertainment, eCommerce, and manufacturing. </a:t>
            </a:r>
          </a:p>
        </p:txBody>
      </p:sp>
      <p:sp>
        <p:nvSpPr>
          <p:cNvPr id="7" name="TextBox 6">
            <a:extLst>
              <a:ext uri="{FF2B5EF4-FFF2-40B4-BE49-F238E27FC236}">
                <a16:creationId xmlns:a16="http://schemas.microsoft.com/office/drawing/2014/main" id="{6DE0C13C-3968-2C7A-FE6D-D196982D8DD4}"/>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8" name="Text Placeholder 15">
            <a:extLst>
              <a:ext uri="{FF2B5EF4-FFF2-40B4-BE49-F238E27FC236}">
                <a16:creationId xmlns:a16="http://schemas.microsoft.com/office/drawing/2014/main" id="{63394A1B-40D1-B974-C54D-90B03A798491}"/>
              </a:ext>
            </a:extLst>
          </p:cNvPr>
          <p:cNvSpPr txBox="1">
            <a:spLocks/>
          </p:cNvSpPr>
          <p:nvPr/>
        </p:nvSpPr>
        <p:spPr>
          <a:xfrm>
            <a:off x="9157647" y="5031452"/>
            <a:ext cx="2829565" cy="1495025"/>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1050" b="1"/>
              <a:t>CPG: </a:t>
            </a:r>
            <a:r>
              <a:rPr lang="en-US" sz="1050"/>
              <a:t>Delivered a 30X lift in ROAS at 1/6th the costs for Oscar Meyer.</a:t>
            </a:r>
          </a:p>
          <a:p>
            <a:pPr marL="0" indent="0">
              <a:buNone/>
              <a:defRPr/>
            </a:pPr>
            <a:r>
              <a:rPr lang="en-US" sz="1050" b="1"/>
              <a:t>Insurance: </a:t>
            </a:r>
            <a:r>
              <a:rPr lang="en-US" sz="1050"/>
              <a:t>Increased website conversions 3X for a Fortune 100 Insurance Company.</a:t>
            </a:r>
          </a:p>
          <a:p>
            <a:pPr marL="0" indent="0">
              <a:buNone/>
              <a:defRPr/>
            </a:pPr>
            <a:r>
              <a:rPr lang="en-US" sz="1050" b="1"/>
              <a:t>Media and entertainment: </a:t>
            </a:r>
            <a:r>
              <a:rPr lang="en-US" sz="1050"/>
              <a:t>Increased tune-in by 500% for a cable network.</a:t>
            </a:r>
          </a:p>
          <a:p>
            <a:pPr marL="0" indent="0">
              <a:buNone/>
              <a:defRPr/>
            </a:pPr>
            <a:r>
              <a:rPr lang="en-US" sz="1050"/>
              <a:t>More results in the slide notes. </a:t>
            </a:r>
          </a:p>
        </p:txBody>
      </p:sp>
      <p:sp>
        <p:nvSpPr>
          <p:cNvPr id="9" name="TextBox 8">
            <a:extLst>
              <a:ext uri="{FF2B5EF4-FFF2-40B4-BE49-F238E27FC236}">
                <a16:creationId xmlns:a16="http://schemas.microsoft.com/office/drawing/2014/main" id="{37BF7090-260D-FCB2-85D5-123213CA438C}"/>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10" name="Rectangle 9">
            <a:extLst>
              <a:ext uri="{FF2B5EF4-FFF2-40B4-BE49-F238E27FC236}">
                <a16:creationId xmlns:a16="http://schemas.microsoft.com/office/drawing/2014/main" id="{57B4D110-9249-D024-A43D-C143556814F0}"/>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11" name="Rounded Rectangle 10">
            <a:extLst>
              <a:ext uri="{FF2B5EF4-FFF2-40B4-BE49-F238E27FC236}">
                <a16:creationId xmlns:a16="http://schemas.microsoft.com/office/drawing/2014/main" id="{DE574A17-A490-6EAA-5FB4-C0F4C2F92A77}"/>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F9238118-606F-F46E-7961-0AEFAC4B8455}"/>
              </a:ext>
            </a:extLst>
          </p:cNvPr>
          <p:cNvGrpSpPr/>
          <p:nvPr/>
        </p:nvGrpSpPr>
        <p:grpSpPr>
          <a:xfrm>
            <a:off x="283464" y="0"/>
            <a:ext cx="3493074" cy="430887"/>
            <a:chOff x="417745" y="0"/>
            <a:chExt cx="3886240" cy="955040"/>
          </a:xfrm>
          <a:solidFill>
            <a:schemeClr val="accent1"/>
          </a:solidFill>
        </p:grpSpPr>
        <p:sp>
          <p:nvSpPr>
            <p:cNvPr id="14" name="Rounded Rectangle 12">
              <a:extLst>
                <a:ext uri="{FF2B5EF4-FFF2-40B4-BE49-F238E27FC236}">
                  <a16:creationId xmlns:a16="http://schemas.microsoft.com/office/drawing/2014/main" id="{D5ACA8D7-A1AD-4291-7962-26116C8ED5E0}"/>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Rectangle 14">
              <a:extLst>
                <a:ext uri="{FF2B5EF4-FFF2-40B4-BE49-F238E27FC236}">
                  <a16:creationId xmlns:a16="http://schemas.microsoft.com/office/drawing/2014/main" id="{1C02B04E-A116-82CD-8343-287D0C6CD6BD}"/>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Rectangle: Rounded Corners 5">
            <a:extLst>
              <a:ext uri="{FF2B5EF4-FFF2-40B4-BE49-F238E27FC236}">
                <a16:creationId xmlns:a16="http://schemas.microsoft.com/office/drawing/2014/main" id="{DC6CA383-29E6-0BC4-26DF-E8F0A3E2E4F7}"/>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Partner Professional Services </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indent="-176213">
              <a:spcAft>
                <a:spcPts val="600"/>
              </a:spcAft>
              <a:buFont typeface="Arial" panose="020B0604020202020204" pitchFamily="34" charset="0"/>
              <a:buChar char="•"/>
              <a:defRPr/>
            </a:pPr>
            <a:r>
              <a:rPr lang="en-US" sz="1200">
                <a:solidFill>
                  <a:schemeClr val="tx1"/>
                </a:solidFill>
              </a:rPr>
              <a:t>Continuous customer</a:t>
            </a:r>
            <a:br>
              <a:rPr lang="en-US" sz="1200">
                <a:solidFill>
                  <a:schemeClr val="tx1"/>
                </a:solidFill>
              </a:rPr>
            </a:br>
            <a:r>
              <a:rPr lang="en-US" sz="1200">
                <a:solidFill>
                  <a:schemeClr val="tx1"/>
                </a:solidFill>
              </a:rPr>
              <a:t>micro-segmentation</a:t>
            </a:r>
          </a:p>
        </p:txBody>
      </p:sp>
      <p:sp>
        <p:nvSpPr>
          <p:cNvPr id="17" name="TextBox 16">
            <a:extLst>
              <a:ext uri="{FF2B5EF4-FFF2-40B4-BE49-F238E27FC236}">
                <a16:creationId xmlns:a16="http://schemas.microsoft.com/office/drawing/2014/main" id="{C5B796A9-1B59-8FAF-0C99-2E4A050DAB73}"/>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marR="0" lvl="0" indent="0" fontAlgn="auto">
              <a:lnSpc>
                <a:spcPct val="100000"/>
              </a:lnSpc>
              <a:spcBef>
                <a:spcPts val="0"/>
              </a:spcBef>
              <a:spcAft>
                <a:spcPts val="0"/>
              </a:spcAft>
              <a:buClrTx/>
              <a:buSzTx/>
              <a:buFontTx/>
              <a:buNone/>
              <a:tabLst/>
              <a:defRPr/>
            </a:pPr>
            <a:r>
              <a:rPr lang="en-US" sz="1600"/>
              <a:t>Marketing and Operations</a:t>
            </a:r>
          </a:p>
        </p:txBody>
      </p:sp>
      <p:sp>
        <p:nvSpPr>
          <p:cNvPr id="19" name="Text Placeholder 1">
            <a:extLst>
              <a:ext uri="{FF2B5EF4-FFF2-40B4-BE49-F238E27FC236}">
                <a16:creationId xmlns:a16="http://schemas.microsoft.com/office/drawing/2014/main" id="{59E355DB-2FFD-549F-B3D2-727A5DC148A5}"/>
              </a:ext>
            </a:extLst>
          </p:cNvPr>
          <p:cNvSpPr txBox="1">
            <a:spLocks/>
          </p:cNvSpPr>
          <p:nvPr/>
        </p:nvSpPr>
        <p:spPr>
          <a:xfrm>
            <a:off x="283463" y="4096192"/>
            <a:ext cx="5892263" cy="492443"/>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600" i="1" dirty="0"/>
              <a:t>“Yobi wouldn’t exist today if it weren’t for the partnership, leadership, and support that Microsoft has provided us.”</a:t>
            </a:r>
          </a:p>
        </p:txBody>
      </p:sp>
      <p:sp>
        <p:nvSpPr>
          <p:cNvPr id="23" name="Text Placeholder 1">
            <a:extLst>
              <a:ext uri="{FF2B5EF4-FFF2-40B4-BE49-F238E27FC236}">
                <a16:creationId xmlns:a16="http://schemas.microsoft.com/office/drawing/2014/main" id="{C5B01953-9E72-4CAF-1210-DB81A535123A}"/>
              </a:ext>
            </a:extLst>
          </p:cNvPr>
          <p:cNvSpPr txBox="1">
            <a:spLocks/>
          </p:cNvSpPr>
          <p:nvPr/>
        </p:nvSpPr>
        <p:spPr>
          <a:xfrm>
            <a:off x="7743438" y="4150053"/>
            <a:ext cx="4147021" cy="384721"/>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defRPr/>
            </a:pPr>
            <a:r>
              <a:rPr lang="en-US" sz="1400" dirty="0">
                <a:latin typeface="+mj-lt"/>
                <a:ea typeface="+mj-ea"/>
                <a:cs typeface="+mj-cs"/>
              </a:rPr>
              <a:t>Max Snow,</a:t>
            </a:r>
            <a:br>
              <a:rPr lang="en-US" sz="1400" dirty="0">
                <a:latin typeface="+mj-lt"/>
                <a:ea typeface="+mj-ea"/>
                <a:cs typeface="+mj-cs"/>
              </a:rPr>
            </a:br>
            <a:r>
              <a:rPr lang="en-US" sz="1100" dirty="0">
                <a:solidFill>
                  <a:schemeClr val="accent1"/>
                </a:solidFill>
                <a:latin typeface="+mj-lt"/>
                <a:ea typeface="+mj-ea"/>
                <a:cs typeface="+mj-cs"/>
              </a:rPr>
              <a:t>Cofounder, Yobi</a:t>
            </a:r>
          </a:p>
        </p:txBody>
      </p:sp>
      <p:sp>
        <p:nvSpPr>
          <p:cNvPr id="32" name="Text Placeholder 6">
            <a:extLst>
              <a:ext uri="{FF2B5EF4-FFF2-40B4-BE49-F238E27FC236}">
                <a16:creationId xmlns:a16="http://schemas.microsoft.com/office/drawing/2014/main" id="{3EDBAB5E-A827-F1B0-55FA-072C973F22AC}"/>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fontAlgn="auto">
              <a:spcAft>
                <a:spcPts val="0"/>
              </a:spcAft>
              <a:buClrTx/>
              <a:buSzTx/>
              <a:tabLst/>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full story</a:t>
            </a:r>
            <a:endParaRPr lang="en-US" sz="1400" b="0">
              <a:solidFill>
                <a:schemeClr val="accent1"/>
              </a:solidFill>
              <a:latin typeface="+mj-lt"/>
              <a:ea typeface="+mj-ea"/>
              <a:cs typeface="+mj-cs"/>
              <a:hlinkClick r:id="rId6">
                <a:extLst>
                  <a:ext uri="{A12FA001-AC4F-418D-AE19-62706E023703}">
                    <ahyp:hlinkClr xmlns:ahyp="http://schemas.microsoft.com/office/drawing/2018/hyperlinkcolor" val="tx"/>
                  </a:ext>
                </a:extLst>
              </a:hlinkClick>
            </a:endParaRPr>
          </a:p>
        </p:txBody>
      </p:sp>
      <p:cxnSp>
        <p:nvCxnSpPr>
          <p:cNvPr id="39" name="Straight Connector 38">
            <a:extLst>
              <a:ext uri="{FF2B5EF4-FFF2-40B4-BE49-F238E27FC236}">
                <a16:creationId xmlns:a16="http://schemas.microsoft.com/office/drawing/2014/main" id="{455240A6-B62C-71BE-8F36-1CD8805838E3}"/>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DE4174-DB1D-CFE1-FD05-212B11DD8F17}"/>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6A18C06-2875-6CB0-DF41-4018AD7F0450}"/>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7451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D05C433E-ABA1-E429-F9FD-C5E8277CE9D2}"/>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41" name="TextBox 40">
            <a:extLst>
              <a:ext uri="{FF2B5EF4-FFF2-40B4-BE49-F238E27FC236}">
                <a16:creationId xmlns:a16="http://schemas.microsoft.com/office/drawing/2014/main" id="{6525B5C6-AFA3-3B61-3E1A-3A60F44DF4CE}"/>
              </a:ext>
            </a:extLst>
          </p:cNvPr>
          <p:cNvSpPr txBox="1">
            <a:spLocks/>
          </p:cNvSpPr>
          <p:nvPr/>
        </p:nvSpPr>
        <p:spPr>
          <a:xfrm>
            <a:off x="6207915" y="4896434"/>
            <a:ext cx="3222265" cy="1369606"/>
          </a:xfrm>
          <a:prstGeom prst="rect">
            <a:avLst/>
          </a:prstGeom>
          <a:noFill/>
        </p:spPr>
        <p:txBody>
          <a:bodyPr vert="horz" wrap="square" lIns="0" tIns="0" rIns="0" bIns="0" rtlCol="0">
            <a:spAutoFit/>
          </a:bodyPr>
          <a:lstStyle/>
          <a:p>
            <a:pPr>
              <a:spcAft>
                <a:spcPts val="600"/>
              </a:spcAft>
            </a:pPr>
            <a:r>
              <a:rPr lang="en-US">
                <a:latin typeface="+mj-lt"/>
                <a:ea typeface="+mj-ea"/>
                <a:cs typeface="+mj-cs"/>
              </a:rPr>
              <a:t>Customer examples</a:t>
            </a:r>
          </a:p>
          <a:p>
            <a:pPr marR="0" lvl="0" indent="0" fontAlgn="auto">
              <a:lnSpc>
                <a:spcPct val="100000"/>
              </a:lnSpc>
              <a:spcBef>
                <a:spcPts val="0"/>
              </a:spcBef>
              <a:spcAft>
                <a:spcPts val="0"/>
              </a:spcAft>
              <a:buClrTx/>
              <a:buSzTx/>
              <a:buFontTx/>
              <a:buNone/>
              <a:tabLst/>
              <a:defRPr/>
            </a:pPr>
            <a:r>
              <a:rPr lang="en-US" sz="1600">
                <a:hlinkClick r:id="rId3" action="ppaction://hlinksldjump">
                  <a:extLst>
                    <a:ext uri="{A12FA001-AC4F-418D-AE19-62706E023703}">
                      <ahyp:hlinkClr xmlns:ahyp="http://schemas.microsoft.com/office/drawing/2018/hyperlinkcolor" val="tx"/>
                    </a:ext>
                  </a:extLst>
                </a:hlinkClick>
              </a:rPr>
              <a:t>H&amp;R Block </a:t>
            </a:r>
            <a:r>
              <a:rPr lang="en-US" sz="1600"/>
              <a:t>tax professionals use AI to find detailed client history, pull information from stacks of forms, and summarize account status</a:t>
            </a:r>
            <a:r>
              <a:rPr lang="en-US" sz="1600">
                <a:latin typeface="+mj-lt"/>
                <a:ea typeface="+mj-ea"/>
                <a:cs typeface="+mj-cs"/>
              </a:rPr>
              <a:t>.</a:t>
            </a:r>
          </a:p>
        </p:txBody>
      </p:sp>
      <p:cxnSp>
        <p:nvCxnSpPr>
          <p:cNvPr id="57" name="Straight Connector 56">
            <a:extLst>
              <a:ext uri="{FF2B5EF4-FFF2-40B4-BE49-F238E27FC236}">
                <a16:creationId xmlns:a16="http://schemas.microsoft.com/office/drawing/2014/main" id="{55C9646C-0DCA-8901-1B90-F7908113ACBD}"/>
              </a:ext>
            </a:extLst>
          </p:cNvPr>
          <p:cNvCxnSpPr/>
          <p:nvPr/>
        </p:nvCxnSpPr>
        <p:spPr>
          <a:xfrm>
            <a:off x="6207915" y="470746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917DCC4-CE4D-D709-7BB8-04F0AE140AF8}"/>
              </a:ext>
            </a:extLst>
          </p:cNvPr>
          <p:cNvSpPr txBox="1">
            <a:spLocks/>
          </p:cNvSpPr>
          <p:nvPr/>
        </p:nvSpPr>
        <p:spPr>
          <a:xfrm>
            <a:off x="9850162" y="5041074"/>
            <a:ext cx="2204792" cy="1224966"/>
          </a:xfrm>
          <a:prstGeom prst="rect">
            <a:avLst/>
          </a:prstGeom>
          <a:noFill/>
        </p:spPr>
        <p:txBody>
          <a:bodyPr wrap="square" lIns="0" tIns="0" rIns="0" bIns="0" numCol="2">
            <a:noAutofit/>
          </a:bodyPr>
          <a:lstStyle/>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err="1">
                <a:hlinkClick r:id="rId4">
                  <a:extLst>
                    <a:ext uri="{A12FA001-AC4F-418D-AE19-62706E023703}">
                      <ahyp:hlinkClr xmlns:ahyp="http://schemas.microsoft.com/office/drawing/2018/hyperlinkcolor" val="tx"/>
                    </a:ext>
                  </a:extLst>
                </a:hlinkClick>
              </a:rPr>
              <a:t>Intapp</a:t>
            </a:r>
            <a:r>
              <a:rPr lang="en-US" sz="1400"/>
              <a:t> </a:t>
            </a:r>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a:hlinkClick r:id="rId5">
                  <a:extLst>
                    <a:ext uri="{A12FA001-AC4F-418D-AE19-62706E023703}">
                      <ahyp:hlinkClr xmlns:ahyp="http://schemas.microsoft.com/office/drawing/2018/hyperlinkcolor" val="tx"/>
                    </a:ext>
                  </a:extLst>
                </a:hlinkClick>
              </a:rPr>
              <a:t>AGMC</a:t>
            </a:r>
            <a:r>
              <a:rPr lang="en-US" sz="1400"/>
              <a:t> </a:t>
            </a:r>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err="1">
                <a:hlinkClick r:id="rId6">
                  <a:extLst>
                    <a:ext uri="{A12FA001-AC4F-418D-AE19-62706E023703}">
                      <ahyp:hlinkClr xmlns:ahyp="http://schemas.microsoft.com/office/drawing/2018/hyperlinkcolor" val="tx"/>
                    </a:ext>
                  </a:extLst>
                </a:hlinkClick>
              </a:rPr>
              <a:t>Kry</a:t>
            </a:r>
            <a:r>
              <a:rPr lang="en-US" sz="1400"/>
              <a:t> </a:t>
            </a:r>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err="1">
                <a:hlinkClick r:id="rId7">
                  <a:extLst>
                    <a:ext uri="{A12FA001-AC4F-418D-AE19-62706E023703}">
                      <ahyp:hlinkClr xmlns:ahyp="http://schemas.microsoft.com/office/drawing/2018/hyperlinkcolor" val="tx"/>
                    </a:ext>
                  </a:extLst>
                </a:hlinkClick>
              </a:rPr>
              <a:t>iCertis</a:t>
            </a:r>
            <a:r>
              <a:rPr lang="en-US" sz="1400"/>
              <a:t> </a:t>
            </a:r>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a:hlinkClick r:id="rId8">
                  <a:extLst>
                    <a:ext uri="{A12FA001-AC4F-418D-AE19-62706E023703}">
                      <ahyp:hlinkClr xmlns:ahyp="http://schemas.microsoft.com/office/drawing/2018/hyperlinkcolor" val="tx"/>
                    </a:ext>
                  </a:extLst>
                </a:hlinkClick>
              </a:rPr>
              <a:t>Astronomer</a:t>
            </a:r>
            <a:endParaRPr lang="en-US" sz="1400"/>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a:hlinkClick r:id="rId9">
                  <a:extLst>
                    <a:ext uri="{A12FA001-AC4F-418D-AE19-62706E023703}">
                      <ahyp:hlinkClr xmlns:ahyp="http://schemas.microsoft.com/office/drawing/2018/hyperlinkcolor" val="tx"/>
                    </a:ext>
                  </a:extLst>
                </a:hlinkClick>
              </a:rPr>
              <a:t>KPMG</a:t>
            </a:r>
            <a:endParaRPr lang="en-US" sz="1400"/>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a:hlinkClick r:id="rId10">
                  <a:extLst>
                    <a:ext uri="{A12FA001-AC4F-418D-AE19-62706E023703}">
                      <ahyp:hlinkClr xmlns:ahyp="http://schemas.microsoft.com/office/drawing/2018/hyperlinkcolor" val="tx"/>
                    </a:ext>
                  </a:extLst>
                </a:hlinkClick>
              </a:rPr>
              <a:t>Thread</a:t>
            </a:r>
            <a:r>
              <a:rPr lang="en-US" sz="1400"/>
              <a:t> </a:t>
            </a:r>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a:hlinkClick r:id="rId11">
                  <a:extLst>
                    <a:ext uri="{A12FA001-AC4F-418D-AE19-62706E023703}">
                      <ahyp:hlinkClr xmlns:ahyp="http://schemas.microsoft.com/office/drawing/2018/hyperlinkcolor" val="tx"/>
                    </a:ext>
                  </a:extLst>
                </a:hlinkClick>
              </a:rPr>
              <a:t>Manulife</a:t>
            </a:r>
            <a:r>
              <a:rPr lang="en-US" sz="1400"/>
              <a:t> </a:t>
            </a:r>
          </a:p>
          <a:p>
            <a:pPr marL="171450" marR="0" lvl="0" indent="-171450" fontAlgn="auto">
              <a:lnSpc>
                <a:spcPct val="100000"/>
              </a:lnSpc>
              <a:spcBef>
                <a:spcPts val="0"/>
              </a:spcBef>
              <a:spcAft>
                <a:spcPts val="100"/>
              </a:spcAft>
              <a:buClrTx/>
              <a:buSzTx/>
              <a:buFont typeface="Arial" panose="020B0604020202020204" pitchFamily="34" charset="0"/>
              <a:buChar char="•"/>
              <a:tabLst/>
              <a:defRPr/>
            </a:pPr>
            <a:r>
              <a:rPr lang="en-US" sz="1400" err="1">
                <a:hlinkClick r:id="rId12">
                  <a:extLst>
                    <a:ext uri="{A12FA001-AC4F-418D-AE19-62706E023703}">
                      <ahyp:hlinkClr xmlns:ahyp="http://schemas.microsoft.com/office/drawing/2018/hyperlinkcolor" val="tx"/>
                    </a:ext>
                  </a:extLst>
                </a:hlinkClick>
              </a:rPr>
              <a:t>Aprimo</a:t>
            </a:r>
            <a:r>
              <a:rPr lang="en-US" sz="1400"/>
              <a:t> </a:t>
            </a:r>
          </a:p>
        </p:txBody>
      </p:sp>
      <p:sp>
        <p:nvSpPr>
          <p:cNvPr id="39" name="TextBox 38">
            <a:extLst>
              <a:ext uri="{FF2B5EF4-FFF2-40B4-BE49-F238E27FC236}">
                <a16:creationId xmlns:a16="http://schemas.microsoft.com/office/drawing/2014/main" id="{3F270B55-FAF0-03BA-CA86-B52A67920D3B}"/>
              </a:ext>
            </a:extLst>
          </p:cNvPr>
          <p:cNvSpPr txBox="1">
            <a:spLocks/>
          </p:cNvSpPr>
          <p:nvPr/>
        </p:nvSpPr>
        <p:spPr>
          <a:xfrm>
            <a:off x="6240457" y="2282361"/>
            <a:ext cx="5630357" cy="574516"/>
          </a:xfrm>
          <a:prstGeom prst="rect">
            <a:avLst/>
          </a:prstGeom>
          <a:noFill/>
        </p:spPr>
        <p:txBody>
          <a:bodyPr vert="horz" wrap="square" lIns="0" tIns="0" rIns="0" bIns="0" rtlCol="0">
            <a:spAutoFit/>
          </a:bodyPr>
          <a:lstStyle>
            <a:defPPr>
              <a:defRPr lang="en-US"/>
            </a:defPPr>
            <a:lvl1pPr>
              <a:defRPr>
                <a:latin typeface="+mj-lt"/>
              </a:defRPr>
            </a:lvl1pPr>
          </a:lstStyle>
          <a:p>
            <a:r>
              <a:rPr lang="en-US" dirty="0">
                <a:ea typeface="+mj-ea"/>
                <a:cs typeface="+mj-cs"/>
              </a:rPr>
              <a:t>Technical Patterns and Sample Architectures</a:t>
            </a:r>
          </a:p>
          <a:p>
            <a:pPr>
              <a:spcBef>
                <a:spcPts val="400"/>
              </a:spcBef>
            </a:pPr>
            <a:r>
              <a:rPr lang="en-US" sz="1600" dirty="0">
                <a:latin typeface="+mn-lt"/>
                <a:hlinkClick r:id="rId13" action="ppaction://hlinksldjump"/>
              </a:rPr>
              <a:t>Document processing &amp; summarization</a:t>
            </a:r>
            <a:endParaRPr lang="en-US" sz="1600" dirty="0">
              <a:latin typeface="+mn-lt"/>
            </a:endParaRPr>
          </a:p>
        </p:txBody>
      </p:sp>
      <p:sp>
        <p:nvSpPr>
          <p:cNvPr id="44" name="TextBox 43">
            <a:extLst>
              <a:ext uri="{FF2B5EF4-FFF2-40B4-BE49-F238E27FC236}">
                <a16:creationId xmlns:a16="http://schemas.microsoft.com/office/drawing/2014/main" id="{5125B3B3-656B-6909-C919-05A72D6CA8E5}"/>
              </a:ext>
            </a:extLst>
          </p:cNvPr>
          <p:cNvSpPr txBox="1"/>
          <p:nvPr/>
        </p:nvSpPr>
        <p:spPr>
          <a:xfrm>
            <a:off x="588963" y="446095"/>
            <a:ext cx="2819170"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Product experience lead</a:t>
            </a:r>
          </a:p>
        </p:txBody>
      </p:sp>
      <p:sp>
        <p:nvSpPr>
          <p:cNvPr id="47" name="Text Placeholder 12">
            <a:extLst>
              <a:ext uri="{FF2B5EF4-FFF2-40B4-BE49-F238E27FC236}">
                <a16:creationId xmlns:a16="http://schemas.microsoft.com/office/drawing/2014/main" id="{1FBABB8F-6944-5C98-91EA-3DAB850408D4}"/>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effectLst/>
                <a:uLnTx/>
                <a:uFillTx/>
                <a:ea typeface="+mj-ea"/>
                <a:cs typeface="+mj-cs"/>
              </a:rPr>
              <a:t>Business Impact</a:t>
            </a:r>
          </a:p>
        </p:txBody>
      </p:sp>
      <p:graphicFrame>
        <p:nvGraphicFramePr>
          <p:cNvPr id="49" name="Table 48">
            <a:extLst>
              <a:ext uri="{FF2B5EF4-FFF2-40B4-BE49-F238E27FC236}">
                <a16:creationId xmlns:a16="http://schemas.microsoft.com/office/drawing/2014/main" id="{D0B7C3F0-6698-4FC0-AB56-2EBD6D83FA6D}"/>
              </a:ext>
            </a:extLst>
          </p:cNvPr>
          <p:cNvGraphicFramePr>
            <a:graphicFrameLocks noGrp="1"/>
          </p:cNvGraphicFramePr>
          <p:nvPr>
            <p:extLst>
              <p:ext uri="{D42A27DB-BD31-4B8C-83A1-F6EECF244321}">
                <p14:modId xmlns:p14="http://schemas.microsoft.com/office/powerpoint/2010/main" val="1068413873"/>
              </p:ext>
            </p:extLst>
          </p:nvPr>
        </p:nvGraphicFramePr>
        <p:xfrm>
          <a:off x="6207915" y="745567"/>
          <a:ext cx="1825523" cy="1153083"/>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tabLst>
                          <a:tab pos="804863" algn="l"/>
                        </a:tabLst>
                      </a:pP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383302">
                <a:tc>
                  <a:txBody>
                    <a:bodyPr/>
                    <a:lstStyle/>
                    <a:p>
                      <a:pPr algn="ctr"/>
                      <a:r>
                        <a:rPr lang="en-US" sz="1200">
                          <a:latin typeface="+mn-lt"/>
                          <a:ea typeface="+mn-ea"/>
                          <a:cs typeface="+mn-cs"/>
                        </a:rPr>
                        <a:t>Reduced cycle time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77173">
                <a:tc>
                  <a:txBody>
                    <a:bodyPr/>
                    <a:lstStyle/>
                    <a:p>
                      <a:pPr algn="ctr"/>
                      <a:r>
                        <a:rPr lang="en-US" sz="1200">
                          <a:latin typeface="+mn-lt"/>
                          <a:ea typeface="+mn-ea"/>
                          <a:cs typeface="+mn-cs"/>
                        </a:rPr>
                        <a:t>Headcount per doc</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bl>
          </a:graphicData>
        </a:graphic>
      </p:graphicFrame>
      <p:sp>
        <p:nvSpPr>
          <p:cNvPr id="3" name="Title 1">
            <a:extLst>
              <a:ext uri="{FF2B5EF4-FFF2-40B4-BE49-F238E27FC236}">
                <a16:creationId xmlns:a16="http://schemas.microsoft.com/office/drawing/2014/main" id="{186B95F2-D28D-F1A3-FD64-A710875E3F9E}"/>
              </a:ext>
            </a:extLst>
          </p:cNvPr>
          <p:cNvSpPr txBox="1">
            <a:spLocks/>
          </p:cNvSpPr>
          <p:nvPr/>
        </p:nvSpPr>
        <p:spPr>
          <a:xfrm>
            <a:off x="571500" y="1271828"/>
            <a:ext cx="5017258" cy="31700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Document and workflow automation</a:t>
            </a:r>
          </a:p>
          <a:p>
            <a:pPr defTabSz="914400">
              <a:spcBef>
                <a:spcPts val="0"/>
              </a:spcBef>
              <a:spcAft>
                <a:spcPts val="1200"/>
              </a:spcAft>
              <a:defRPr/>
            </a:pPr>
            <a:r>
              <a:rPr lang="en-US" sz="1400" spc="0">
                <a:ln>
                  <a:noFill/>
                </a:ln>
                <a:solidFill>
                  <a:schemeClr val="bg1"/>
                </a:solidFill>
                <a:latin typeface="+mn-lt"/>
                <a:cs typeface="+mn-cs"/>
              </a:rPr>
              <a:t>With generative AI, product owners can automate document capture, analysis and routing to accelerate transaction processing and offer differentiated service delivery. </a:t>
            </a:r>
          </a:p>
          <a:p>
            <a:pPr defTabSz="914400">
              <a:spcBef>
                <a:spcPts val="0"/>
              </a:spcBef>
              <a:spcAft>
                <a:spcPts val="1200"/>
              </a:spcAft>
              <a:defRPr/>
            </a:pPr>
            <a:r>
              <a:rPr lang="en-US" sz="1400" spc="0">
                <a:ln>
                  <a:noFill/>
                </a:ln>
                <a:solidFill>
                  <a:schemeClr val="bg1"/>
                </a:solidFill>
                <a:latin typeface="+mn-lt"/>
                <a:cs typeface="+mn-cs"/>
              </a:rPr>
              <a:t>Smart approval routing is done by analyzing past transactions, approval patterns, and budget allocations to predict the most efficient approval routing for new requests. This intelligent routing considers factors like transaction category, customer history, and spending thresholds to direct requests to the appropriate approvers, eliminating unnecessary delays.</a:t>
            </a:r>
          </a:p>
        </p:txBody>
      </p:sp>
      <p:sp>
        <p:nvSpPr>
          <p:cNvPr id="2" name="TextBox 1">
            <a:extLst>
              <a:ext uri="{FF2B5EF4-FFF2-40B4-BE49-F238E27FC236}">
                <a16:creationId xmlns:a16="http://schemas.microsoft.com/office/drawing/2014/main" id="{9BE1EAB6-01BD-4554-53AE-D123F8739285}"/>
              </a:ext>
            </a:extLst>
          </p:cNvPr>
          <p:cNvSpPr txBox="1"/>
          <p:nvPr/>
        </p:nvSpPr>
        <p:spPr>
          <a:xfrm>
            <a:off x="6096001" y="3142215"/>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4" name="TextBox 3">
            <a:extLst>
              <a:ext uri="{FF2B5EF4-FFF2-40B4-BE49-F238E27FC236}">
                <a16:creationId xmlns:a16="http://schemas.microsoft.com/office/drawing/2014/main" id="{AC5B1D09-68C9-A963-D97E-AAE23FC9EC13}"/>
              </a:ext>
            </a:extLst>
          </p:cNvPr>
          <p:cNvSpPr txBox="1"/>
          <p:nvPr/>
        </p:nvSpPr>
        <p:spPr>
          <a:xfrm>
            <a:off x="9214801" y="3539822"/>
            <a:ext cx="2736381" cy="110543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Form Recognizer</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AI Document Intelligence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Blob Storage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Functions</a:t>
            </a:r>
            <a:endParaRPr kumimoji="0" lang="en-US" sz="1050" b="0" i="0" u="none" strike="noStrike" kern="1200" cap="none" spc="0" normalizeH="0" baseline="0" noProof="0">
              <a:ln>
                <a:noFill/>
              </a:ln>
              <a:effectLst/>
              <a:uLnTx/>
              <a:uFillTx/>
            </a:endParaRPr>
          </a:p>
        </p:txBody>
      </p:sp>
      <p:sp>
        <p:nvSpPr>
          <p:cNvPr id="5" name="TextBox 4">
            <a:extLst>
              <a:ext uri="{FF2B5EF4-FFF2-40B4-BE49-F238E27FC236}">
                <a16:creationId xmlns:a16="http://schemas.microsoft.com/office/drawing/2014/main" id="{0006F109-15DD-5A98-0F4B-9B61F1AE4821}"/>
              </a:ext>
            </a:extLst>
          </p:cNvPr>
          <p:cNvSpPr txBox="1"/>
          <p:nvPr/>
        </p:nvSpPr>
        <p:spPr>
          <a:xfrm>
            <a:off x="6096000" y="3531469"/>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OpenAI Service</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6" name="TextBox 5">
            <a:extLst>
              <a:ext uri="{FF2B5EF4-FFF2-40B4-BE49-F238E27FC236}">
                <a16:creationId xmlns:a16="http://schemas.microsoft.com/office/drawing/2014/main" id="{6ED7AB18-DF66-4CCD-805F-1F65230C8A69}"/>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7" name="Table 6">
            <a:extLst>
              <a:ext uri="{FF2B5EF4-FFF2-40B4-BE49-F238E27FC236}">
                <a16:creationId xmlns:a16="http://schemas.microsoft.com/office/drawing/2014/main" id="{84EC5E90-1445-9208-7286-4B443499EF7A}"/>
              </a:ext>
            </a:extLst>
          </p:cNvPr>
          <p:cNvGraphicFramePr>
            <a:graphicFrameLocks noGrp="1"/>
          </p:cNvGraphicFramePr>
          <p:nvPr>
            <p:extLst>
              <p:ext uri="{D42A27DB-BD31-4B8C-83A1-F6EECF244321}">
                <p14:modId xmlns:p14="http://schemas.microsoft.com/office/powerpoint/2010/main" val="292345917"/>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535253066"/>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descr="Symphony Innovation, LLC Careers">
            <a:extLst>
              <a:ext uri="{FF2B5EF4-FFF2-40B4-BE49-F238E27FC236}">
                <a16:creationId xmlns:a16="http://schemas.microsoft.com/office/drawing/2014/main" id="{413599D7-70A0-39E6-AA5F-092F7B770CFB}"/>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7" t="21003" r="12276" b="24134"/>
          <a:stretch/>
        </p:blipFill>
        <p:spPr bwMode="auto">
          <a:xfrm>
            <a:off x="283464" y="4933849"/>
            <a:ext cx="1724025" cy="9366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28">
            <a:extLst>
              <a:ext uri="{FF2B5EF4-FFF2-40B4-BE49-F238E27FC236}">
                <a16:creationId xmlns:a16="http://schemas.microsoft.com/office/drawing/2014/main" id="{AC836C56-12D4-C1D3-EE65-2BF931DF02C2}"/>
              </a:ext>
            </a:extLst>
          </p:cNvPr>
          <p:cNvSpPr txBox="1">
            <a:spLocks noGrp="1"/>
          </p:cNvSpPr>
          <p:nvPr>
            <p:ph type="title" idx="4294967295"/>
          </p:nvPr>
        </p:nvSpPr>
        <p:spPr>
          <a:xfrm>
            <a:off x="0" y="-885825"/>
            <a:ext cx="10383838" cy="8159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n-lt"/>
                <a:cs typeface="+mn-cs"/>
              </a:rPr>
              <a:t>SymphonyAI, Retail and Consumer Goods</a:t>
            </a:r>
          </a:p>
        </p:txBody>
      </p:sp>
      <p:pic>
        <p:nvPicPr>
          <p:cNvPr id="10" name="Picture Placeholder 19">
            <a:extLst>
              <a:ext uri="{FF2B5EF4-FFF2-40B4-BE49-F238E27FC236}">
                <a16:creationId xmlns:a16="http://schemas.microsoft.com/office/drawing/2014/main" id="{8CDDBDF4-99C5-58F5-A5E0-EC8FB436C710}"/>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123" b="123"/>
          <a:stretch/>
        </p:blipFill>
        <p:spPr>
          <a:xfrm>
            <a:off x="0" y="0"/>
            <a:ext cx="12196128" cy="4669479"/>
          </a:xfrm>
          <a:prstGeom prst="rect">
            <a:avLst/>
          </a:prstGeom>
        </p:spPr>
      </p:pic>
      <p:sp>
        <p:nvSpPr>
          <p:cNvPr id="15" name="Text Placeholder 12">
            <a:extLst>
              <a:ext uri="{FF2B5EF4-FFF2-40B4-BE49-F238E27FC236}">
                <a16:creationId xmlns:a16="http://schemas.microsoft.com/office/drawing/2014/main" id="{5630702E-F7C4-A3B6-BE73-5F3EF31EDCC2}"/>
              </a:ext>
            </a:extLst>
          </p:cNvPr>
          <p:cNvSpPr txBox="1">
            <a:spLocks/>
          </p:cNvSpPr>
          <p:nvPr/>
        </p:nvSpPr>
        <p:spPr>
          <a:xfrm>
            <a:off x="3037481" y="5031452"/>
            <a:ext cx="2884287" cy="1384995"/>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fontAlgn="auto">
              <a:spcBef>
                <a:spcPts val="1000"/>
              </a:spcBef>
              <a:spcAft>
                <a:spcPts val="0"/>
              </a:spcAft>
              <a:buClrTx/>
              <a:buSzTx/>
              <a:tabLst/>
              <a:defRPr/>
            </a:pPr>
            <a:r>
              <a:rPr lang="en-US" sz="1050">
                <a:latin typeface="+mn-lt"/>
                <a:cs typeface="+mn-cs"/>
              </a:rPr>
              <a:t>SymphonyAI needed a solution for banks and other financial institutions to detect, assess, and report financial crime—and saw an opportunity to transform the industry with AI. By integrating AI and machine learning, the company identifies areas of previously undetected risk so investigators can do their jobs more efficiently and effectively.</a:t>
            </a:r>
          </a:p>
        </p:txBody>
      </p:sp>
      <p:sp>
        <p:nvSpPr>
          <p:cNvPr id="21" name="TextBox 20">
            <a:extLst>
              <a:ext uri="{FF2B5EF4-FFF2-40B4-BE49-F238E27FC236}">
                <a16:creationId xmlns:a16="http://schemas.microsoft.com/office/drawing/2014/main" id="{309F888A-699C-344C-0774-ACEC3F5B1E9D}"/>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23" name="Text Placeholder 14">
            <a:extLst>
              <a:ext uri="{FF2B5EF4-FFF2-40B4-BE49-F238E27FC236}">
                <a16:creationId xmlns:a16="http://schemas.microsoft.com/office/drawing/2014/main" id="{D0EB7772-F9FF-2F4E-C2B5-86B6F601892B}"/>
              </a:ext>
            </a:extLst>
          </p:cNvPr>
          <p:cNvSpPr txBox="1">
            <a:spLocks/>
          </p:cNvSpPr>
          <p:nvPr/>
        </p:nvSpPr>
        <p:spPr>
          <a:xfrm>
            <a:off x="6175726" y="5031452"/>
            <a:ext cx="2829565" cy="154657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050" dirty="0" err="1"/>
              <a:t>SymphonyAI</a:t>
            </a:r>
            <a:r>
              <a:rPr lang="en-US" sz="1050" dirty="0"/>
              <a:t> introduced Sensa Copilot, a sophisticated AI assistant that incorporates Microsoft Azure OpenAI Service, to uniquely combat financial crime. The AI-based criminal discovery techniques of the </a:t>
            </a:r>
            <a:r>
              <a:rPr lang="en-US" sz="1050" dirty="0" err="1"/>
              <a:t>SymphonyAI</a:t>
            </a:r>
            <a:r>
              <a:rPr lang="en-US" sz="1050" dirty="0"/>
              <a:t> Sensa-</a:t>
            </a:r>
            <a:r>
              <a:rPr lang="en-US" sz="1050" dirty="0" err="1"/>
              <a:t>NetReveal</a:t>
            </a:r>
            <a:r>
              <a:rPr lang="en-US" sz="1050" dirty="0"/>
              <a:t> platform, combined with the generative AI-based Sensa Copilot, offer a critical advantage to fraud and financial crime units. </a:t>
            </a:r>
          </a:p>
        </p:txBody>
      </p:sp>
      <p:sp>
        <p:nvSpPr>
          <p:cNvPr id="26" name="TextBox 25">
            <a:extLst>
              <a:ext uri="{FF2B5EF4-FFF2-40B4-BE49-F238E27FC236}">
                <a16:creationId xmlns:a16="http://schemas.microsoft.com/office/drawing/2014/main" id="{BB393517-2951-E5C4-2F2E-772DC4EFE71C}"/>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30" name="Text Placeholder 15">
            <a:extLst>
              <a:ext uri="{FF2B5EF4-FFF2-40B4-BE49-F238E27FC236}">
                <a16:creationId xmlns:a16="http://schemas.microsoft.com/office/drawing/2014/main" id="{9D6861AC-470C-FCEC-29EA-5D0CC93A6350}"/>
              </a:ext>
            </a:extLst>
          </p:cNvPr>
          <p:cNvSpPr txBox="1">
            <a:spLocks/>
          </p:cNvSpPr>
          <p:nvPr/>
        </p:nvSpPr>
        <p:spPr>
          <a:xfrm>
            <a:off x="9157647" y="5031452"/>
            <a:ext cx="2829565" cy="1223412"/>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050"/>
              <a:t>This AI-driven solution empowers financial crime investigators to quickly identify criminal behavior, with Investigations predicted to be completed 60% – 70% faster. It has also increased the productivity of a financial institution’s compliance department by about 60%.</a:t>
            </a:r>
          </a:p>
        </p:txBody>
      </p:sp>
      <p:sp>
        <p:nvSpPr>
          <p:cNvPr id="31" name="TextBox 30">
            <a:extLst>
              <a:ext uri="{FF2B5EF4-FFF2-40B4-BE49-F238E27FC236}">
                <a16:creationId xmlns:a16="http://schemas.microsoft.com/office/drawing/2014/main" id="{8C8D1B1A-3DD8-1B40-82E0-6049923E8C50}"/>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32" name="Rectangle 31">
            <a:extLst>
              <a:ext uri="{FF2B5EF4-FFF2-40B4-BE49-F238E27FC236}">
                <a16:creationId xmlns:a16="http://schemas.microsoft.com/office/drawing/2014/main" id="{E7FE2666-5B39-4F12-1DB0-6F8D126DB223}"/>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33" name="Rounded Rectangle 10">
            <a:extLst>
              <a:ext uri="{FF2B5EF4-FFF2-40B4-BE49-F238E27FC236}">
                <a16:creationId xmlns:a16="http://schemas.microsoft.com/office/drawing/2014/main" id="{351EC938-E2BC-BC14-15E9-C6F22910CDE1}"/>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4" name="Group 33">
            <a:extLst>
              <a:ext uri="{FF2B5EF4-FFF2-40B4-BE49-F238E27FC236}">
                <a16:creationId xmlns:a16="http://schemas.microsoft.com/office/drawing/2014/main" id="{2765DF59-D67A-C275-CD54-B718DCAB710D}"/>
              </a:ext>
            </a:extLst>
          </p:cNvPr>
          <p:cNvGrpSpPr/>
          <p:nvPr/>
        </p:nvGrpSpPr>
        <p:grpSpPr>
          <a:xfrm>
            <a:off x="283464" y="0"/>
            <a:ext cx="3493074" cy="430887"/>
            <a:chOff x="417745" y="0"/>
            <a:chExt cx="3886240" cy="955040"/>
          </a:xfrm>
          <a:solidFill>
            <a:schemeClr val="accent1"/>
          </a:solidFill>
        </p:grpSpPr>
        <p:sp>
          <p:nvSpPr>
            <p:cNvPr id="35" name="Rounded Rectangle 12">
              <a:extLst>
                <a:ext uri="{FF2B5EF4-FFF2-40B4-BE49-F238E27FC236}">
                  <a16:creationId xmlns:a16="http://schemas.microsoft.com/office/drawing/2014/main" id="{E9FA7D9D-4546-6B47-7113-212653E7D79D}"/>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35">
              <a:extLst>
                <a:ext uri="{FF2B5EF4-FFF2-40B4-BE49-F238E27FC236}">
                  <a16:creationId xmlns:a16="http://schemas.microsoft.com/office/drawing/2014/main" id="{0BB72D19-1911-557D-2D96-981A65B02FA4}"/>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7" name="Rectangle: Rounded Corners 5">
            <a:extLst>
              <a:ext uri="{FF2B5EF4-FFF2-40B4-BE49-F238E27FC236}">
                <a16:creationId xmlns:a16="http://schemas.microsoft.com/office/drawing/2014/main" id="{E7AB8935-4EE7-6EE7-2FCE-6B0E41EC4F10}"/>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Retail and Consumer Goods</a:t>
            </a:r>
          </a:p>
          <a:p>
            <a:pPr marL="236538" marR="0" lvl="0" indent="-176213" fontAlgn="auto">
              <a:lnSpc>
                <a:spcPct val="100000"/>
              </a:lnSpc>
              <a:spcBef>
                <a:spcPts val="0"/>
              </a:spcBef>
              <a:spcAft>
                <a:spcPts val="1200"/>
              </a:spcAft>
              <a:buClrTx/>
              <a:buSzTx/>
              <a:buFont typeface="Arial" panose="020B0604020202020204" pitchFamily="34" charset="0"/>
              <a:buChar char="•"/>
              <a:tabLst/>
              <a:defRPr/>
            </a:pPr>
            <a:r>
              <a:rPr lang="en-US" sz="1200">
                <a:solidFill>
                  <a:schemeClr val="tx1"/>
                </a:solidFill>
              </a:rPr>
              <a:t>Financial Services and Insurance </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indent="-176213">
              <a:spcAft>
                <a:spcPts val="600"/>
              </a:spcAft>
              <a:buFont typeface="Arial" panose="020B0604020202020204" pitchFamily="34" charset="0"/>
              <a:buChar char="•"/>
              <a:defRPr/>
            </a:pPr>
            <a:r>
              <a:rPr lang="en-US" sz="1200">
                <a:solidFill>
                  <a:schemeClr val="tx1"/>
                </a:solidFill>
              </a:rPr>
              <a:t>Virtual assistant for customers and partners</a:t>
            </a:r>
          </a:p>
        </p:txBody>
      </p:sp>
      <p:sp>
        <p:nvSpPr>
          <p:cNvPr id="38" name="TextBox 37">
            <a:extLst>
              <a:ext uri="{FF2B5EF4-FFF2-40B4-BE49-F238E27FC236}">
                <a16:creationId xmlns:a16="http://schemas.microsoft.com/office/drawing/2014/main" id="{D61C5F03-A0B4-9628-BDCF-89D3529DB27E}"/>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a:defRPr/>
            </a:pPr>
            <a:r>
              <a:rPr lang="en-US" sz="1600"/>
              <a:t>Digital Product Owner</a:t>
            </a:r>
          </a:p>
        </p:txBody>
      </p:sp>
      <p:sp>
        <p:nvSpPr>
          <p:cNvPr id="39" name="Text Placeholder 1">
            <a:extLst>
              <a:ext uri="{FF2B5EF4-FFF2-40B4-BE49-F238E27FC236}">
                <a16:creationId xmlns:a16="http://schemas.microsoft.com/office/drawing/2014/main" id="{BEE67860-DAB0-2163-02C1-193E4EF62341}"/>
              </a:ext>
            </a:extLst>
          </p:cNvPr>
          <p:cNvSpPr txBox="1">
            <a:spLocks/>
          </p:cNvSpPr>
          <p:nvPr/>
        </p:nvSpPr>
        <p:spPr>
          <a:xfrm>
            <a:off x="283463" y="4126970"/>
            <a:ext cx="7158434" cy="430887"/>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defRPr/>
            </a:pPr>
            <a:r>
              <a:rPr lang="en-US" sz="1400" i="1"/>
              <a:t>“Our mission, together with Microsoft, is to provide valuable AI applications to businesses, and in this case, to work together in partnership to create a fraud-free future.” </a:t>
            </a:r>
          </a:p>
        </p:txBody>
      </p:sp>
      <p:sp>
        <p:nvSpPr>
          <p:cNvPr id="40" name="Text Placeholder 1">
            <a:extLst>
              <a:ext uri="{FF2B5EF4-FFF2-40B4-BE49-F238E27FC236}">
                <a16:creationId xmlns:a16="http://schemas.microsoft.com/office/drawing/2014/main" id="{9CF4602C-CCEB-FD61-B98E-F81217F72F0E}"/>
              </a:ext>
            </a:extLst>
          </p:cNvPr>
          <p:cNvSpPr txBox="1">
            <a:spLocks/>
          </p:cNvSpPr>
          <p:nvPr/>
        </p:nvSpPr>
        <p:spPr>
          <a:xfrm>
            <a:off x="8356602" y="4065414"/>
            <a:ext cx="3533857" cy="553998"/>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defRPr/>
            </a:pPr>
            <a:r>
              <a:rPr lang="en-US" sz="1400">
                <a:latin typeface="+mj-lt"/>
                <a:ea typeface="+mj-ea"/>
                <a:cs typeface="+mj-cs"/>
              </a:rPr>
              <a:t>Kumar Abhimanyu,</a:t>
            </a:r>
            <a:br>
              <a:rPr lang="en-US" sz="1400">
                <a:latin typeface="+mj-lt"/>
                <a:ea typeface="+mj-ea"/>
                <a:cs typeface="+mj-cs"/>
              </a:rPr>
            </a:br>
            <a:r>
              <a:rPr lang="en-US" sz="1100">
                <a:solidFill>
                  <a:schemeClr val="accent1"/>
                </a:solidFill>
                <a:latin typeface="+mj-lt"/>
                <a:ea typeface="+mj-ea"/>
                <a:cs typeface="+mj-cs"/>
              </a:rPr>
              <a:t>Senior Vice President and Global Head of Strategic Partnerships, SymphonyAI</a:t>
            </a:r>
          </a:p>
        </p:txBody>
      </p:sp>
      <p:sp>
        <p:nvSpPr>
          <p:cNvPr id="41" name="Text Placeholder 6">
            <a:extLst>
              <a:ext uri="{FF2B5EF4-FFF2-40B4-BE49-F238E27FC236}">
                <a16:creationId xmlns:a16="http://schemas.microsoft.com/office/drawing/2014/main" id="{DA41489F-6981-F244-760E-9A334B98EC39}"/>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full story</a:t>
            </a:r>
            <a:endParaRPr lang="en-US" sz="1400" b="0">
              <a:solidFill>
                <a:schemeClr val="accent1"/>
              </a:solidFill>
              <a:latin typeface="+mj-lt"/>
              <a:ea typeface="+mj-ea"/>
              <a:cs typeface="+mj-cs"/>
            </a:endParaRPr>
          </a:p>
        </p:txBody>
      </p:sp>
      <p:cxnSp>
        <p:nvCxnSpPr>
          <p:cNvPr id="42" name="Straight Connector 41">
            <a:extLst>
              <a:ext uri="{FF2B5EF4-FFF2-40B4-BE49-F238E27FC236}">
                <a16:creationId xmlns:a16="http://schemas.microsoft.com/office/drawing/2014/main" id="{A03DCEB6-A895-F4EF-E5CB-1FC48A0DE9DA}"/>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A66706F-ACAB-B89F-65B5-6B5F87490AEA}"/>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C2C3EEB-622A-4373-78B2-526AED56E3F4}"/>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825294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8">
            <a:extLst>
              <a:ext uri="{FF2B5EF4-FFF2-40B4-BE49-F238E27FC236}">
                <a16:creationId xmlns:a16="http://schemas.microsoft.com/office/drawing/2014/main" id="{DE69B6EA-1790-93B9-F9A9-B08F0A65C1C7}"/>
              </a:ext>
            </a:extLst>
          </p:cNvPr>
          <p:cNvSpPr txBox="1">
            <a:spLocks noGrp="1"/>
          </p:cNvSpPr>
          <p:nvPr>
            <p:ph type="title" idx="4294967295"/>
          </p:nvPr>
        </p:nvSpPr>
        <p:spPr>
          <a:xfrm>
            <a:off x="0" y="-666750"/>
            <a:ext cx="6575425"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n-lt"/>
                <a:cs typeface="+mn-cs"/>
              </a:rPr>
              <a:t>Coursera, Education</a:t>
            </a:r>
          </a:p>
        </p:txBody>
      </p:sp>
      <p:pic>
        <p:nvPicPr>
          <p:cNvPr id="30" name="Picture Placeholder 19">
            <a:extLst>
              <a:ext uri="{FF2B5EF4-FFF2-40B4-BE49-F238E27FC236}">
                <a16:creationId xmlns:a16="http://schemas.microsoft.com/office/drawing/2014/main" id="{96AF7D39-1330-225B-8322-F5B66ECE7307}"/>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95" b="95"/>
          <a:stretch/>
        </p:blipFill>
        <p:spPr>
          <a:xfrm>
            <a:off x="0" y="0"/>
            <a:ext cx="12196128" cy="4669479"/>
          </a:xfrm>
          <a:prstGeom prst="rect">
            <a:avLst/>
          </a:prstGeom>
        </p:spPr>
      </p:pic>
      <p:sp>
        <p:nvSpPr>
          <p:cNvPr id="31" name="Text Placeholder 12">
            <a:extLst>
              <a:ext uri="{FF2B5EF4-FFF2-40B4-BE49-F238E27FC236}">
                <a16:creationId xmlns:a16="http://schemas.microsoft.com/office/drawing/2014/main" id="{FC8C0D32-0C36-370C-1217-8AFC5D8CF62B}"/>
              </a:ext>
            </a:extLst>
          </p:cNvPr>
          <p:cNvSpPr txBox="1">
            <a:spLocks/>
          </p:cNvSpPr>
          <p:nvPr/>
        </p:nvSpPr>
        <p:spPr>
          <a:xfrm>
            <a:off x="3037481" y="5031452"/>
            <a:ext cx="2884287" cy="1384995"/>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fontAlgn="auto">
              <a:spcBef>
                <a:spcPts val="1000"/>
              </a:spcBef>
              <a:spcAft>
                <a:spcPts val="0"/>
              </a:spcAft>
              <a:buClrTx/>
              <a:buSzTx/>
              <a:tabLst/>
              <a:defRPr/>
            </a:pPr>
            <a:r>
              <a:rPr lang="en-US" sz="1050">
                <a:latin typeface="+mn-lt"/>
                <a:cs typeface="+mn-cs"/>
              </a:rPr>
              <a:t>As a learning platform, Coursera is working to build generative AI capabilities into the end-user experience that will support a customized learning experience through every course. Coursera’s goal is to meet users wherever they stand in their learning journey and provide tools to help them achieve their learning goals. </a:t>
            </a:r>
          </a:p>
        </p:txBody>
      </p:sp>
      <p:sp>
        <p:nvSpPr>
          <p:cNvPr id="32" name="TextBox 31">
            <a:extLst>
              <a:ext uri="{FF2B5EF4-FFF2-40B4-BE49-F238E27FC236}">
                <a16:creationId xmlns:a16="http://schemas.microsoft.com/office/drawing/2014/main" id="{CC05D4FA-6B75-9D05-EE82-F7FBE0C4E91E}"/>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33" name="Text Placeholder 14">
            <a:extLst>
              <a:ext uri="{FF2B5EF4-FFF2-40B4-BE49-F238E27FC236}">
                <a16:creationId xmlns:a16="http://schemas.microsoft.com/office/drawing/2014/main" id="{290594BB-A1B9-2685-007D-4455565BCBF1}"/>
              </a:ext>
            </a:extLst>
          </p:cNvPr>
          <p:cNvSpPr txBox="1">
            <a:spLocks/>
          </p:cNvSpPr>
          <p:nvPr/>
        </p:nvSpPr>
        <p:spPr>
          <a:xfrm>
            <a:off x="6175726" y="5031452"/>
            <a:ext cx="2829565" cy="1546577"/>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050" dirty="0"/>
              <a:t>To hyper-personalize the user learning experience, Coursera released Coursera Coach, an AI tutor. With Coursera Coach, users can leverage the power of Azure OpenAI to receive personalized feedback on their learning progress, suggestions for additional content to support concept mastery, and interactive Q&amp;A capabilities to assess conceptual understanding. </a:t>
            </a:r>
          </a:p>
        </p:txBody>
      </p:sp>
      <p:sp>
        <p:nvSpPr>
          <p:cNvPr id="34" name="TextBox 33">
            <a:extLst>
              <a:ext uri="{FF2B5EF4-FFF2-40B4-BE49-F238E27FC236}">
                <a16:creationId xmlns:a16="http://schemas.microsoft.com/office/drawing/2014/main" id="{176EE07A-20CE-4AA8-8B97-44FF83FA69AE}"/>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35" name="Text Placeholder 15">
            <a:extLst>
              <a:ext uri="{FF2B5EF4-FFF2-40B4-BE49-F238E27FC236}">
                <a16:creationId xmlns:a16="http://schemas.microsoft.com/office/drawing/2014/main" id="{23EB10C6-003E-3C4C-C786-55ADB9F063EA}"/>
              </a:ext>
            </a:extLst>
          </p:cNvPr>
          <p:cNvSpPr txBox="1">
            <a:spLocks/>
          </p:cNvSpPr>
          <p:nvPr/>
        </p:nvSpPr>
        <p:spPr>
          <a:xfrm>
            <a:off x="9157647" y="5031452"/>
            <a:ext cx="2829565" cy="1546577"/>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050" dirty="0"/>
              <a:t>Coursera’s solution is creating unique value for learners as they embark on cultivating new skills by using the power of Azure OpenAI. Continuing in their journey to build personalized learning experiences, Coursera plans to build upon the work of Coursera Coach with AI-powered features, such as Coursera Author, for streamlined course content generation built on Azure OpenAI.</a:t>
            </a:r>
          </a:p>
        </p:txBody>
      </p:sp>
      <p:sp>
        <p:nvSpPr>
          <p:cNvPr id="36" name="TextBox 35">
            <a:extLst>
              <a:ext uri="{FF2B5EF4-FFF2-40B4-BE49-F238E27FC236}">
                <a16:creationId xmlns:a16="http://schemas.microsoft.com/office/drawing/2014/main" id="{BD6738C1-5E31-5ECE-8415-C8F3FB5DBC76}"/>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37" name="Rounded Rectangle 10">
            <a:extLst>
              <a:ext uri="{FF2B5EF4-FFF2-40B4-BE49-F238E27FC236}">
                <a16:creationId xmlns:a16="http://schemas.microsoft.com/office/drawing/2014/main" id="{61318E3E-46BE-6E2F-0D16-1AC9EBD984FB}"/>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8" name="Group 37">
            <a:extLst>
              <a:ext uri="{FF2B5EF4-FFF2-40B4-BE49-F238E27FC236}">
                <a16:creationId xmlns:a16="http://schemas.microsoft.com/office/drawing/2014/main" id="{92C20257-28B5-559C-7CEE-AA8FFA220DAB}"/>
              </a:ext>
            </a:extLst>
          </p:cNvPr>
          <p:cNvGrpSpPr/>
          <p:nvPr/>
        </p:nvGrpSpPr>
        <p:grpSpPr>
          <a:xfrm>
            <a:off x="283464" y="0"/>
            <a:ext cx="3493074" cy="430887"/>
            <a:chOff x="417745" y="0"/>
            <a:chExt cx="3886240" cy="955040"/>
          </a:xfrm>
          <a:solidFill>
            <a:schemeClr val="accent1"/>
          </a:solidFill>
        </p:grpSpPr>
        <p:sp>
          <p:nvSpPr>
            <p:cNvPr id="39" name="Rounded Rectangle 12">
              <a:extLst>
                <a:ext uri="{FF2B5EF4-FFF2-40B4-BE49-F238E27FC236}">
                  <a16:creationId xmlns:a16="http://schemas.microsoft.com/office/drawing/2014/main" id="{5ABD4BA2-77C7-28F2-0A44-C5719D5931F4}"/>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39">
              <a:extLst>
                <a:ext uri="{FF2B5EF4-FFF2-40B4-BE49-F238E27FC236}">
                  <a16:creationId xmlns:a16="http://schemas.microsoft.com/office/drawing/2014/main" id="{E4D628E1-59D1-BBEE-DF10-1429BEBF34ED}"/>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Rectangle: Rounded Corners 5">
            <a:extLst>
              <a:ext uri="{FF2B5EF4-FFF2-40B4-BE49-F238E27FC236}">
                <a16:creationId xmlns:a16="http://schemas.microsoft.com/office/drawing/2014/main" id="{550CBAA9-E161-4E5A-4877-E5C7BE49167F}"/>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Education</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Virtual assistant for customers and partners</a:t>
            </a:r>
          </a:p>
        </p:txBody>
      </p:sp>
      <p:sp>
        <p:nvSpPr>
          <p:cNvPr id="42" name="TextBox 41">
            <a:extLst>
              <a:ext uri="{FF2B5EF4-FFF2-40B4-BE49-F238E27FC236}">
                <a16:creationId xmlns:a16="http://schemas.microsoft.com/office/drawing/2014/main" id="{E0A78099-70F9-D594-6D5B-C22282F8BC37}"/>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a:defRPr/>
            </a:pPr>
            <a:r>
              <a:rPr lang="en-US" sz="1600"/>
              <a:t>Marketing</a:t>
            </a:r>
          </a:p>
        </p:txBody>
      </p:sp>
      <p:cxnSp>
        <p:nvCxnSpPr>
          <p:cNvPr id="43" name="Straight Connector 42">
            <a:extLst>
              <a:ext uri="{FF2B5EF4-FFF2-40B4-BE49-F238E27FC236}">
                <a16:creationId xmlns:a16="http://schemas.microsoft.com/office/drawing/2014/main" id="{682C26E3-2AB2-7A48-0448-BD7025E5C7F0}"/>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6170C02-D8DA-2A50-DFCB-0819AEB13C86}"/>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E0786D8-5E25-E5F5-DE93-58493216C025}"/>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6" name="Text Placeholder 6">
            <a:extLst>
              <a:ext uri="{FF2B5EF4-FFF2-40B4-BE49-F238E27FC236}">
                <a16:creationId xmlns:a16="http://schemas.microsoft.com/office/drawing/2014/main" id="{16E8489D-DCEB-83D8-E1C5-AED70AF6963D}"/>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fontAlgn="auto">
              <a:spcAft>
                <a:spcPts val="0"/>
              </a:spcAft>
              <a:buClrTx/>
              <a:buSzTx/>
              <a:tabLst/>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blog</a:t>
            </a:r>
            <a:endParaRPr lang="en-US" sz="1400" b="0">
              <a:solidFill>
                <a:schemeClr val="accent1"/>
              </a:solidFill>
              <a:latin typeface="+mj-lt"/>
              <a:ea typeface="+mj-ea"/>
              <a:cs typeface="+mj-cs"/>
            </a:endParaRPr>
          </a:p>
        </p:txBody>
      </p:sp>
      <p:pic>
        <p:nvPicPr>
          <p:cNvPr id="47" name="Picture 21">
            <a:extLst>
              <a:ext uri="{FF2B5EF4-FFF2-40B4-BE49-F238E27FC236}">
                <a16:creationId xmlns:a16="http://schemas.microsoft.com/office/drawing/2014/main" id="{052683F5-D94F-CBB9-41A4-D4D1ACB4D9F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83465" y="4908449"/>
            <a:ext cx="1816360" cy="257911"/>
          </a:xfrm>
          <a:prstGeom prst="rect">
            <a:avLst/>
          </a:prstGeom>
        </p:spPr>
      </p:pic>
    </p:spTree>
    <p:extLst>
      <p:ext uri="{BB962C8B-B14F-4D97-AF65-F5344CB8AC3E}">
        <p14:creationId xmlns:p14="http://schemas.microsoft.com/office/powerpoint/2010/main" val="112504179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19">
            <a:extLst>
              <a:ext uri="{FF2B5EF4-FFF2-40B4-BE49-F238E27FC236}">
                <a16:creationId xmlns:a16="http://schemas.microsoft.com/office/drawing/2014/main" id="{5A10460A-AF3D-49D3-3C3B-1B971E0A2C5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123" b="123"/>
          <a:stretch/>
        </p:blipFill>
        <p:spPr>
          <a:xfrm>
            <a:off x="0" y="0"/>
            <a:ext cx="12196128" cy="4669479"/>
          </a:xfrm>
          <a:prstGeom prst="rect">
            <a:avLst/>
          </a:prstGeom>
        </p:spPr>
      </p:pic>
      <p:sp>
        <p:nvSpPr>
          <p:cNvPr id="3" name="Title 28">
            <a:extLst>
              <a:ext uri="{FF2B5EF4-FFF2-40B4-BE49-F238E27FC236}">
                <a16:creationId xmlns:a16="http://schemas.microsoft.com/office/drawing/2014/main" id="{D15797CC-6627-A786-F505-0B3D9F7684DF}"/>
              </a:ext>
            </a:extLst>
          </p:cNvPr>
          <p:cNvSpPr txBox="1">
            <a:spLocks noGrp="1"/>
          </p:cNvSpPr>
          <p:nvPr>
            <p:ph type="title" idx="4294967295"/>
          </p:nvPr>
        </p:nvSpPr>
        <p:spPr>
          <a:xfrm>
            <a:off x="0" y="-1057275"/>
            <a:ext cx="8807450" cy="8890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bg1"/>
                </a:solidFill>
                <a:effectLst/>
                <a:uLnTx/>
                <a:uFillTx/>
                <a:latin typeface="+mn-lt"/>
                <a:cs typeface="+mn-cs"/>
              </a:rPr>
              <a:t>Etsy, Retail and Consumer Goods</a:t>
            </a:r>
          </a:p>
        </p:txBody>
      </p:sp>
      <p:sp>
        <p:nvSpPr>
          <p:cNvPr id="13" name="Text Placeholder 12">
            <a:extLst>
              <a:ext uri="{FF2B5EF4-FFF2-40B4-BE49-F238E27FC236}">
                <a16:creationId xmlns:a16="http://schemas.microsoft.com/office/drawing/2014/main" id="{97D4A973-B939-BE09-E379-7ABD58CD85BC}"/>
              </a:ext>
            </a:extLst>
          </p:cNvPr>
          <p:cNvSpPr txBox="1">
            <a:spLocks/>
          </p:cNvSpPr>
          <p:nvPr/>
        </p:nvSpPr>
        <p:spPr>
          <a:xfrm>
            <a:off x="3037481" y="5031452"/>
            <a:ext cx="2884287" cy="1384995"/>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100000"/>
              </a:lnSpc>
              <a:spcBef>
                <a:spcPts val="1000"/>
              </a:spcBef>
              <a:buFontTx/>
              <a:buNone/>
              <a:defRPr/>
            </a:pPr>
            <a:r>
              <a:rPr lang="en-US" sz="1050">
                <a:latin typeface="+mn-lt"/>
                <a:cs typeface="+mn-cs"/>
              </a:rPr>
              <a:t>Etsy, Inc. is an American e-commerce company focused on handmade or vintage items and craft supplies. These items fall under a wide range of categories, including jewelry, bags, clothing, home décor and furniture, toys and art as well as craft supplies and tools. As of December 31, 2022, Etsy had over 100 million items in its marketplace. </a:t>
            </a:r>
          </a:p>
        </p:txBody>
      </p:sp>
      <p:sp>
        <p:nvSpPr>
          <p:cNvPr id="14" name="TextBox 13">
            <a:extLst>
              <a:ext uri="{FF2B5EF4-FFF2-40B4-BE49-F238E27FC236}">
                <a16:creationId xmlns:a16="http://schemas.microsoft.com/office/drawing/2014/main" id="{47CEF057-D41D-BF4C-E3C9-10361725827B}"/>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15" name="Text Placeholder 14">
            <a:extLst>
              <a:ext uri="{FF2B5EF4-FFF2-40B4-BE49-F238E27FC236}">
                <a16:creationId xmlns:a16="http://schemas.microsoft.com/office/drawing/2014/main" id="{434FB31B-125C-53D9-B49B-808710C5C645}"/>
              </a:ext>
            </a:extLst>
          </p:cNvPr>
          <p:cNvSpPr txBox="1">
            <a:spLocks/>
          </p:cNvSpPr>
          <p:nvPr/>
        </p:nvSpPr>
        <p:spPr>
          <a:xfrm>
            <a:off x="6175726" y="5031452"/>
            <a:ext cx="2829565" cy="1223412"/>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defRPr/>
            </a:pPr>
            <a:r>
              <a:rPr lang="en-US" sz="1050" dirty="0"/>
              <a:t>In the existing solution, Azure OpenAI powers Etsy’s virtual shopping assistant. Buyers prompt the shopping assistant which will help them navigate Etsy by making product recommendations. Etsy will conduct a phased release for mobile users before wider footprint releases.</a:t>
            </a:r>
          </a:p>
        </p:txBody>
      </p:sp>
      <p:sp>
        <p:nvSpPr>
          <p:cNvPr id="16" name="TextBox 15">
            <a:extLst>
              <a:ext uri="{FF2B5EF4-FFF2-40B4-BE49-F238E27FC236}">
                <a16:creationId xmlns:a16="http://schemas.microsoft.com/office/drawing/2014/main" id="{83B0963B-158C-64E4-C64F-33115C4D8603}"/>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17" name="Text Placeholder 15">
            <a:extLst>
              <a:ext uri="{FF2B5EF4-FFF2-40B4-BE49-F238E27FC236}">
                <a16:creationId xmlns:a16="http://schemas.microsoft.com/office/drawing/2014/main" id="{C864E4A7-B55F-BAD5-2C33-45E67ABA0805}"/>
              </a:ext>
            </a:extLst>
          </p:cNvPr>
          <p:cNvSpPr txBox="1">
            <a:spLocks/>
          </p:cNvSpPr>
          <p:nvPr/>
        </p:nvSpPr>
        <p:spPr>
          <a:xfrm>
            <a:off x="9157647" y="5031452"/>
            <a:ext cx="2829565" cy="1223412"/>
          </a:xfrm>
          <a:prstGeom prst="rect">
            <a:avLst/>
          </a:prstGeom>
        </p:spPr>
        <p:txBody>
          <a:bodyPr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Tx/>
              <a:buNone/>
              <a:defRPr/>
            </a:pPr>
            <a:r>
              <a:rPr lang="en-US" sz="1050"/>
              <a:t>With the advances in LLMs and implementations such as ChatGPT, Codex, and Embeddings models, these advances will enable various NLP solutions to understand, converse, and generate content. Users will be able to access the service through REST APIs, SDKs, and Azure OpenAI Studio.</a:t>
            </a:r>
          </a:p>
        </p:txBody>
      </p:sp>
      <p:sp>
        <p:nvSpPr>
          <p:cNvPr id="21" name="TextBox 20">
            <a:extLst>
              <a:ext uri="{FF2B5EF4-FFF2-40B4-BE49-F238E27FC236}">
                <a16:creationId xmlns:a16="http://schemas.microsoft.com/office/drawing/2014/main" id="{874AA813-25BB-DF50-4024-528D95A62015}"/>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23" name="Rounded Rectangle 10">
            <a:extLst>
              <a:ext uri="{FF2B5EF4-FFF2-40B4-BE49-F238E27FC236}">
                <a16:creationId xmlns:a16="http://schemas.microsoft.com/office/drawing/2014/main" id="{C111AA1F-38E5-0489-10E5-516F80B2C1B5}"/>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26" name="Group 25">
            <a:extLst>
              <a:ext uri="{FF2B5EF4-FFF2-40B4-BE49-F238E27FC236}">
                <a16:creationId xmlns:a16="http://schemas.microsoft.com/office/drawing/2014/main" id="{BC3A12FC-9D5D-882F-E86F-8FEB34804DDF}"/>
              </a:ext>
            </a:extLst>
          </p:cNvPr>
          <p:cNvGrpSpPr/>
          <p:nvPr/>
        </p:nvGrpSpPr>
        <p:grpSpPr>
          <a:xfrm>
            <a:off x="283464" y="0"/>
            <a:ext cx="3493074" cy="430887"/>
            <a:chOff x="417745" y="0"/>
            <a:chExt cx="3886240" cy="955040"/>
          </a:xfrm>
          <a:solidFill>
            <a:schemeClr val="accent1"/>
          </a:solidFill>
        </p:grpSpPr>
        <p:sp>
          <p:nvSpPr>
            <p:cNvPr id="30" name="Rounded Rectangle 12">
              <a:extLst>
                <a:ext uri="{FF2B5EF4-FFF2-40B4-BE49-F238E27FC236}">
                  <a16:creationId xmlns:a16="http://schemas.microsoft.com/office/drawing/2014/main" id="{59DC26AA-F4B3-E874-4266-96D56B6A24E5}"/>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Rectangle 30">
              <a:extLst>
                <a:ext uri="{FF2B5EF4-FFF2-40B4-BE49-F238E27FC236}">
                  <a16:creationId xmlns:a16="http://schemas.microsoft.com/office/drawing/2014/main" id="{E5D7A89D-E48D-68A6-DBF4-178F9449CA6A}"/>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2" name="Rectangle: Rounded Corners 5">
            <a:extLst>
              <a:ext uri="{FF2B5EF4-FFF2-40B4-BE49-F238E27FC236}">
                <a16:creationId xmlns:a16="http://schemas.microsoft.com/office/drawing/2014/main" id="{F1439E32-3EE9-B5A6-431B-52F40D998B20}"/>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Retail and Consumer Goods</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Personalized shopping assistant</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AI-generating marketing content </a:t>
            </a:r>
          </a:p>
        </p:txBody>
      </p:sp>
      <p:sp>
        <p:nvSpPr>
          <p:cNvPr id="33" name="TextBox 32">
            <a:extLst>
              <a:ext uri="{FF2B5EF4-FFF2-40B4-BE49-F238E27FC236}">
                <a16:creationId xmlns:a16="http://schemas.microsoft.com/office/drawing/2014/main" id="{911600D0-EECC-D0EF-E2B5-E330EA215D13}"/>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Marketing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a:t>Customer Service and Support</a:t>
            </a:r>
          </a:p>
          <a:p>
            <a:pPr>
              <a:defRPr/>
            </a:pPr>
            <a:endParaRPr lang="en-US" sz="1600"/>
          </a:p>
        </p:txBody>
      </p:sp>
      <p:cxnSp>
        <p:nvCxnSpPr>
          <p:cNvPr id="34" name="Straight Connector 33">
            <a:extLst>
              <a:ext uri="{FF2B5EF4-FFF2-40B4-BE49-F238E27FC236}">
                <a16:creationId xmlns:a16="http://schemas.microsoft.com/office/drawing/2014/main" id="{6F6BBFF1-AAB3-713C-C11D-FACE62DE4BF4}"/>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93CAC6-4901-4B28-9870-30DE06E80A0D}"/>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E504DE2-7AD1-5477-C4EF-DA2D9193FBA3}"/>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Text Placeholder 6">
            <a:extLst>
              <a:ext uri="{FF2B5EF4-FFF2-40B4-BE49-F238E27FC236}">
                <a16:creationId xmlns:a16="http://schemas.microsoft.com/office/drawing/2014/main" id="{FF8051D0-5CDE-2AFC-DDC0-E57B52336D87}"/>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en-US" sz="1400" b="0">
                <a:solidFill>
                  <a:schemeClr val="accent1"/>
                </a:solidFill>
                <a:latin typeface="+mj-lt"/>
                <a:ea typeface="+mj-ea"/>
                <a:cs typeface="+mj-cs"/>
                <a:hlinkClick r:id="rId4">
                  <a:extLst>
                    <a:ext uri="{A12FA001-AC4F-418D-AE19-62706E023703}">
                      <ahyp:hlinkClr xmlns:ahyp="http://schemas.microsoft.com/office/drawing/2018/hyperlinkcolor" val="tx"/>
                    </a:ext>
                  </a:extLst>
                </a:hlinkClick>
              </a:rPr>
              <a:t>Read the blog</a:t>
            </a:r>
            <a:endParaRPr lang="en-US" sz="1400" b="0">
              <a:solidFill>
                <a:schemeClr val="accent1"/>
              </a:solidFill>
              <a:latin typeface="+mj-lt"/>
              <a:ea typeface="+mj-ea"/>
              <a:cs typeface="+mj-cs"/>
            </a:endParaRPr>
          </a:p>
        </p:txBody>
      </p:sp>
      <p:pic>
        <p:nvPicPr>
          <p:cNvPr id="40" name="Picture 39">
            <a:extLst>
              <a:ext uri="{FF2B5EF4-FFF2-40B4-BE49-F238E27FC236}">
                <a16:creationId xmlns:a16="http://schemas.microsoft.com/office/drawing/2014/main" id="{CD353FF6-5FB0-0CD7-DBFE-6996B796B79C}"/>
              </a:ext>
            </a:extLst>
          </p:cNvPr>
          <p:cNvPicPr>
            <a:picLocks noChangeAspect="1"/>
          </p:cNvPicPr>
          <p:nvPr/>
        </p:nvPicPr>
        <p:blipFill rotWithShape="1">
          <a:blip r:embed="rId5">
            <a:extLst>
              <a:ext uri="{28A0092B-C50C-407E-A947-70E740481C1C}">
                <a14:useLocalDpi xmlns:a14="http://schemas.microsoft.com/office/drawing/2010/main" val="0"/>
              </a:ext>
            </a:extLst>
          </a:blip>
          <a:srcRect t="1" b="2212"/>
          <a:stretch/>
        </p:blipFill>
        <p:spPr>
          <a:xfrm>
            <a:off x="283464" y="4908450"/>
            <a:ext cx="1491995" cy="729492"/>
          </a:xfrm>
          <a:prstGeom prst="rect">
            <a:avLst/>
          </a:prstGeom>
        </p:spPr>
      </p:pic>
    </p:spTree>
    <p:extLst>
      <p:ext uri="{BB962C8B-B14F-4D97-AF65-F5344CB8AC3E}">
        <p14:creationId xmlns:p14="http://schemas.microsoft.com/office/powerpoint/2010/main" val="234856075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2">
            <a:extLst>
              <a:ext uri="{FF2B5EF4-FFF2-40B4-BE49-F238E27FC236}">
                <a16:creationId xmlns:a16="http://schemas.microsoft.com/office/drawing/2014/main" id="{50A3298A-FABC-A31A-4122-F3D4909212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83464" y="4933849"/>
            <a:ext cx="1761233" cy="724307"/>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28">
            <a:extLst>
              <a:ext uri="{FF2B5EF4-FFF2-40B4-BE49-F238E27FC236}">
                <a16:creationId xmlns:a16="http://schemas.microsoft.com/office/drawing/2014/main" id="{1782E4C5-909F-ABFF-9029-0D3CBA7F5287}"/>
              </a:ext>
            </a:extLst>
          </p:cNvPr>
          <p:cNvSpPr txBox="1">
            <a:spLocks noGrp="1"/>
          </p:cNvSpPr>
          <p:nvPr>
            <p:ph type="title" idx="4294967295"/>
          </p:nvPr>
        </p:nvSpPr>
        <p:spPr>
          <a:xfrm>
            <a:off x="0" y="-666750"/>
            <a:ext cx="6642100" cy="4984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9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3600" i="0" u="none" strike="noStrike" kern="1200" cap="none" spc="-50" normalizeH="0" baseline="0" noProof="0">
                <a:ln w="3175">
                  <a:noFill/>
                </a:ln>
                <a:solidFill>
                  <a:schemeClr val="bg1"/>
                </a:solidFill>
                <a:effectLst/>
                <a:uLnTx/>
                <a:uFillTx/>
                <a:ea typeface="+mj-ea"/>
                <a:cs typeface="+mj-cs"/>
              </a:rPr>
              <a:t>AT&amp;T, Telecomm</a:t>
            </a:r>
          </a:p>
        </p:txBody>
      </p:sp>
      <p:pic>
        <p:nvPicPr>
          <p:cNvPr id="50" name="Picture Placeholder 19">
            <a:extLst>
              <a:ext uri="{FF2B5EF4-FFF2-40B4-BE49-F238E27FC236}">
                <a16:creationId xmlns:a16="http://schemas.microsoft.com/office/drawing/2014/main" id="{BE6144A4-FB42-78EF-30FA-2916AAF4B9D5}"/>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1130" t="840" r="308" b="840"/>
          <a:stretch/>
        </p:blipFill>
        <p:spPr>
          <a:xfrm>
            <a:off x="0" y="0"/>
            <a:ext cx="12196128" cy="4669479"/>
          </a:xfrm>
          <a:prstGeom prst="rect">
            <a:avLst/>
          </a:prstGeom>
        </p:spPr>
      </p:pic>
      <p:sp>
        <p:nvSpPr>
          <p:cNvPr id="52" name="Text Placeholder 12">
            <a:extLst>
              <a:ext uri="{FF2B5EF4-FFF2-40B4-BE49-F238E27FC236}">
                <a16:creationId xmlns:a16="http://schemas.microsoft.com/office/drawing/2014/main" id="{1386B546-B61B-6192-43C1-1F9B11E98D28}"/>
              </a:ext>
            </a:extLst>
          </p:cNvPr>
          <p:cNvSpPr txBox="1">
            <a:spLocks/>
          </p:cNvSpPr>
          <p:nvPr/>
        </p:nvSpPr>
        <p:spPr>
          <a:xfrm>
            <a:off x="3037481" y="5031452"/>
            <a:ext cx="2884287" cy="1061829"/>
          </a:xfrm>
          <a:prstGeom prst="rect">
            <a:avLst/>
          </a:prstGeom>
        </p:spPr>
        <p:txBody>
          <a:bodyPr vert="horz" lIns="91440" tIns="45720" rIns="91440" bIns="45720" rtlCol="0" anchor="t">
            <a:spAutoFit/>
          </a:bodyPr>
          <a:lstStyle>
            <a:defPPr>
              <a:defRPr lang="en-US"/>
            </a:defPPr>
            <a:lvl1pPr marL="0" algn="r" defTabSz="914400" rtl="0" eaLnBrk="1" latinLnBrk="0" hangingPunct="1">
              <a:defRPr sz="1000" kern="1200">
                <a:solidFill>
                  <a:schemeClr val="tx1"/>
                </a:solidFill>
                <a:latin typeface="Segoe UI Light" panose="020B0502040204020203" pitchFamily="34" charset="0"/>
                <a:ea typeface="+mn-ea"/>
                <a:cs typeface="Segoe UI Ligh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lnSpc>
                <a:spcPct val="90000"/>
              </a:lnSpc>
              <a:spcBef>
                <a:spcPts val="1000"/>
              </a:spcBef>
              <a:buFont typeface="Arial" panose="020B0604020202020204" pitchFamily="34" charset="0"/>
              <a:buNone/>
              <a:defRPr/>
            </a:pPr>
            <a:r>
              <a:rPr lang="en-US">
                <a:latin typeface="+mn-lt"/>
                <a:cs typeface="+mn-cs"/>
              </a:rPr>
              <a:t>AT&amp;T wanted to use AI to automate some business processes and improve employee experiences. In particular, the development team needed a way to enable IT service requests, migrate legacy code into modern code, improve code reliability, and speed up time to production. </a:t>
            </a:r>
          </a:p>
        </p:txBody>
      </p:sp>
      <p:sp>
        <p:nvSpPr>
          <p:cNvPr id="53" name="TextBox 52">
            <a:extLst>
              <a:ext uri="{FF2B5EF4-FFF2-40B4-BE49-F238E27FC236}">
                <a16:creationId xmlns:a16="http://schemas.microsoft.com/office/drawing/2014/main" id="{F4719BDB-FF2D-C165-ED70-5D3F81B2225A}"/>
              </a:ext>
            </a:extLst>
          </p:cNvPr>
          <p:cNvSpPr txBox="1"/>
          <p:nvPr/>
        </p:nvSpPr>
        <p:spPr>
          <a:xfrm>
            <a:off x="3021412"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Situation:</a:t>
            </a:r>
          </a:p>
        </p:txBody>
      </p:sp>
      <p:sp>
        <p:nvSpPr>
          <p:cNvPr id="54" name="Text Placeholder 14">
            <a:extLst>
              <a:ext uri="{FF2B5EF4-FFF2-40B4-BE49-F238E27FC236}">
                <a16:creationId xmlns:a16="http://schemas.microsoft.com/office/drawing/2014/main" id="{862B0867-C8DE-C9C3-753D-6630FCEB87C1}"/>
              </a:ext>
            </a:extLst>
          </p:cNvPr>
          <p:cNvSpPr txBox="1">
            <a:spLocks/>
          </p:cNvSpPr>
          <p:nvPr/>
        </p:nvSpPr>
        <p:spPr>
          <a:xfrm>
            <a:off x="6175726" y="5031452"/>
            <a:ext cx="2829565" cy="1169551"/>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defRPr/>
            </a:pPr>
            <a:r>
              <a:rPr lang="en-US" sz="1000"/>
              <a:t>AT&amp;T uses Microsoft Azure OpenAI Service to create an AI assistant, Ask AT&amp;T, which helps its developers automate their coding process. AT&amp;T’s customer service representatives also began using the chatbot to help summarize call transcripts generated from customer support calls.</a:t>
            </a:r>
          </a:p>
        </p:txBody>
      </p:sp>
      <p:sp>
        <p:nvSpPr>
          <p:cNvPr id="55" name="TextBox 54">
            <a:extLst>
              <a:ext uri="{FF2B5EF4-FFF2-40B4-BE49-F238E27FC236}">
                <a16:creationId xmlns:a16="http://schemas.microsoft.com/office/drawing/2014/main" id="{0510EE4C-1059-26FB-1A15-BC753A3DFC00}"/>
              </a:ext>
            </a:extLst>
          </p:cNvPr>
          <p:cNvSpPr txBox="1"/>
          <p:nvPr/>
        </p:nvSpPr>
        <p:spPr>
          <a:xfrm>
            <a:off x="6175726"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Solution:</a:t>
            </a:r>
          </a:p>
        </p:txBody>
      </p:sp>
      <p:sp>
        <p:nvSpPr>
          <p:cNvPr id="56" name="Text Placeholder 15">
            <a:extLst>
              <a:ext uri="{FF2B5EF4-FFF2-40B4-BE49-F238E27FC236}">
                <a16:creationId xmlns:a16="http://schemas.microsoft.com/office/drawing/2014/main" id="{1828A3C3-266C-96BA-3E05-D2319825E7D7}"/>
              </a:ext>
            </a:extLst>
          </p:cNvPr>
          <p:cNvSpPr txBox="1">
            <a:spLocks/>
          </p:cNvSpPr>
          <p:nvPr/>
        </p:nvSpPr>
        <p:spPr>
          <a:xfrm>
            <a:off x="9157648" y="5031452"/>
            <a:ext cx="2732812" cy="1631216"/>
          </a:xfrm>
          <a:prstGeom prst="rect">
            <a:avLst/>
          </a:prstGeom>
        </p:spPr>
        <p:txBody>
          <a:bodyPr wrap="square" lIns="91440" tIns="45720" rIns="91440" bIns="4572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defRPr/>
            </a:pPr>
            <a:r>
              <a:rPr lang="en-US" sz="1000"/>
              <a:t>AT&amp;T’s Ask AT&amp;T AI assistant helps employees finalize enterprise forms that once took hours to complete. Now, it takes just two minutes. This allows employees to focus on other, more complicated tasks. Developer productivity has increased up to 50% in some cases while using the chatbot solutions. This effort helped AT&amp;T leverage chatbots and OpenAI technology to improve productivity.</a:t>
            </a:r>
          </a:p>
        </p:txBody>
      </p:sp>
      <p:sp>
        <p:nvSpPr>
          <p:cNvPr id="57" name="TextBox 56">
            <a:extLst>
              <a:ext uri="{FF2B5EF4-FFF2-40B4-BE49-F238E27FC236}">
                <a16:creationId xmlns:a16="http://schemas.microsoft.com/office/drawing/2014/main" id="{8EB891AB-9D8F-3F75-1F89-AC585C3E7323}"/>
              </a:ext>
            </a:extLst>
          </p:cNvPr>
          <p:cNvSpPr txBox="1"/>
          <p:nvPr/>
        </p:nvSpPr>
        <p:spPr>
          <a:xfrm>
            <a:off x="9153799" y="4743506"/>
            <a:ext cx="142875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chemeClr val="accent1"/>
                </a:solidFill>
                <a:effectLst/>
                <a:uLnTx/>
                <a:uFillTx/>
                <a:latin typeface="+mj-lt"/>
                <a:ea typeface="+mj-ea"/>
                <a:cs typeface="+mj-cs"/>
              </a:rPr>
              <a:t>Impact:</a:t>
            </a:r>
          </a:p>
        </p:txBody>
      </p:sp>
      <p:sp>
        <p:nvSpPr>
          <p:cNvPr id="58" name="Rectangle 57">
            <a:extLst>
              <a:ext uri="{FF2B5EF4-FFF2-40B4-BE49-F238E27FC236}">
                <a16:creationId xmlns:a16="http://schemas.microsoft.com/office/drawing/2014/main" id="{CFA926E6-3273-077D-ADCA-3308679A1C2C}"/>
              </a:ext>
            </a:extLst>
          </p:cNvPr>
          <p:cNvSpPr/>
          <p:nvPr/>
        </p:nvSpPr>
        <p:spPr>
          <a:xfrm>
            <a:off x="-4128" y="4003991"/>
            <a:ext cx="12196128" cy="67684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lumMod val="95000"/>
                </a:prstClr>
              </a:solidFill>
              <a:effectLst/>
              <a:uLnTx/>
              <a:uFillTx/>
              <a:latin typeface="Calibri" panose="020F0502020204030204"/>
              <a:ea typeface="+mn-ea"/>
              <a:cs typeface="+mn-cs"/>
            </a:endParaRPr>
          </a:p>
        </p:txBody>
      </p:sp>
      <p:sp>
        <p:nvSpPr>
          <p:cNvPr id="59" name="Rounded Rectangle 10">
            <a:extLst>
              <a:ext uri="{FF2B5EF4-FFF2-40B4-BE49-F238E27FC236}">
                <a16:creationId xmlns:a16="http://schemas.microsoft.com/office/drawing/2014/main" id="{23C35B53-B0CC-E063-D4E9-E2A1D5B099F5}"/>
              </a:ext>
            </a:extLst>
          </p:cNvPr>
          <p:cNvSpPr/>
          <p:nvPr/>
        </p:nvSpPr>
        <p:spPr>
          <a:xfrm>
            <a:off x="283464" y="0"/>
            <a:ext cx="3493073" cy="32717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60" name="Group 59">
            <a:extLst>
              <a:ext uri="{FF2B5EF4-FFF2-40B4-BE49-F238E27FC236}">
                <a16:creationId xmlns:a16="http://schemas.microsoft.com/office/drawing/2014/main" id="{8EE0B2E4-75A5-B6D8-E980-649F9C688D32}"/>
              </a:ext>
            </a:extLst>
          </p:cNvPr>
          <p:cNvGrpSpPr/>
          <p:nvPr/>
        </p:nvGrpSpPr>
        <p:grpSpPr>
          <a:xfrm>
            <a:off x="283464" y="0"/>
            <a:ext cx="3493074" cy="430887"/>
            <a:chOff x="417745" y="0"/>
            <a:chExt cx="3886240" cy="955040"/>
          </a:xfrm>
          <a:solidFill>
            <a:schemeClr val="accent1"/>
          </a:solidFill>
        </p:grpSpPr>
        <p:sp>
          <p:nvSpPr>
            <p:cNvPr id="61" name="Rounded Rectangle 12">
              <a:extLst>
                <a:ext uri="{FF2B5EF4-FFF2-40B4-BE49-F238E27FC236}">
                  <a16:creationId xmlns:a16="http://schemas.microsoft.com/office/drawing/2014/main" id="{A0349ABB-A482-7B21-1B50-EE41D6591DBC}"/>
                </a:ext>
              </a:extLst>
            </p:cNvPr>
            <p:cNvSpPr/>
            <p:nvPr/>
          </p:nvSpPr>
          <p:spPr>
            <a:xfrm>
              <a:off x="417746" y="0"/>
              <a:ext cx="3886239" cy="95504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AD45CB63-1262-C6F9-226A-9DA9A9333219}"/>
                </a:ext>
              </a:extLst>
            </p:cNvPr>
            <p:cNvSpPr/>
            <p:nvPr/>
          </p:nvSpPr>
          <p:spPr>
            <a:xfrm>
              <a:off x="417745" y="0"/>
              <a:ext cx="3886239" cy="243277"/>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3" name="Rectangle: Rounded Corners 5">
            <a:extLst>
              <a:ext uri="{FF2B5EF4-FFF2-40B4-BE49-F238E27FC236}">
                <a16:creationId xmlns:a16="http://schemas.microsoft.com/office/drawing/2014/main" id="{B7CD5648-967B-ADE2-C6BE-6C8A41E537E7}"/>
              </a:ext>
            </a:extLst>
          </p:cNvPr>
          <p:cNvSpPr/>
          <p:nvPr/>
        </p:nvSpPr>
        <p:spPr>
          <a:xfrm>
            <a:off x="565024" y="1421313"/>
            <a:ext cx="2720170" cy="143629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t">
            <a:noAutofit/>
          </a:bodyPr>
          <a:lstStyle/>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Industries: </a:t>
            </a:r>
          </a:p>
          <a:p>
            <a:pPr marL="236538" indent="-176213">
              <a:spcAft>
                <a:spcPts val="1200"/>
              </a:spcAft>
              <a:buFont typeface="Arial" panose="020B0604020202020204" pitchFamily="34" charset="0"/>
              <a:buChar char="•"/>
              <a:defRPr/>
            </a:pPr>
            <a:r>
              <a:rPr lang="en-US" sz="1200">
                <a:solidFill>
                  <a:schemeClr val="tx1"/>
                </a:solidFill>
              </a:rPr>
              <a:t>Telecomm</a:t>
            </a:r>
          </a:p>
          <a:p>
            <a:pPr marL="0" marR="0" lvl="0" indent="0" algn="l" defTabSz="914400" rtl="0" eaLnBrk="1" fontAlgn="auto" latinLnBrk="0" hangingPunct="1">
              <a:spcAft>
                <a:spcPts val="200"/>
              </a:spcAft>
              <a:buClrTx/>
              <a:buSzTx/>
              <a:buFontTx/>
              <a:buNone/>
              <a:tabLst/>
              <a:defRPr/>
            </a:pPr>
            <a:r>
              <a:rPr lang="en-US" sz="1600">
                <a:solidFill>
                  <a:schemeClr val="tx1"/>
                </a:solidFill>
                <a:latin typeface="+mj-lt"/>
                <a:ea typeface="+mj-ea"/>
                <a:cs typeface="+mj-cs"/>
              </a:rPr>
              <a:t>Use cases:</a:t>
            </a:r>
          </a:p>
          <a:p>
            <a:pPr marL="236538" marR="0" lvl="0" indent="-176213" fontAlgn="auto">
              <a:lnSpc>
                <a:spcPct val="100000"/>
              </a:lnSpc>
              <a:spcBef>
                <a:spcPts val="0"/>
              </a:spcBef>
              <a:spcAft>
                <a:spcPts val="600"/>
              </a:spcAft>
              <a:buClrTx/>
              <a:buSzTx/>
              <a:buFont typeface="Arial" panose="020B0604020202020204" pitchFamily="34" charset="0"/>
              <a:buChar char="•"/>
              <a:tabLst/>
              <a:defRPr/>
            </a:pPr>
            <a:r>
              <a:rPr lang="en-US" sz="1200">
                <a:solidFill>
                  <a:schemeClr val="tx1"/>
                </a:solidFill>
              </a:rPr>
              <a:t>Contact center agent assistant</a:t>
            </a:r>
          </a:p>
        </p:txBody>
      </p:sp>
      <p:sp>
        <p:nvSpPr>
          <p:cNvPr id="64" name="TextBox 63">
            <a:extLst>
              <a:ext uri="{FF2B5EF4-FFF2-40B4-BE49-F238E27FC236}">
                <a16:creationId xmlns:a16="http://schemas.microsoft.com/office/drawing/2014/main" id="{73E19984-CD52-684F-42D7-5E6AB292D84A}"/>
              </a:ext>
            </a:extLst>
          </p:cNvPr>
          <p:cNvSpPr txBox="1"/>
          <p:nvPr/>
        </p:nvSpPr>
        <p:spPr>
          <a:xfrm>
            <a:off x="565024" y="535765"/>
            <a:ext cx="2720170" cy="677108"/>
          </a:xfrm>
          <a:prstGeom prst="rect">
            <a:avLst/>
          </a:prstGeom>
          <a:noFill/>
        </p:spPr>
        <p:txBody>
          <a:bodyPr wrap="square" lIns="0" tIns="0" rIns="0" bIns="0" rtlCol="0">
            <a:noAutofit/>
          </a:bodyPr>
          <a:lstStyle/>
          <a:p>
            <a:pPr marR="0" lvl="0" indent="0" fontAlgn="auto">
              <a:lnSpc>
                <a:spcPct val="100000"/>
              </a:lnSpc>
              <a:spcBef>
                <a:spcPts val="0"/>
              </a:spcBef>
              <a:spcAft>
                <a:spcPts val="0"/>
              </a:spcAft>
              <a:buClrTx/>
              <a:buSzTx/>
              <a:buFontTx/>
              <a:buNone/>
              <a:tabLst/>
              <a:defRPr/>
            </a:pPr>
            <a:r>
              <a:rPr lang="en-US" sz="1200" b="1"/>
              <a:t>PERSONAS</a:t>
            </a:r>
          </a:p>
          <a:p>
            <a:pPr>
              <a:defRPr/>
            </a:pPr>
            <a:r>
              <a:rPr lang="en-US" sz="1600"/>
              <a:t>Customer Service and Support</a:t>
            </a:r>
          </a:p>
        </p:txBody>
      </p:sp>
      <p:sp>
        <p:nvSpPr>
          <p:cNvPr id="65" name="Text Placeholder 1">
            <a:extLst>
              <a:ext uri="{FF2B5EF4-FFF2-40B4-BE49-F238E27FC236}">
                <a16:creationId xmlns:a16="http://schemas.microsoft.com/office/drawing/2014/main" id="{08802769-3863-E435-64AB-73F86B3B6736}"/>
              </a:ext>
            </a:extLst>
          </p:cNvPr>
          <p:cNvSpPr txBox="1">
            <a:spLocks/>
          </p:cNvSpPr>
          <p:nvPr/>
        </p:nvSpPr>
        <p:spPr>
          <a:xfrm>
            <a:off x="283463" y="4219303"/>
            <a:ext cx="7158434" cy="246221"/>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fontAlgn="auto">
              <a:lnSpc>
                <a:spcPct val="100000"/>
              </a:lnSpc>
              <a:spcAft>
                <a:spcPts val="0"/>
              </a:spcAft>
              <a:buClrTx/>
              <a:buSzTx/>
              <a:buNone/>
              <a:tabLst/>
              <a:defRPr/>
            </a:pPr>
            <a:r>
              <a:rPr lang="en-US" sz="1600" i="1"/>
              <a:t>“Once they (the AT&amp;T developer base) realize what it can do, they love it”</a:t>
            </a:r>
          </a:p>
        </p:txBody>
      </p:sp>
      <p:sp>
        <p:nvSpPr>
          <p:cNvPr id="66" name="Text Placeholder 1">
            <a:extLst>
              <a:ext uri="{FF2B5EF4-FFF2-40B4-BE49-F238E27FC236}">
                <a16:creationId xmlns:a16="http://schemas.microsoft.com/office/drawing/2014/main" id="{B8658253-84FF-9A9F-2CB1-74E207A3B19B}"/>
              </a:ext>
            </a:extLst>
          </p:cNvPr>
          <p:cNvSpPr txBox="1">
            <a:spLocks/>
          </p:cNvSpPr>
          <p:nvPr/>
        </p:nvSpPr>
        <p:spPr>
          <a:xfrm>
            <a:off x="8356602" y="4134664"/>
            <a:ext cx="3533857" cy="415498"/>
          </a:xfrm>
          <a:prstGeom prst="rect">
            <a:avLst/>
          </a:prstGeom>
          <a:noFill/>
        </p:spPr>
        <p:txBody>
          <a:bodyPr wrap="square" lIns="0" tIns="0" rIns="0" bIns="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defRPr/>
            </a:pPr>
            <a:r>
              <a:rPr kumimoji="0" lang="en-US" sz="1600" b="0" i="0" u="none" strike="noStrike" kern="1200" cap="none" spc="0" normalizeH="0" baseline="0" noProof="0">
                <a:ln>
                  <a:noFill/>
                </a:ln>
                <a:solidFill>
                  <a:srgbClr val="E7E6E6"/>
                </a:solidFill>
                <a:effectLst/>
                <a:uLnTx/>
                <a:uFillTx/>
                <a:latin typeface="Segoe UI Semibold"/>
                <a:ea typeface="+mn-ea"/>
                <a:cs typeface="+mn-cs"/>
              </a:rPr>
              <a:t>- </a:t>
            </a:r>
            <a:r>
              <a:rPr lang="en-US" sz="1400">
                <a:latin typeface="+mj-lt"/>
                <a:ea typeface="+mj-ea"/>
                <a:cs typeface="+mj-cs"/>
              </a:rPr>
              <a:t>Mark Austin,</a:t>
            </a:r>
            <a:br>
              <a:rPr lang="en-US" sz="1400">
                <a:latin typeface="+mj-lt"/>
                <a:ea typeface="+mj-ea"/>
                <a:cs typeface="+mj-cs"/>
              </a:rPr>
            </a:br>
            <a:r>
              <a:rPr lang="en-US" sz="1100">
                <a:solidFill>
                  <a:schemeClr val="accent1"/>
                </a:solidFill>
                <a:latin typeface="+mj-lt"/>
                <a:ea typeface="+mj-ea"/>
                <a:cs typeface="+mj-cs"/>
              </a:rPr>
              <a:t>Vice President, Data Science, AT&amp;T</a:t>
            </a:r>
          </a:p>
        </p:txBody>
      </p:sp>
      <p:sp>
        <p:nvSpPr>
          <p:cNvPr id="67" name="Text Placeholder 6">
            <a:extLst>
              <a:ext uri="{FF2B5EF4-FFF2-40B4-BE49-F238E27FC236}">
                <a16:creationId xmlns:a16="http://schemas.microsoft.com/office/drawing/2014/main" id="{4C4F743E-D440-5FC2-4A58-0330FC7E0FD1}"/>
              </a:ext>
            </a:extLst>
          </p:cNvPr>
          <p:cNvSpPr txBox="1">
            <a:spLocks/>
          </p:cNvSpPr>
          <p:nvPr/>
        </p:nvSpPr>
        <p:spPr>
          <a:xfrm>
            <a:off x="283464" y="6345936"/>
            <a:ext cx="2030177" cy="215444"/>
          </a:xfrm>
          <a:prstGeom prst="rect">
            <a:avLst/>
          </a:prstGeom>
        </p:spPr>
        <p:txBody>
          <a:bodyPr lIns="0" tIns="0" rIns="0" bIns="0" anchor="b" anchorCtr="0">
            <a:noAutofit/>
          </a:bodyPr>
          <a:lstStyle>
            <a:lvl1pPr marL="0" indent="0" algn="l" defTabSz="914400" rtl="0" eaLnBrk="1" latinLnBrk="0" hangingPunct="1">
              <a:lnSpc>
                <a:spcPct val="100000"/>
              </a:lnSpc>
              <a:spcBef>
                <a:spcPts val="1000"/>
              </a:spcBef>
              <a:buFont typeface="Arial" panose="020B0604020202020204" pitchFamily="34" charset="0"/>
              <a:buNone/>
              <a:defRPr sz="1000" b="1" i="0" kern="1200">
                <a:solidFill>
                  <a:schemeClr val="bg1">
                    <a:lumMod val="50000"/>
                  </a:schemeClr>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fontAlgn="auto">
              <a:spcAft>
                <a:spcPts val="0"/>
              </a:spcAft>
              <a:buClrTx/>
              <a:buSzTx/>
              <a:tabLst/>
              <a:defRPr/>
            </a:pPr>
            <a:r>
              <a:rPr lang="en-US" sz="1400" b="0">
                <a:solidFill>
                  <a:schemeClr val="accent1"/>
                </a:solidFill>
                <a:latin typeface="+mj-lt"/>
                <a:ea typeface="+mj-ea"/>
                <a:cs typeface="+mj-cs"/>
                <a:hlinkClick r:id="rId5">
                  <a:extLst>
                    <a:ext uri="{A12FA001-AC4F-418D-AE19-62706E023703}">
                      <ahyp:hlinkClr xmlns:ahyp="http://schemas.microsoft.com/office/drawing/2018/hyperlinkcolor" val="tx"/>
                    </a:ext>
                  </a:extLst>
                </a:hlinkClick>
              </a:rPr>
              <a:t>Read the full story</a:t>
            </a:r>
            <a:endParaRPr lang="en-US" sz="1400" b="0">
              <a:solidFill>
                <a:schemeClr val="accent1"/>
              </a:solidFill>
              <a:latin typeface="+mj-lt"/>
              <a:ea typeface="+mj-ea"/>
              <a:cs typeface="+mj-cs"/>
            </a:endParaRPr>
          </a:p>
        </p:txBody>
      </p:sp>
      <p:cxnSp>
        <p:nvCxnSpPr>
          <p:cNvPr id="68" name="Straight Connector 67">
            <a:extLst>
              <a:ext uri="{FF2B5EF4-FFF2-40B4-BE49-F238E27FC236}">
                <a16:creationId xmlns:a16="http://schemas.microsoft.com/office/drawing/2014/main" id="{6A64CD16-1786-AF29-E0FF-468E77D96B99}"/>
              </a:ext>
            </a:extLst>
          </p:cNvPr>
          <p:cNvCxnSpPr>
            <a:cxnSpLocks/>
          </p:cNvCxnSpPr>
          <p:nvPr/>
        </p:nvCxnSpPr>
        <p:spPr>
          <a:xfrm>
            <a:off x="2986879"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CC112AD-2FBE-BB6E-DBB3-7203797B0A1E}"/>
              </a:ext>
            </a:extLst>
          </p:cNvPr>
          <p:cNvCxnSpPr>
            <a:cxnSpLocks/>
          </p:cNvCxnSpPr>
          <p:nvPr/>
        </p:nvCxnSpPr>
        <p:spPr>
          <a:xfrm>
            <a:off x="613405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B2CC8A8-C27C-0B41-E63A-178594FC88A6}"/>
              </a:ext>
            </a:extLst>
          </p:cNvPr>
          <p:cNvCxnSpPr>
            <a:cxnSpLocks/>
          </p:cNvCxnSpPr>
          <p:nvPr/>
        </p:nvCxnSpPr>
        <p:spPr>
          <a:xfrm>
            <a:off x="9119547" y="4859615"/>
            <a:ext cx="0" cy="175708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709105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F982B-AA91-EBF3-54F6-1C29395B1DF4}"/>
              </a:ext>
            </a:extLst>
          </p:cNvPr>
          <p:cNvSpPr>
            <a:spLocks noGrp="1"/>
          </p:cNvSpPr>
          <p:nvPr>
            <p:ph type="title"/>
          </p:nvPr>
        </p:nvSpPr>
        <p:spPr>
          <a:xfrm>
            <a:off x="585788" y="2464197"/>
            <a:ext cx="6259512" cy="1231106"/>
          </a:xfrm>
        </p:spPr>
        <p:txBody>
          <a:bodyPr>
            <a:spAutoFit/>
          </a:bodyPr>
          <a:lstStyle/>
          <a:p>
            <a:pPr lvl="0"/>
            <a:r>
              <a:rPr lang="en-US" noProof="0"/>
              <a:t>Revolutionizing grocery shopping with gen AI</a:t>
            </a:r>
          </a:p>
        </p:txBody>
      </p:sp>
      <p:pic>
        <p:nvPicPr>
          <p:cNvPr id="1026" name="Picture 2" descr="Carrefour Logo: valor, história, PNG">
            <a:extLst>
              <a:ext uri="{FF2B5EF4-FFF2-40B4-BE49-F238E27FC236}">
                <a16:creationId xmlns:a16="http://schemas.microsoft.com/office/drawing/2014/main" id="{75AF3549-0974-BBFF-CDBE-1F1F2CADC5C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14023" r="14023"/>
          <a:stretch/>
        </p:blipFill>
        <p:spPr bwMode="auto">
          <a:xfrm>
            <a:off x="528637" y="567826"/>
            <a:ext cx="1499279" cy="117207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9AF283E-19BB-9045-14D1-376EB7A17A65}"/>
              </a:ext>
            </a:extLst>
          </p:cNvPr>
          <p:cNvSpPr/>
          <p:nvPr/>
        </p:nvSpPr>
        <p:spPr bwMode="auto">
          <a:xfrm>
            <a:off x="585787" y="4594860"/>
            <a:ext cx="2446973" cy="723900"/>
          </a:xfrm>
          <a:prstGeom prst="rect">
            <a:avLst/>
          </a:prstGeom>
          <a:solidFill>
            <a:schemeClr val="bg2">
              <a:lumMod val="75000"/>
            </a:schemeClr>
          </a:solid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mj-lt"/>
                <a:ea typeface="Segoe UI" pitchFamily="34" charset="0"/>
                <a:cs typeface="Segoe UI" pitchFamily="34" charset="0"/>
                <a:hlinkClick r:id="rId5">
                  <a:extLst>
                    <a:ext uri="{A12FA001-AC4F-418D-AE19-62706E023703}">
                      <ahyp:hlinkClr xmlns:ahyp="http://schemas.microsoft.com/office/drawing/2018/hyperlinkcolor" val="tx"/>
                    </a:ext>
                  </a:extLst>
                </a:hlinkClick>
              </a:rPr>
              <a:t>Read full story &gt;</a:t>
            </a:r>
            <a:endParaRPr kumimoji="0" lang="en-US" sz="2000" b="0" i="0" u="none" strike="noStrike" kern="1200" cap="none" spc="0" normalizeH="0" baseline="0" noProof="0">
              <a:ln>
                <a:noFill/>
              </a:ln>
              <a:solidFill>
                <a:schemeClr val="tx1"/>
              </a:solidFill>
              <a:effectLst/>
              <a:uLnTx/>
              <a:uFillTx/>
              <a:latin typeface="+mj-lt"/>
              <a:ea typeface="Segoe UI" pitchFamily="34" charset="0"/>
              <a:cs typeface="Segoe UI" pitchFamily="34" charset="0"/>
            </a:endParaRPr>
          </a:p>
        </p:txBody>
      </p:sp>
      <p:pic>
        <p:nvPicPr>
          <p:cNvPr id="8" name="Picture 7" descr="A picture containing text, indoor, screen, electronics&#10;&#10;Description automatically generated">
            <a:extLst>
              <a:ext uri="{FF2B5EF4-FFF2-40B4-BE49-F238E27FC236}">
                <a16:creationId xmlns:a16="http://schemas.microsoft.com/office/drawing/2014/main" id="{A9ABE301-591E-8F98-8A58-F104A419BF4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707734" y="3130194"/>
            <a:ext cx="8079352" cy="4388208"/>
          </a:xfrm>
          <a:prstGeom prst="rect">
            <a:avLst/>
          </a:prstGeom>
        </p:spPr>
      </p:pic>
      <p:pic>
        <p:nvPicPr>
          <p:cNvPr id="9" name="Picture 8">
            <a:extLst>
              <a:ext uri="{FF2B5EF4-FFF2-40B4-BE49-F238E27FC236}">
                <a16:creationId xmlns:a16="http://schemas.microsoft.com/office/drawing/2014/main" id="{12834F70-21B5-3616-F679-F0AF317F3B9E}"/>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l="2029" r="2029"/>
          <a:stretch/>
        </p:blipFill>
        <p:spPr>
          <a:xfrm>
            <a:off x="6045200" y="3373027"/>
            <a:ext cx="5765800" cy="3256374"/>
          </a:xfrm>
          <a:prstGeom prst="roundRect">
            <a:avLst>
              <a:gd name="adj" fmla="val 600"/>
            </a:avLst>
          </a:prstGeom>
        </p:spPr>
      </p:pic>
    </p:spTree>
    <p:extLst>
      <p:ext uri="{BB962C8B-B14F-4D97-AF65-F5344CB8AC3E}">
        <p14:creationId xmlns:p14="http://schemas.microsoft.com/office/powerpoint/2010/main" val="357355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8FEA80-E577-5BE1-0508-30A0B339B762}"/>
              </a:ext>
            </a:extLst>
          </p:cNvPr>
          <p:cNvSpPr/>
          <p:nvPr/>
        </p:nvSpPr>
        <p:spPr bwMode="auto">
          <a:xfrm>
            <a:off x="0" y="0"/>
            <a:ext cx="5973160" cy="685799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Segoe UI" pitchFamily="34" charset="0"/>
              <a:cs typeface="Segoe UI" pitchFamily="34" charset="0"/>
            </a:endParaRPr>
          </a:p>
        </p:txBody>
      </p:sp>
      <p:sp>
        <p:nvSpPr>
          <p:cNvPr id="13" name="TextBox 12">
            <a:extLst>
              <a:ext uri="{FF2B5EF4-FFF2-40B4-BE49-F238E27FC236}">
                <a16:creationId xmlns:a16="http://schemas.microsoft.com/office/drawing/2014/main" id="{F806BF4D-31CF-B4D1-7F2B-0538A984A7F8}"/>
              </a:ext>
            </a:extLst>
          </p:cNvPr>
          <p:cNvSpPr txBox="1"/>
          <p:nvPr/>
        </p:nvSpPr>
        <p:spPr>
          <a:xfrm>
            <a:off x="588963" y="446095"/>
            <a:ext cx="2819170"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i="0" u="none" strike="noStrike" kern="1200" cap="none" spc="0" normalizeH="0" baseline="0" noProof="0">
                <a:ln>
                  <a:noFill/>
                </a:ln>
                <a:solidFill>
                  <a:srgbClr val="50E6FF"/>
                </a:solidFill>
                <a:effectLst/>
                <a:uLnTx/>
                <a:uFillTx/>
                <a:latin typeface="+mj-lt"/>
                <a:ea typeface="+mj-ea"/>
                <a:cs typeface="+mj-cs"/>
              </a:rPr>
              <a:t>PERSONA</a:t>
            </a:r>
            <a:br>
              <a:rPr kumimoji="0" lang="en-US" sz="1600" i="0" u="none" strike="noStrike" kern="1200" cap="none" spc="0" normalizeH="0" baseline="0" noProof="0">
                <a:ln>
                  <a:noFill/>
                </a:ln>
                <a:solidFill>
                  <a:srgbClr val="50E6FF"/>
                </a:solidFill>
                <a:effectLst/>
                <a:uLnTx/>
                <a:uFillTx/>
                <a:latin typeface="+mj-lt"/>
                <a:ea typeface="+mj-ea"/>
                <a:cs typeface="+mj-cs"/>
              </a:rPr>
            </a:br>
            <a:r>
              <a:rPr kumimoji="0" lang="en-US" sz="2000" i="0" u="none" strike="noStrike" kern="1200" cap="none" spc="0" normalizeH="0" baseline="0" noProof="0">
                <a:ln>
                  <a:noFill/>
                </a:ln>
                <a:solidFill>
                  <a:srgbClr val="50E6FF"/>
                </a:solidFill>
                <a:effectLst/>
                <a:uLnTx/>
                <a:uFillTx/>
              </a:rPr>
              <a:t>Product experience lead</a:t>
            </a:r>
          </a:p>
        </p:txBody>
      </p:sp>
      <p:sp>
        <p:nvSpPr>
          <p:cNvPr id="36" name="TextBox 35">
            <a:extLst>
              <a:ext uri="{FF2B5EF4-FFF2-40B4-BE49-F238E27FC236}">
                <a16:creationId xmlns:a16="http://schemas.microsoft.com/office/drawing/2014/main" id="{96B0A60C-0D2F-057D-5205-EEAEA9A12401}"/>
              </a:ext>
            </a:extLst>
          </p:cNvPr>
          <p:cNvSpPr txBox="1">
            <a:spLocks/>
          </p:cNvSpPr>
          <p:nvPr/>
        </p:nvSpPr>
        <p:spPr>
          <a:xfrm>
            <a:off x="6207915" y="4896434"/>
            <a:ext cx="3728565" cy="1585049"/>
          </a:xfrm>
          <a:prstGeom prst="rect">
            <a:avLst/>
          </a:prstGeom>
          <a:noFill/>
        </p:spPr>
        <p:txBody>
          <a:bodyPr vert="horz" wrap="square" lIns="0" tIns="0" rIns="0" bIns="0" rtlCol="0">
            <a:spAutoFit/>
          </a:bodyPr>
          <a:lstStyle/>
          <a:p>
            <a:pPr>
              <a:spcAft>
                <a:spcPts val="600"/>
              </a:spcAft>
            </a:pPr>
            <a:r>
              <a:rPr lang="en-US">
                <a:latin typeface="+mj-lt"/>
                <a:ea typeface="+mj-ea"/>
                <a:cs typeface="+mj-cs"/>
              </a:rPr>
              <a:t>Customer examples</a:t>
            </a:r>
          </a:p>
          <a:p>
            <a:pPr algn="l"/>
            <a:r>
              <a:rPr lang="en-US" sz="1600">
                <a:hlinkClick r:id="rId3"/>
              </a:rPr>
              <a:t>Le Monde </a:t>
            </a:r>
            <a:r>
              <a:rPr lang="en-US" sz="1600"/>
              <a:t>used Azure AI to provide its audience the option of listening to Le Monde rather than reading it, in order to retain subscribers by adapting to their new ways of consuming news.</a:t>
            </a:r>
          </a:p>
        </p:txBody>
      </p:sp>
      <p:cxnSp>
        <p:nvCxnSpPr>
          <p:cNvPr id="57" name="Straight Connector 56">
            <a:extLst>
              <a:ext uri="{FF2B5EF4-FFF2-40B4-BE49-F238E27FC236}">
                <a16:creationId xmlns:a16="http://schemas.microsoft.com/office/drawing/2014/main" id="{55C9646C-0DCA-8901-1B90-F7908113ACBD}"/>
              </a:ext>
            </a:extLst>
          </p:cNvPr>
          <p:cNvCxnSpPr/>
          <p:nvPr/>
        </p:nvCxnSpPr>
        <p:spPr>
          <a:xfrm>
            <a:off x="6207915" y="4707467"/>
            <a:ext cx="564128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E840B85-B710-057C-1839-B0E639E5A92F}"/>
              </a:ext>
            </a:extLst>
          </p:cNvPr>
          <p:cNvSpPr txBox="1">
            <a:spLocks/>
          </p:cNvSpPr>
          <p:nvPr/>
        </p:nvSpPr>
        <p:spPr>
          <a:xfrm>
            <a:off x="6207915" y="2282063"/>
            <a:ext cx="5630357" cy="572464"/>
          </a:xfrm>
          <a:prstGeom prst="rect">
            <a:avLst/>
          </a:prstGeom>
          <a:noFill/>
        </p:spPr>
        <p:txBody>
          <a:bodyPr vert="horz" wrap="square" lIns="0" tIns="0" rIns="0" bIns="0" rtlCol="0">
            <a:spAutoFit/>
          </a:bodyPr>
          <a:lstStyle/>
          <a:p>
            <a:pPr algn="l"/>
            <a:r>
              <a:rPr lang="en-US" dirty="0">
                <a:latin typeface="+mj-lt"/>
                <a:ea typeface="+mj-ea"/>
                <a:cs typeface="+mj-cs"/>
              </a:rPr>
              <a:t>Technical Patterns and Sample Architectures</a:t>
            </a:r>
          </a:p>
          <a:p>
            <a:pPr marR="0" lvl="0" algn="l" defTabSz="932742" rtl="0" eaLnBrk="1" fontAlgn="auto" latinLnBrk="0" hangingPunct="1">
              <a:lnSpc>
                <a:spcPct val="100000"/>
              </a:lnSpc>
              <a:spcBef>
                <a:spcPts val="400"/>
              </a:spcBef>
              <a:spcAft>
                <a:spcPts val="0"/>
              </a:spcAft>
              <a:buClrTx/>
              <a:buSzPct val="90000"/>
              <a:tabLst/>
              <a:defRPr/>
            </a:pPr>
            <a:r>
              <a:rPr kumimoji="0" lang="en-US" sz="1600" b="0" i="0" u="none" strike="noStrike" kern="1200" cap="none" spc="0" normalizeH="0" baseline="0" noProof="0" dirty="0">
                <a:ln>
                  <a:noFill/>
                </a:ln>
                <a:effectLst/>
                <a:uLnTx/>
                <a:uFillTx/>
                <a:hlinkClick r:id="rId4" action="ppaction://hlinksldjump"/>
              </a:rPr>
              <a:t>Content generation</a:t>
            </a:r>
            <a:endParaRPr lang="en-US" sz="2000" dirty="0"/>
          </a:p>
        </p:txBody>
      </p:sp>
      <p:sp>
        <p:nvSpPr>
          <p:cNvPr id="29" name="Text Placeholder 12">
            <a:extLst>
              <a:ext uri="{FF2B5EF4-FFF2-40B4-BE49-F238E27FC236}">
                <a16:creationId xmlns:a16="http://schemas.microsoft.com/office/drawing/2014/main" id="{90EE2559-3E25-EF32-4509-D2C91ABE72AF}"/>
              </a:ext>
            </a:extLst>
          </p:cNvPr>
          <p:cNvSpPr txBox="1">
            <a:spLocks/>
          </p:cNvSpPr>
          <p:nvPr/>
        </p:nvSpPr>
        <p:spPr>
          <a:xfrm>
            <a:off x="6207915" y="150349"/>
            <a:ext cx="4422775" cy="457200"/>
          </a:xfrm>
          <a:prstGeom prst="rect">
            <a:avLst/>
          </a:prstGeom>
        </p:spPr>
        <p:txBody>
          <a:bodyPr vert="horz" wrap="square" lIns="0" tIns="0" rIns="0" bIns="0" rtlCol="0" anchor="b">
            <a:no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a:ln>
                  <a:noFill/>
                </a:ln>
                <a:solidFill>
                  <a:srgbClr val="000000"/>
                </a:solidFill>
                <a:effectLst/>
                <a:uLnTx/>
                <a:uFillTx/>
                <a:ea typeface="+mj-ea"/>
                <a:cs typeface="+mj-cs"/>
              </a:rPr>
              <a:t>Business Impact</a:t>
            </a:r>
          </a:p>
        </p:txBody>
      </p:sp>
      <p:graphicFrame>
        <p:nvGraphicFramePr>
          <p:cNvPr id="33" name="Table 32">
            <a:extLst>
              <a:ext uri="{FF2B5EF4-FFF2-40B4-BE49-F238E27FC236}">
                <a16:creationId xmlns:a16="http://schemas.microsoft.com/office/drawing/2014/main" id="{1E2A6DB9-F9EC-9A98-79C7-F47FCBDBA68A}"/>
              </a:ext>
            </a:extLst>
          </p:cNvPr>
          <p:cNvGraphicFramePr>
            <a:graphicFrameLocks noGrp="1"/>
          </p:cNvGraphicFramePr>
          <p:nvPr>
            <p:extLst>
              <p:ext uri="{D42A27DB-BD31-4B8C-83A1-F6EECF244321}">
                <p14:modId xmlns:p14="http://schemas.microsoft.com/office/powerpoint/2010/main" val="1137554602"/>
              </p:ext>
            </p:extLst>
          </p:nvPr>
        </p:nvGraphicFramePr>
        <p:xfrm>
          <a:off x="6207915" y="745567"/>
          <a:ext cx="1825523" cy="1153083"/>
        </p:xfrm>
        <a:graphic>
          <a:graphicData uri="http://schemas.openxmlformats.org/drawingml/2006/table">
            <a:tbl>
              <a:tblPr firstRow="1" bandRow="1">
                <a:tableStyleId>{21E4AEA4-8DFA-4A89-87EB-49C32662AFE0}</a:tableStyleId>
              </a:tblPr>
              <a:tblGrid>
                <a:gridCol w="1825523">
                  <a:extLst>
                    <a:ext uri="{9D8B030D-6E8A-4147-A177-3AD203B41FA5}">
                      <a16:colId xmlns:a16="http://schemas.microsoft.com/office/drawing/2014/main" val="554301574"/>
                    </a:ext>
                  </a:extLst>
                </a:gridCol>
              </a:tblGrid>
              <a:tr h="292608">
                <a:tc>
                  <a:txBody>
                    <a:bodyPr/>
                    <a:lstStyle/>
                    <a:p>
                      <a:pPr algn="ctr">
                        <a:tabLst>
                          <a:tab pos="804863" algn="l"/>
                        </a:tabLst>
                      </a:pPr>
                      <a:r>
                        <a:rPr lang="en-US" sz="1200" b="0">
                          <a:latin typeface="+mj-lt"/>
                          <a:ea typeface="+mj-ea"/>
                          <a:cs typeface="+mj-cs"/>
                        </a:rPr>
                        <a:t>Metrics</a:t>
                      </a:r>
                    </a:p>
                  </a:txBody>
                  <a:tcPr>
                    <a:lnL w="6350" cap="flat" cmpd="sng" algn="ctr">
                      <a:solidFill>
                        <a:schemeClr val="accent1"/>
                      </a:solidFill>
                      <a:prstDash val="solid"/>
                      <a:round/>
                      <a:headEnd type="none" w="med" len="med"/>
                      <a:tailEnd type="none" w="med" len="med"/>
                    </a:lnL>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8D4"/>
                    </a:solidFill>
                  </a:tcPr>
                </a:tc>
                <a:extLst>
                  <a:ext uri="{0D108BD9-81ED-4DB2-BD59-A6C34878D82A}">
                    <a16:rowId xmlns:a16="http://schemas.microsoft.com/office/drawing/2014/main" val="1080957189"/>
                  </a:ext>
                </a:extLst>
              </a:tr>
              <a:tr h="383302">
                <a:tc>
                  <a:txBody>
                    <a:bodyPr/>
                    <a:lstStyle/>
                    <a:p>
                      <a:pPr algn="ctr"/>
                      <a:r>
                        <a:rPr lang="en-US" sz="1200">
                          <a:latin typeface="+mn-lt"/>
                          <a:ea typeface="+mn-ea"/>
                          <a:cs typeface="+mn-cs"/>
                        </a:rPr>
                        <a:t>Net new customers</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052944"/>
                  </a:ext>
                </a:extLst>
              </a:tr>
              <a:tr h="477173">
                <a:tc>
                  <a:txBody>
                    <a:bodyPr/>
                    <a:lstStyle/>
                    <a:p>
                      <a:pPr algn="ctr"/>
                      <a:r>
                        <a:rPr lang="en-US" sz="1200">
                          <a:latin typeface="+mn-lt"/>
                          <a:ea typeface="+mn-ea"/>
                          <a:cs typeface="+mn-cs"/>
                        </a:rPr>
                        <a:t>Revenue increase</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06835406"/>
                  </a:ext>
                </a:extLst>
              </a:tr>
            </a:tbl>
          </a:graphicData>
        </a:graphic>
      </p:graphicFrame>
      <p:sp>
        <p:nvSpPr>
          <p:cNvPr id="3" name="Title 1">
            <a:extLst>
              <a:ext uri="{FF2B5EF4-FFF2-40B4-BE49-F238E27FC236}">
                <a16:creationId xmlns:a16="http://schemas.microsoft.com/office/drawing/2014/main" id="{F1AAEB12-4733-893D-99B9-4B623BCCF7D3}"/>
              </a:ext>
            </a:extLst>
          </p:cNvPr>
          <p:cNvSpPr txBox="1">
            <a:spLocks/>
          </p:cNvSpPr>
          <p:nvPr/>
        </p:nvSpPr>
        <p:spPr>
          <a:xfrm>
            <a:off x="571500" y="1271828"/>
            <a:ext cx="5176157" cy="273921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000" b="0" kern="1200" cap="none" spc="-50" baseline="0">
                <a:ln w="3175">
                  <a:noFill/>
                </a:ln>
                <a:solidFill>
                  <a:schemeClr val="tx2"/>
                </a:solidFill>
                <a:effectLst/>
                <a:latin typeface="+mj-lt"/>
                <a:ea typeface="+mn-ea"/>
                <a:cs typeface="Segoe UI" pitchFamily="34" charset="0"/>
              </a:defRPr>
            </a:lvl1pPr>
          </a:lstStyle>
          <a:p>
            <a:pPr defTabSz="914400">
              <a:spcBef>
                <a:spcPts val="0"/>
              </a:spcBef>
              <a:spcAft>
                <a:spcPts val="1200"/>
              </a:spcAft>
              <a:defRPr/>
            </a:pPr>
            <a:r>
              <a:rPr lang="en-US">
                <a:solidFill>
                  <a:schemeClr val="bg1"/>
                </a:solidFill>
                <a:ea typeface="+mj-ea"/>
                <a:cs typeface="+mj-cs"/>
              </a:rPr>
              <a:t>Creation of new customer-facing content</a:t>
            </a:r>
          </a:p>
          <a:p>
            <a:pPr defTabSz="914400">
              <a:spcBef>
                <a:spcPts val="0"/>
              </a:spcBef>
              <a:spcAft>
                <a:spcPts val="1200"/>
              </a:spcAft>
              <a:defRPr/>
            </a:pPr>
            <a:r>
              <a:rPr lang="en-US" sz="1400" spc="0">
                <a:ln>
                  <a:noFill/>
                </a:ln>
                <a:solidFill>
                  <a:schemeClr val="bg1"/>
                </a:solidFill>
                <a:latin typeface="+mn-lt"/>
                <a:cs typeface="+mn-cs"/>
              </a:rPr>
              <a:t>Product owners can generate new content formats from existing content (i.e. text, images, videos) by reformatting, resizing, clipping or transforming the source item into a variety of new forms. </a:t>
            </a:r>
          </a:p>
          <a:p>
            <a:pPr defTabSz="914400">
              <a:spcBef>
                <a:spcPts val="0"/>
              </a:spcBef>
              <a:spcAft>
                <a:spcPts val="1200"/>
              </a:spcAft>
              <a:defRPr/>
            </a:pPr>
            <a:r>
              <a:rPr lang="en-US" sz="1400" spc="0">
                <a:ln>
                  <a:noFill/>
                </a:ln>
                <a:solidFill>
                  <a:schemeClr val="bg1"/>
                </a:solidFill>
                <a:latin typeface="+mn-lt"/>
                <a:cs typeface="+mn-cs"/>
              </a:rPr>
              <a:t>These new content formats can become a new source of revenue, or help you reach new audiences and expand your customer base.</a:t>
            </a:r>
          </a:p>
        </p:txBody>
      </p:sp>
      <p:sp>
        <p:nvSpPr>
          <p:cNvPr id="4" name="TextBox 3">
            <a:extLst>
              <a:ext uri="{FF2B5EF4-FFF2-40B4-BE49-F238E27FC236}">
                <a16:creationId xmlns:a16="http://schemas.microsoft.com/office/drawing/2014/main" id="{66FB9539-C67D-EB4E-860A-B1735B321397}"/>
              </a:ext>
            </a:extLst>
          </p:cNvPr>
          <p:cNvSpPr txBox="1"/>
          <p:nvPr/>
        </p:nvSpPr>
        <p:spPr>
          <a:xfrm>
            <a:off x="10473045" y="5188892"/>
            <a:ext cx="1594143" cy="443711"/>
          </a:xfrm>
          <a:prstGeom prst="rect">
            <a:avLst/>
          </a:prstGeom>
          <a:noFill/>
        </p:spPr>
        <p:txBody>
          <a:bodyPr wrap="square" lIns="0" tIns="0" rIns="0" bIns="0">
            <a:spAutoFit/>
          </a:bodyPr>
          <a:lstStyle/>
          <a:p>
            <a:pPr marL="171450" indent="-171450">
              <a:spcAft>
                <a:spcPts val="100"/>
              </a:spcAft>
              <a:buFont typeface="Arial" panose="020B0604020202020204" pitchFamily="34" charset="0"/>
              <a:buChar char="•"/>
            </a:pPr>
            <a:r>
              <a:rPr lang="en-US" sz="1400" dirty="0">
                <a:hlinkClick r:id="rId5"/>
              </a:rPr>
              <a:t>Promo.com</a:t>
            </a:r>
            <a:endParaRPr lang="en-US" sz="1400" dirty="0">
              <a:hlinkClick r:id="rId6"/>
            </a:endParaRPr>
          </a:p>
          <a:p>
            <a:pPr marL="171450" indent="-171450">
              <a:spcAft>
                <a:spcPts val="100"/>
              </a:spcAft>
              <a:buFont typeface="Arial" panose="020B0604020202020204" pitchFamily="34" charset="0"/>
              <a:buChar char="•"/>
            </a:pPr>
            <a:r>
              <a:rPr lang="en-US" sz="1400" dirty="0" err="1">
                <a:hlinkClick r:id="rId6"/>
              </a:rPr>
              <a:t>DeepBrain</a:t>
            </a:r>
            <a:r>
              <a:rPr lang="en-US" sz="1400" dirty="0">
                <a:hlinkClick r:id="rId6"/>
              </a:rPr>
              <a:t> AI</a:t>
            </a:r>
            <a:r>
              <a:rPr lang="en-US" sz="1400" dirty="0"/>
              <a:t> </a:t>
            </a:r>
          </a:p>
        </p:txBody>
      </p:sp>
      <p:sp>
        <p:nvSpPr>
          <p:cNvPr id="2" name="TextBox 1">
            <a:extLst>
              <a:ext uri="{FF2B5EF4-FFF2-40B4-BE49-F238E27FC236}">
                <a16:creationId xmlns:a16="http://schemas.microsoft.com/office/drawing/2014/main" id="{08B2FD80-6FA4-99FF-3638-AD27FB7325A4}"/>
              </a:ext>
            </a:extLst>
          </p:cNvPr>
          <p:cNvSpPr txBox="1"/>
          <p:nvPr/>
        </p:nvSpPr>
        <p:spPr>
          <a:xfrm>
            <a:off x="6096001" y="3142215"/>
            <a:ext cx="4030638" cy="856645"/>
          </a:xfrm>
          <a:prstGeom prst="rect">
            <a:avLst/>
          </a:prstGeom>
          <a:noFill/>
        </p:spPr>
        <p:txBody>
          <a:bodyPr wrap="square">
            <a:spAutoFit/>
          </a:bodyPr>
          <a:lstStyle/>
          <a:p>
            <a:pPr algn="l"/>
            <a:r>
              <a:rPr lang="en-US">
                <a:latin typeface="+mj-lt"/>
                <a:ea typeface="+mj-ea"/>
                <a:cs typeface="+mj-cs"/>
              </a:rPr>
              <a:t>Technical Capabilities and Products*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endParaRPr kumimoji="0" lang="en-US" sz="1400" b="0" i="0" u="none" strike="noStrike" kern="1200" cap="none" spc="0" normalizeH="0" baseline="0" noProof="0">
              <a:ln>
                <a:noFill/>
              </a:ln>
              <a:effectLst/>
              <a:uLnTx/>
              <a:uFillTx/>
            </a:endParaRPr>
          </a:p>
        </p:txBody>
      </p:sp>
      <p:sp>
        <p:nvSpPr>
          <p:cNvPr id="5" name="TextBox 4">
            <a:extLst>
              <a:ext uri="{FF2B5EF4-FFF2-40B4-BE49-F238E27FC236}">
                <a16:creationId xmlns:a16="http://schemas.microsoft.com/office/drawing/2014/main" id="{F6CBFE5B-3B93-8370-8A29-61B70BBB7330}"/>
              </a:ext>
            </a:extLst>
          </p:cNvPr>
          <p:cNvSpPr txBox="1"/>
          <p:nvPr/>
        </p:nvSpPr>
        <p:spPr>
          <a:xfrm>
            <a:off x="9214801" y="3539822"/>
            <a:ext cx="2736381" cy="466794"/>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050" b="0" i="0" u="none" strike="noStrike" kern="1200" cap="none" spc="0" normalizeH="0" baseline="0" noProof="0">
                <a:ln>
                  <a:noFill/>
                </a:ln>
                <a:effectLst/>
                <a:uLnTx/>
                <a:uFillTx/>
              </a:rPr>
              <a:t>Azure API Management</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050"/>
              <a:t>Azure Functions</a:t>
            </a:r>
            <a:endParaRPr kumimoji="0" lang="en-US" sz="1050" b="0" i="0" u="none" strike="noStrike" kern="1200" cap="none" spc="0" normalizeH="0" baseline="0" noProof="0">
              <a:ln>
                <a:noFill/>
              </a:ln>
              <a:effectLst/>
              <a:uLnTx/>
              <a:uFillTx/>
            </a:endParaRPr>
          </a:p>
        </p:txBody>
      </p:sp>
      <p:sp>
        <p:nvSpPr>
          <p:cNvPr id="7" name="TextBox 6">
            <a:extLst>
              <a:ext uri="{FF2B5EF4-FFF2-40B4-BE49-F238E27FC236}">
                <a16:creationId xmlns:a16="http://schemas.microsoft.com/office/drawing/2014/main" id="{B1E3A618-117A-139F-369C-73535859BC95}"/>
              </a:ext>
            </a:extLst>
          </p:cNvPr>
          <p:cNvSpPr txBox="1"/>
          <p:nvPr/>
        </p:nvSpPr>
        <p:spPr>
          <a:xfrm>
            <a:off x="6096000" y="3531469"/>
            <a:ext cx="3098329" cy="1041311"/>
          </a:xfrm>
          <a:prstGeom prst="rect">
            <a:avLst/>
          </a:prstGeom>
          <a:noFill/>
        </p:spPr>
        <p:txBody>
          <a:bodyPr wrap="square">
            <a:spAutoFit/>
          </a:bodyPr>
          <a:lstStyle/>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a:t>
            </a:r>
            <a:r>
              <a:rPr lang="en-US" sz="1100"/>
              <a:t>OpenAI Service</a:t>
            </a:r>
            <a:endParaRPr kumimoji="0" lang="en-US" sz="1100" b="0" i="0" u="none" strike="noStrike" kern="1200" cap="none" spc="0" normalizeH="0" baseline="0" noProof="0">
              <a:ln>
                <a:noFill/>
              </a:ln>
              <a:effectLst/>
              <a:uLnTx/>
              <a:uFillTx/>
            </a:endParaRP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lang="en-US" sz="1100"/>
              <a:t>Azure App Service / Azure Kubernetes Service / Azure Container Apps</a:t>
            </a:r>
          </a:p>
          <a:p>
            <a:pPr marL="171450" marR="0" lvl="0" indent="-171450" algn="l" defTabSz="932742" rtl="0" eaLnBrk="1" fontAlgn="auto" latinLnBrk="0" hangingPunct="1">
              <a:lnSpc>
                <a:spcPct val="100000"/>
              </a:lnSpc>
              <a:spcBef>
                <a:spcPts val="4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effectLst/>
                <a:uLnTx/>
                <a:uFillTx/>
              </a:rPr>
              <a:t>Azure Cosmos DB / Azure PostgreSQL / Azure SQL Hyperscale</a:t>
            </a:r>
          </a:p>
        </p:txBody>
      </p:sp>
      <p:sp>
        <p:nvSpPr>
          <p:cNvPr id="8" name="TextBox 7">
            <a:extLst>
              <a:ext uri="{FF2B5EF4-FFF2-40B4-BE49-F238E27FC236}">
                <a16:creationId xmlns:a16="http://schemas.microsoft.com/office/drawing/2014/main" id="{A7598066-5C67-C1A6-695C-6DE0EB90F03A}"/>
              </a:ext>
            </a:extLst>
          </p:cNvPr>
          <p:cNvSpPr txBox="1"/>
          <p:nvPr/>
        </p:nvSpPr>
        <p:spPr>
          <a:xfrm>
            <a:off x="11073742" y="6586613"/>
            <a:ext cx="1046761" cy="184666"/>
          </a:xfrm>
          <a:prstGeom prst="rect">
            <a:avLst/>
          </a:prstGeom>
          <a:noFill/>
        </p:spPr>
        <p:txBody>
          <a:bodyPr wrap="none" lIns="0" tIns="0" rIns="0" bIns="0" rtlCol="0">
            <a:spAutoFit/>
          </a:bodyPr>
          <a:lstStyle/>
          <a:p>
            <a:pPr algn="l"/>
            <a:r>
              <a:rPr lang="en-US" sz="1200"/>
              <a:t>*not exhaustive</a:t>
            </a:r>
          </a:p>
        </p:txBody>
      </p:sp>
      <p:graphicFrame>
        <p:nvGraphicFramePr>
          <p:cNvPr id="9" name="Table 8">
            <a:extLst>
              <a:ext uri="{FF2B5EF4-FFF2-40B4-BE49-F238E27FC236}">
                <a16:creationId xmlns:a16="http://schemas.microsoft.com/office/drawing/2014/main" id="{A7D9AF21-0C3B-054F-C624-E09003C47970}"/>
              </a:ext>
            </a:extLst>
          </p:cNvPr>
          <p:cNvGraphicFramePr>
            <a:graphicFrameLocks noGrp="1"/>
          </p:cNvGraphicFramePr>
          <p:nvPr>
            <p:extLst>
              <p:ext uri="{D42A27DB-BD31-4B8C-83A1-F6EECF244321}">
                <p14:modId xmlns:p14="http://schemas.microsoft.com/office/powerpoint/2010/main" val="1513593744"/>
              </p:ext>
            </p:extLst>
          </p:nvPr>
        </p:nvGraphicFramePr>
        <p:xfrm>
          <a:off x="8289331" y="587866"/>
          <a:ext cx="3651045" cy="1290825"/>
        </p:xfrm>
        <a:graphic>
          <a:graphicData uri="http://schemas.openxmlformats.org/drawingml/2006/table">
            <a:tbl>
              <a:tblPr firstRow="1" bandRow="1">
                <a:tableStyleId>{21E4AEA4-8DFA-4A89-87EB-49C32662AFE0}</a:tableStyleId>
              </a:tblPr>
              <a:tblGrid>
                <a:gridCol w="1217015">
                  <a:extLst>
                    <a:ext uri="{9D8B030D-6E8A-4147-A177-3AD203B41FA5}">
                      <a16:colId xmlns:a16="http://schemas.microsoft.com/office/drawing/2014/main" val="4101565838"/>
                    </a:ext>
                  </a:extLst>
                </a:gridCol>
                <a:gridCol w="1217015">
                  <a:extLst>
                    <a:ext uri="{9D8B030D-6E8A-4147-A177-3AD203B41FA5}">
                      <a16:colId xmlns:a16="http://schemas.microsoft.com/office/drawing/2014/main" val="413030416"/>
                    </a:ext>
                  </a:extLst>
                </a:gridCol>
                <a:gridCol w="1217015">
                  <a:extLst>
                    <a:ext uri="{9D8B030D-6E8A-4147-A177-3AD203B41FA5}">
                      <a16:colId xmlns:a16="http://schemas.microsoft.com/office/drawing/2014/main" val="3425458997"/>
                    </a:ext>
                  </a:extLst>
                </a:gridCol>
              </a:tblGrid>
              <a:tr h="288035">
                <a:tc>
                  <a:txBody>
                    <a:bodyPr/>
                    <a:lstStyle/>
                    <a:p>
                      <a:pPr algn="ctr"/>
                      <a:r>
                        <a:rPr lang="en-US" sz="1100" b="0">
                          <a:latin typeface="+mj-lt"/>
                          <a:ea typeface="+mj-ea"/>
                          <a:cs typeface="+mj-cs"/>
                        </a:rPr>
                        <a:t>Customer Impact</a:t>
                      </a:r>
                    </a:p>
                  </a:txBody>
                  <a:tcPr>
                    <a:lnL w="6350" cap="flat" cmpd="sng" algn="ctr">
                      <a:solidFill>
                        <a:schemeClr val="accent1"/>
                      </a:solidFill>
                      <a:prstDash val="solid"/>
                      <a:round/>
                      <a:headEnd type="none" w="med" len="med"/>
                      <a:tailEnd type="none" w="med" len="med"/>
                    </a:lnL>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Risk Level</a:t>
                      </a:r>
                    </a:p>
                  </a:txBody>
                  <a:tcP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tc>
                  <a:txBody>
                    <a:bodyPr/>
                    <a:lstStyle/>
                    <a:p>
                      <a:pPr algn="ctr"/>
                      <a:r>
                        <a:rPr lang="en-US" sz="1100" b="0">
                          <a:latin typeface="+mj-lt"/>
                          <a:ea typeface="+mj-ea"/>
                          <a:cs typeface="+mj-cs"/>
                        </a:rPr>
                        <a:t>Ease of Implementation</a:t>
                      </a:r>
                    </a:p>
                  </a:txBody>
                  <a:tcPr>
                    <a:lnR w="6350" cap="flat" cmpd="sng" algn="ctr">
                      <a:solidFill>
                        <a:schemeClr val="accent1"/>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accent1"/>
                      </a:solidFill>
                      <a:prstDash val="solid"/>
                      <a:round/>
                      <a:headEnd type="none" w="med" len="med"/>
                      <a:tailEnd type="none" w="med" len="med"/>
                    </a:lnB>
                    <a:solidFill>
                      <a:srgbClr val="0070C0"/>
                    </a:solidFill>
                  </a:tcPr>
                </a:tc>
                <a:extLst>
                  <a:ext uri="{0D108BD9-81ED-4DB2-BD59-A6C34878D82A}">
                    <a16:rowId xmlns:a16="http://schemas.microsoft.com/office/drawing/2014/main" val="2299302161"/>
                  </a:ext>
                </a:extLst>
              </a:tr>
              <a:tr h="288035">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High</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accent1"/>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extLst>
                  <a:ext uri="{0D108BD9-81ED-4DB2-BD59-A6C34878D82A}">
                    <a16:rowId xmlns:a16="http://schemas.microsoft.com/office/drawing/2014/main" val="1562339776"/>
                  </a:ext>
                </a:extLst>
              </a:tr>
              <a:tr h="288035">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rgbClr val="FFFFFF"/>
                    </a:solidFill>
                  </a:tcPr>
                </a:tc>
                <a:tc>
                  <a:txBody>
                    <a:bodyPr/>
                    <a:lstStyle/>
                    <a:p>
                      <a:pPr algn="ctr"/>
                      <a:r>
                        <a:rPr lang="en-US" sz="1100">
                          <a:solidFill>
                            <a:schemeClr val="tx1"/>
                          </a:solidFill>
                          <a:latin typeface="+mn-lt"/>
                          <a:ea typeface="+mn-ea"/>
                          <a:cs typeface="+mn-cs"/>
                        </a:rPr>
                        <a:t>Medium</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503860316"/>
                  </a:ext>
                </a:extLst>
              </a:tr>
              <a:tr h="288035">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no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tx2">
                        <a:lumMod val="20000"/>
                        <a:lumOff val="80000"/>
                      </a:schemeClr>
                    </a:solidFill>
                  </a:tcPr>
                </a:tc>
                <a:tc>
                  <a:txBody>
                    <a:bodyPr/>
                    <a:lstStyle/>
                    <a:p>
                      <a:pPr algn="ctr"/>
                      <a:r>
                        <a:rPr lang="en-US" sz="1100">
                          <a:solidFill>
                            <a:schemeClr val="tx1"/>
                          </a:solidFill>
                          <a:latin typeface="+mn-lt"/>
                          <a:ea typeface="+mn-ea"/>
                          <a:cs typeface="+mn-cs"/>
                        </a:rPr>
                        <a:t>Low</a:t>
                      </a:r>
                    </a:p>
                  </a:txBody>
                  <a:tcPr anchor="ctr">
                    <a:lnL w="6350" cap="flat" cmpd="sng" algn="ctr">
                      <a:solidFill>
                        <a:schemeClr val="bg1">
                          <a:lumMod val="65000"/>
                        </a:schemeClr>
                      </a:solidFill>
                      <a:prstDash val="solid"/>
                      <a:round/>
                      <a:headEnd type="none" w="med" len="med"/>
                      <a:tailEnd type="none" w="med" len="med"/>
                    </a:lnL>
                    <a:lnR w="6350" cap="flat" cmpd="sng" algn="ctr">
                      <a:solidFill>
                        <a:schemeClr val="bg1">
                          <a:lumMod val="65000"/>
                        </a:schemeClr>
                      </a:solidFill>
                      <a:prstDash val="solid"/>
                      <a:round/>
                      <a:headEnd type="none" w="med" len="med"/>
                      <a:tailEnd type="none" w="med" len="med"/>
                    </a:lnR>
                    <a:lnT w="6350" cap="flat" cmpd="sng" algn="ctr">
                      <a:solidFill>
                        <a:schemeClr val="bg1">
                          <a:lumMod val="65000"/>
                        </a:schemeClr>
                      </a:solidFill>
                      <a:prstDash val="solid"/>
                      <a:round/>
                      <a:headEnd type="none" w="med" len="med"/>
                      <a:tailEnd type="none" w="med" len="med"/>
                    </a:lnT>
                    <a:lnB w="635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37029253"/>
                  </a:ext>
                </a:extLst>
              </a:tr>
            </a:tbl>
          </a:graphicData>
        </a:graphic>
      </p:graphicFrame>
    </p:spTree>
    <p:extLst>
      <p:ext uri="{BB962C8B-B14F-4D97-AF65-F5344CB8AC3E}">
        <p14:creationId xmlns:p14="http://schemas.microsoft.com/office/powerpoint/2010/main" val="125288146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SCENE" val="None"/>
</p:tagLst>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AB3889E58DB141A6E1281B02136174" ma:contentTypeVersion="44" ma:contentTypeDescription="Create a new document." ma:contentTypeScope="" ma:versionID="4acf81629c11c61303473145077f9f52">
  <xsd:schema xmlns:xsd="http://www.w3.org/2001/XMLSchema" xmlns:xs="http://www.w3.org/2001/XMLSchema" xmlns:p="http://schemas.microsoft.com/office/2006/metadata/properties" xmlns:ns1="http://schemas.microsoft.com/sharepoint/v3" xmlns:ns2="92cc7923-7bd6-4c52-a535-c267c30bc123" xmlns:ns3="59afee55-fc30-40da-a84e-ff6fc62c4efa" targetNamespace="http://schemas.microsoft.com/office/2006/metadata/properties" ma:root="true" ma:fieldsID="0e330e815f942ea9cf8c9799b56fcb70" ns1:_="" ns2:_="" ns3:_="">
    <xsd:import namespace="http://schemas.microsoft.com/sharepoint/v3"/>
    <xsd:import namespace="92cc7923-7bd6-4c52-a535-c267c30bc123"/>
    <xsd:import namespace="59afee55-fc30-40da-a84e-ff6fc62c4ef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element ref="ns3:Done" minOccurs="0"/>
                <xsd:element ref="ns3:MediaLengthInSeconds" minOccurs="0"/>
                <xsd:element ref="ns3:lcf76f155ced4ddcb4097134ff3c332f" minOccurs="0"/>
                <xsd:element ref="ns2:TaxCatchAll" minOccurs="0"/>
                <xsd:element ref="ns1:_dlc_Exempt" minOccurs="0"/>
                <xsd:element ref="ns1:_dlc_ExpireDateSaved" minOccurs="0"/>
                <xsd:element ref="ns1:_dlc_ExpireDate" minOccurs="0"/>
                <xsd:element ref="ns3:MediaServiceObjectDetectorVersions" minOccurs="0"/>
                <xsd:element ref="ns3:_Flow_SignoffStatu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element name="_dlc_Exempt" ma:index="27" nillable="true" ma:displayName="Exempt from Policy" ma:hidden="true" ma:internalName="_dlc_Exempt" ma:readOnly="true">
      <xsd:simpleType>
        <xsd:restriction base="dms:Unknown"/>
      </xsd:simpleType>
    </xsd:element>
    <xsd:element name="_dlc_ExpireDateSaved" ma:index="28" nillable="true" ma:displayName="Original Expiration Date" ma:hidden="true" ma:internalName="_dlc_ExpireDateSaved" ma:readOnly="true">
      <xsd:simpleType>
        <xsd:restriction base="dms:DateTime"/>
      </xsd:simpleType>
    </xsd:element>
    <xsd:element name="_dlc_ExpireDate" ma:index="29"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2cc7923-7bd6-4c52-a535-c267c30bc123"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TaxCatchAll" ma:index="26" nillable="true" ma:displayName="Taxonomy Catch All Column" ma:hidden="true" ma:list="{4b90c701-0043-4a89-a988-32e4a8df2906}" ma:internalName="TaxCatchAll" ma:showField="CatchAllData" ma:web="92cc7923-7bd6-4c52-a535-c267c30bc123">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59afee55-fc30-40da-a84e-ff6fc62c4efa"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Location" ma:index="15" nillable="true" ma:displayName="MediaServiceLocation" ma:internalName="MediaServiceLocatio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Done" ma:index="22" nillable="true" ma:displayName="Done" ma:default="1" ma:format="Dropdown" ma:internalName="Done">
      <xsd:simpleType>
        <xsd:restriction base="dms:Boolea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6d14119-9ae9-4cc6-a406-008d392c1a1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30" nillable="true" ma:displayName="MediaServiceObjectDetectorVersions" ma:description="" ma:hidden="true" ma:indexed="true" ma:internalName="MediaServiceObjectDetectorVersions" ma:readOnly="true">
      <xsd:simpleType>
        <xsd:restriction base="dms:Text"/>
      </xsd:simpleType>
    </xsd:element>
    <xsd:element name="_Flow_SignoffStatus" ma:index="31" nillable="true" ma:displayName="Sign-off status" ma:internalName="Sign_x002d_off_x0020_status">
      <xsd:simpleType>
        <xsd:restriction base="dms:Text"/>
      </xsd:simpleType>
    </xsd:element>
    <xsd:element name="MediaServiceSearchProperties" ma:index="3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Expiration" staticId="0x01010070AB3889E58DB141A6E1281B02136174|-369733750" UniqueId="f63925ab-b55f-4dc6-aca1-762eb57430d4">
      <p:Name>Retention</p:Name>
      <p:Description>Automatic scheduling of content for processing, and performing a retention action on content that has reached its due date.</p:Description>
      <p:CustomData>
        <Schedules nextStageId="2">
          <Schedule type="Default">
            <stages>
              <data stageId="1" recur="true" offset="7" unit="days">
                <formula id="Microsoft.Office.RecordsManagement.PolicyFeatures.Expiration.Formula.BuiltIn">
                  <number>30</number>
                  <property>Modified</property>
                  <propertyId>28cf69c5-fa48-462a-b5cd-27b6f9d2bd5f</propertyId>
                  <period>days</period>
                </formula>
                <action type="action" id="Microsoft.Office.RecordsManagement.PolicyFeatures.Expiration.Action.DeletePreviousVersions"/>
              </data>
            </stages>
          </Schedule>
        </Schedules>
      </p:CustomData>
    </p:PolicyItem>
  </p:PolicyItems>
</p:Policy>
</file>

<file path=customXml/item4.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92cc7923-7bd6-4c52-a535-c267c30bc123">
      <UserInfo>
        <DisplayName>Amol Shah</DisplayName>
        <AccountId>185</AccountId>
        <AccountType/>
      </UserInfo>
      <UserInfo>
        <DisplayName>Joanne Bohigian</DisplayName>
        <AccountId>60</AccountId>
        <AccountType/>
      </UserInfo>
      <UserInfo>
        <DisplayName>Vera Hsu</DisplayName>
        <AccountId>20</AccountId>
        <AccountType/>
      </UserInfo>
      <UserInfo>
        <DisplayName>Lucio Tiberi</DisplayName>
        <AccountId>77</AccountId>
        <AccountType/>
      </UserInfo>
      <UserInfo>
        <DisplayName>Pratap Bhat</DisplayName>
        <AccountId>158</AccountId>
        <AccountType/>
      </UserInfo>
      <UserInfo>
        <DisplayName>Anna Noftle</DisplayName>
        <AccountId>78</AccountId>
        <AccountType/>
      </UserInfo>
      <UserInfo>
        <DisplayName>Mary Jacquemont</DisplayName>
        <AccountId>287</AccountId>
        <AccountType/>
      </UserInfo>
      <UserInfo>
        <DisplayName>Lisa McNamara (SHE/HER)</DisplayName>
        <AccountId>286</AccountId>
        <AccountType/>
      </UserInfo>
      <UserInfo>
        <DisplayName>Brian Wells</DisplayName>
        <AccountId>310</AccountId>
        <AccountType/>
      </UserInfo>
      <UserInfo>
        <DisplayName>Dan Gorewitz</DisplayName>
        <AccountId>298</AccountId>
        <AccountType/>
      </UserInfo>
      <UserInfo>
        <DisplayName>Elena Torres</DisplayName>
        <AccountId>291</AccountId>
        <AccountType/>
      </UserInfo>
      <UserInfo>
        <DisplayName>Efrain Rodriguez</DisplayName>
        <AccountId>2025</AccountId>
        <AccountType/>
      </UserInfo>
      <UserInfo>
        <DisplayName>Guilherme Pita (GUI)</DisplayName>
        <AccountId>2026</AccountId>
        <AccountType/>
      </UserInfo>
      <UserInfo>
        <DisplayName>Marie Brunet</DisplayName>
        <AccountId>1669</AccountId>
        <AccountType/>
      </UserInfo>
      <UserInfo>
        <DisplayName>Sriram Ganapathy</DisplayName>
        <AccountId>167</AccountId>
        <AccountType/>
      </UserInfo>
      <UserInfo>
        <DisplayName>Deb Harding</DisplayName>
        <AccountId>471</AccountId>
        <AccountType/>
      </UserInfo>
      <UserInfo>
        <DisplayName>Will Murphy</DisplayName>
        <AccountId>2027</AccountId>
        <AccountType/>
      </UserInfo>
      <UserInfo>
        <DisplayName>Tara Webb</DisplayName>
        <AccountId>2028</AccountId>
        <AccountType/>
      </UserInfo>
      <UserInfo>
        <DisplayName>Joel Borellis</DisplayName>
        <AccountId>2029</AccountId>
        <AccountType/>
      </UserInfo>
      <UserInfo>
        <DisplayName>Louis Lo</DisplayName>
        <AccountId>1497</AccountId>
        <AccountType/>
      </UserInfo>
      <UserInfo>
        <DisplayName>Andrey Cavalcanti</DisplayName>
        <AccountId>1034</AccountId>
        <AccountType/>
      </UserInfo>
      <UserInfo>
        <DisplayName>Mathieu Bedard</DisplayName>
        <AccountId>391</AccountId>
        <AccountType/>
      </UserInfo>
      <UserInfo>
        <DisplayName>Jeff Mastin</DisplayName>
        <AccountId>1499</AccountId>
        <AccountType/>
      </UserInfo>
      <UserInfo>
        <DisplayName>Rahul S Kariyal</DisplayName>
        <AccountId>1573</AccountId>
        <AccountType/>
      </UserInfo>
      <UserInfo>
        <DisplayName>Bill Baldasti</DisplayName>
        <AccountId>383</AccountId>
        <AccountType/>
      </UserInfo>
      <UserInfo>
        <DisplayName>Scott Irvine</DisplayName>
        <AccountId>1502</AccountId>
        <AccountType/>
      </UserInfo>
      <UserInfo>
        <DisplayName>David Beauchemin</DisplayName>
        <AccountId>1503</AccountId>
        <AccountType/>
      </UserInfo>
      <UserInfo>
        <DisplayName>Bhawna Manchanda</DisplayName>
        <AccountId>2069</AccountId>
        <AccountType/>
      </UserInfo>
      <UserInfo>
        <DisplayName>Rowan Sciban</DisplayName>
        <AccountId>2070</AccountId>
        <AccountType/>
      </UserInfo>
      <UserInfo>
        <DisplayName>Kim St-Georges</DisplayName>
        <AccountId>2071</AccountId>
        <AccountType/>
      </UserInfo>
      <UserInfo>
        <DisplayName>Sarah Muma</DisplayName>
        <AccountId>2072</AccountId>
        <AccountType/>
      </UserInfo>
      <UserInfo>
        <DisplayName>Julien Baudet</DisplayName>
        <AccountId>2073</AccountId>
        <AccountType/>
      </UserInfo>
      <UserInfo>
        <DisplayName>Xavier Guerette</DisplayName>
        <AccountId>2074</AccountId>
        <AccountType/>
      </UserInfo>
      <UserInfo>
        <DisplayName>Naveed Alli</DisplayName>
        <AccountId>2075</AccountId>
        <AccountType/>
      </UserInfo>
      <UserInfo>
        <DisplayName>George Chilakos</DisplayName>
        <AccountId>2076</AccountId>
        <AccountType/>
      </UserInfo>
      <UserInfo>
        <DisplayName>Jessica Gray</DisplayName>
        <AccountId>2077</AccountId>
        <AccountType/>
      </UserInfo>
      <UserInfo>
        <DisplayName>Darwesh Mangat</DisplayName>
        <AccountId>2078</AccountId>
        <AccountType/>
      </UserInfo>
      <UserInfo>
        <DisplayName>Dmitri Kachournikov</DisplayName>
        <AccountId>2079</AccountId>
        <AccountType/>
      </UserInfo>
      <UserInfo>
        <DisplayName>Hassan Akbar</DisplayName>
        <AccountId>2080</AccountId>
        <AccountType/>
      </UserInfo>
      <UserInfo>
        <DisplayName>Misha Jovanovic</DisplayName>
        <AccountId>2081</AccountId>
        <AccountType/>
      </UserInfo>
      <UserInfo>
        <DisplayName>Matthew Rodin</DisplayName>
        <AccountId>2082</AccountId>
        <AccountType/>
      </UserInfo>
      <UserInfo>
        <DisplayName>Ben Salvador-Watts</DisplayName>
        <AccountId>2083</AccountId>
        <AccountType/>
      </UserInfo>
      <UserInfo>
        <DisplayName>Kashan Jafri</DisplayName>
        <AccountId>2084</AccountId>
        <AccountType/>
      </UserInfo>
      <UserInfo>
        <DisplayName>Alain Mercier</DisplayName>
        <AccountId>2085</AccountId>
        <AccountType/>
      </UserInfo>
      <UserInfo>
        <DisplayName>Sri Srinivasan</DisplayName>
        <AccountId>2086</AccountId>
        <AccountType/>
      </UserInfo>
      <UserInfo>
        <DisplayName>Samir Sahli</DisplayName>
        <AccountId>2087</AccountId>
        <AccountType/>
      </UserInfo>
      <UserInfo>
        <DisplayName>Riley Booth</DisplayName>
        <AccountId>2088</AccountId>
        <AccountType/>
      </UserInfo>
      <UserInfo>
        <DisplayName>Greg Mardon</DisplayName>
        <AccountId>2089</AccountId>
        <AccountType/>
      </UserInfo>
      <UserInfo>
        <DisplayName>Laura Pio</DisplayName>
        <AccountId>2090</AccountId>
        <AccountType/>
      </UserInfo>
      <UserInfo>
        <DisplayName>Konstantin Dyskin</DisplayName>
        <AccountId>2091</AccountId>
        <AccountType/>
      </UserInfo>
      <UserInfo>
        <DisplayName>Gohul Shanmugalingam</DisplayName>
        <AccountId>2092</AccountId>
        <AccountType/>
      </UserInfo>
      <UserInfo>
        <DisplayName>Laryssa Sirko</DisplayName>
        <AccountId>2093</AccountId>
        <AccountType/>
      </UserInfo>
      <UserInfo>
        <DisplayName>Matthew Nip</DisplayName>
        <AccountId>2094</AccountId>
        <AccountType/>
      </UserInfo>
      <UserInfo>
        <DisplayName>Stephane D'Avril-Favreau</DisplayName>
        <AccountId>2095</AccountId>
        <AccountType/>
      </UserInfo>
      <UserInfo>
        <DisplayName>Anurag Mathur</DisplayName>
        <AccountId>2096</AccountId>
        <AccountType/>
      </UserInfo>
      <UserInfo>
        <DisplayName>Bradley Mortensen</DisplayName>
        <AccountId>2097</AccountId>
        <AccountType/>
      </UserInfo>
      <UserInfo>
        <DisplayName>Shakeel Mohammed</DisplayName>
        <AccountId>2098</AccountId>
        <AccountType/>
      </UserInfo>
      <UserInfo>
        <DisplayName>Aisling Deery</DisplayName>
        <AccountId>2099</AccountId>
        <AccountType/>
      </UserInfo>
      <UserInfo>
        <DisplayName>Aram Abizadeh</DisplayName>
        <AccountId>2100</AccountId>
        <AccountType/>
      </UserInfo>
      <UserInfo>
        <DisplayName>Alex Chan</DisplayName>
        <AccountId>2101</AccountId>
        <AccountType/>
      </UserInfo>
      <UserInfo>
        <DisplayName>Franck Mercier</DisplayName>
        <AccountId>2102</AccountId>
        <AccountType/>
      </UserInfo>
      <UserInfo>
        <DisplayName>Yeti Ogunshakin</DisplayName>
        <AccountId>2103</AccountId>
        <AccountType/>
      </UserInfo>
      <UserInfo>
        <DisplayName>Winson Woo</DisplayName>
        <AccountId>2104</AccountId>
        <AccountType/>
      </UserInfo>
      <UserInfo>
        <DisplayName>Benjamin Leroux</DisplayName>
        <AccountId>2105</AccountId>
        <AccountType/>
      </UserInfo>
      <UserInfo>
        <DisplayName>Hailey Wu</DisplayName>
        <AccountId>2106</AccountId>
        <AccountType/>
      </UserInfo>
      <UserInfo>
        <DisplayName>Amael Laurier</DisplayName>
        <AccountId>2107</AccountId>
        <AccountType/>
      </UserInfo>
      <UserInfo>
        <DisplayName>Stephen Tanaka</DisplayName>
        <AccountId>1341</AccountId>
        <AccountType/>
      </UserInfo>
      <UserInfo>
        <DisplayName>Frank Potocnik</DisplayName>
        <AccountId>2108</AccountId>
        <AccountType/>
      </UserInfo>
      <UserInfo>
        <DisplayName>Julie Morin</DisplayName>
        <AccountId>2109</AccountId>
        <AccountType/>
      </UserInfo>
      <UserInfo>
        <DisplayName>Sarah Cadman</DisplayName>
        <AccountId>2110</AccountId>
        <AccountType/>
      </UserInfo>
      <UserInfo>
        <DisplayName>Pablo Junco</DisplayName>
        <AccountId>1004</AccountId>
        <AccountType/>
      </UserInfo>
      <UserInfo>
        <DisplayName>Laura Craig</DisplayName>
        <AccountId>140</AccountId>
        <AccountType/>
      </UserInfo>
      <UserInfo>
        <DisplayName>Matthew Fish</DisplayName>
        <AccountId>765</AccountId>
        <AccountType/>
      </UserInfo>
      <UserInfo>
        <DisplayName>Matt Smith (CDO / CROSS SOLUTIONS)</DisplayName>
        <AccountId>138</AccountId>
        <AccountType/>
      </UserInfo>
      <UserInfo>
        <DisplayName>Rebecca Cowen</DisplayName>
        <AccountId>993</AccountId>
        <AccountType/>
      </UserInfo>
      <UserInfo>
        <DisplayName>Shruti Harish</DisplayName>
        <AccountId>381</AccountId>
        <AccountType/>
      </UserInfo>
      <UserInfo>
        <DisplayName>Benolin Thomas</DisplayName>
        <AccountId>912</AccountId>
        <AccountType/>
      </UserInfo>
      <UserInfo>
        <DisplayName>Ahmed Farag</DisplayName>
        <AccountId>2149</AccountId>
        <AccountType/>
      </UserInfo>
      <UserInfo>
        <DisplayName>Erika Locke</DisplayName>
        <AccountId>30</AccountId>
        <AccountType/>
      </UserInfo>
      <UserInfo>
        <DisplayName>Henrik Gütle</DisplayName>
        <AccountId>212</AccountId>
        <AccountType/>
      </UserInfo>
      <UserInfo>
        <DisplayName>Dee Piziak</DisplayName>
        <AccountId>1622</AccountId>
        <AccountType/>
      </UserInfo>
      <UserInfo>
        <DisplayName>Sonya Weaver-Johnson</DisplayName>
        <AccountId>1901</AccountId>
        <AccountType/>
      </UserInfo>
      <UserInfo>
        <DisplayName>Sasi Sivaraj</DisplayName>
        <AccountId>1856</AccountId>
        <AccountType/>
      </UserInfo>
      <UserInfo>
        <DisplayName>Shaili Desai</DisplayName>
        <AccountId>1887</AccountId>
        <AccountType/>
      </UserInfo>
      <UserInfo>
        <DisplayName>Thuy Nguyen (AZURE)</DisplayName>
        <AccountId>2424</AccountId>
        <AccountType/>
      </UserInfo>
      <UserInfo>
        <DisplayName>Viroopax Mirji</DisplayName>
        <AccountId>2425</AccountId>
        <AccountType/>
      </UserInfo>
      <UserInfo>
        <DisplayName>Julian Fang</DisplayName>
        <AccountId>2426</AccountId>
        <AccountType/>
      </UserInfo>
      <UserInfo>
        <DisplayName>Sarah Oliver</DisplayName>
        <AccountId>1229</AccountId>
        <AccountType/>
      </UserInfo>
      <UserInfo>
        <DisplayName>Lisa Nicholson</DisplayName>
        <AccountId>1425</AccountId>
        <AccountType/>
      </UserInfo>
      <UserInfo>
        <DisplayName>Hilary Morkus</DisplayName>
        <AccountId>2511</AccountId>
        <AccountType/>
      </UserInfo>
      <UserInfo>
        <DisplayName>Melissa Christensen (RAZOR CONSULTING SOLUTIONS INC)</DisplayName>
        <AccountId>1227</AccountId>
        <AccountType/>
      </UserInfo>
      <UserInfo>
        <DisplayName>Mary McGinn</DisplayName>
        <AccountId>14</AccountId>
        <AccountType/>
      </UserInfo>
      <UserInfo>
        <DisplayName>Nicole Miller (RAZOR CONSULTING SOLUTIONS INC)</DisplayName>
        <AccountId>1211</AccountId>
        <AccountType/>
      </UserInfo>
      <UserInfo>
        <DisplayName>Michel Pereira</DisplayName>
        <AccountId>1170</AccountId>
        <AccountType/>
      </UserInfo>
      <UserInfo>
        <DisplayName>Dmitriy Bromberg</DisplayName>
        <AccountId>396</AccountId>
        <AccountType/>
      </UserInfo>
      <UserInfo>
        <DisplayName>Rachel Jusseaume (SHE/HER)</DisplayName>
        <AccountId>380</AccountId>
        <AccountType/>
      </UserInfo>
      <UserInfo>
        <DisplayName>Ivonne Maritza Mejia Gomez</DisplayName>
        <AccountId>1020</AccountId>
        <AccountType/>
      </UserInfo>
      <UserInfo>
        <DisplayName>Jorge Saa</DisplayName>
        <AccountId>1372</AccountId>
        <AccountType/>
      </UserInfo>
      <UserInfo>
        <DisplayName>Christiano Faig</DisplayName>
        <AccountId>1373</AccountId>
        <AccountType/>
      </UserInfo>
      <UserInfo>
        <DisplayName>Keith Olinger</DisplayName>
        <AccountId>1476</AccountId>
        <AccountType/>
      </UserInfo>
      <UserInfo>
        <DisplayName>Pam Houlihan</DisplayName>
        <AccountId>321</AccountId>
        <AccountType/>
      </UserInfo>
      <UserInfo>
        <DisplayName>Mike Harris (USEC NER)</DisplayName>
        <AccountId>1477</AccountId>
        <AccountType/>
      </UserInfo>
      <UserInfo>
        <DisplayName>Kyle Moss</DisplayName>
        <AccountId>767</AccountId>
        <AccountType/>
      </UserInfo>
      <UserInfo>
        <DisplayName>Cathy Leous</DisplayName>
        <AccountId>988</AccountId>
        <AccountType/>
      </UserInfo>
      <UserInfo>
        <DisplayName>Paul Kimbel</DisplayName>
        <AccountId>1147</AccountId>
        <AccountType/>
      </UserInfo>
      <UserInfo>
        <DisplayName>Mateen Khaja</DisplayName>
        <AccountId>393</AccountId>
        <AccountType/>
      </UserInfo>
      <UserInfo>
        <DisplayName>Andrew Kerr</DisplayName>
        <AccountId>757</AccountId>
        <AccountType/>
      </UserInfo>
      <UserInfo>
        <DisplayName>Niki Buchanan</DisplayName>
        <AccountId>384</AccountId>
        <AccountType/>
      </UserInfo>
      <UserInfo>
        <DisplayName>Jonathan Swartz</DisplayName>
        <AccountId>701</AccountId>
        <AccountType/>
      </UserInfo>
      <UserInfo>
        <DisplayName>Mike Brevard</DisplayName>
        <AccountId>324</AccountId>
        <AccountType/>
      </UserInfo>
      <UserInfo>
        <DisplayName>Patrick Burns</DisplayName>
        <AccountId>896</AccountId>
        <AccountType/>
      </UserInfo>
      <UserInfo>
        <DisplayName>Brant Jones</DisplayName>
        <AccountId>727</AccountId>
        <AccountType/>
      </UserInfo>
      <UserInfo>
        <DisplayName>Christian Vaillancourt</DisplayName>
        <AccountId>389</AccountId>
        <AccountType/>
      </UserInfo>
      <UserInfo>
        <DisplayName>Paula Suarez</DisplayName>
        <AccountId>1177</AccountId>
        <AccountType/>
      </UserInfo>
      <UserInfo>
        <DisplayName>Austin Walsh</DisplayName>
        <AccountId>835</AccountId>
        <AccountType/>
      </UserInfo>
      <UserInfo>
        <DisplayName>Samir Shah</DisplayName>
        <AccountId>318</AccountId>
        <AccountType/>
      </UserInfo>
      <UserInfo>
        <DisplayName>Greg Cooper</DisplayName>
        <AccountId>1060</AccountId>
        <AccountType/>
      </UserInfo>
      <UserInfo>
        <DisplayName>Amer Kamal</DisplayName>
        <AccountId>1479</AccountId>
        <AccountType/>
      </UserInfo>
      <UserInfo>
        <DisplayName>Eric Kalin</DisplayName>
        <AccountId>141</AccountId>
        <AccountType/>
      </UserInfo>
      <UserInfo>
        <DisplayName>Jeff Fattic</DisplayName>
        <AccountId>385</AccountId>
        <AccountType/>
      </UserInfo>
      <UserInfo>
        <DisplayName>Denny Ramsey</DisplayName>
        <AccountId>316</AccountId>
        <AccountType/>
      </UserInfo>
      <UserInfo>
        <DisplayName>Jim Milam</DisplayName>
        <AccountId>760</AccountId>
        <AccountType/>
      </UserInfo>
      <UserInfo>
        <DisplayName>Alex Cagigal</DisplayName>
        <AccountId>378</AccountId>
        <AccountType/>
      </UserInfo>
      <UserInfo>
        <DisplayName>Larry Hudson</DisplayName>
        <AccountId>1145</AccountId>
        <AccountType/>
      </UserInfo>
      <UserInfo>
        <DisplayName>Priya Gore</DisplayName>
        <AccountId>323</AccountId>
        <AccountType/>
      </UserInfo>
      <UserInfo>
        <DisplayName>Kim Konotchick</DisplayName>
        <AccountId>764</AccountId>
        <AccountType/>
      </UserInfo>
      <UserInfo>
        <DisplayName>Charles Norburn</DisplayName>
        <AccountId>1481</AccountId>
        <AccountType/>
      </UserInfo>
      <UserInfo>
        <DisplayName>Ben Holm</DisplayName>
        <AccountId>698</AccountId>
        <AccountType/>
      </UserInfo>
      <UserInfo>
        <DisplayName>Sebastien Le Calvez</DisplayName>
        <AccountId>379</AccountId>
        <AccountType/>
      </UserInfo>
      <UserInfo>
        <DisplayName>Lori Chaves</DisplayName>
        <AccountId>407</AccountId>
        <AccountType/>
      </UserInfo>
      <UserInfo>
        <DisplayName>Neelesh Rangnekar</DisplayName>
        <AccountId>392</AccountId>
        <AccountType/>
      </UserInfo>
      <UserInfo>
        <DisplayName>Alessandro Jannuzzi</DisplayName>
        <AccountId>986</AccountId>
        <AccountType/>
      </UserInfo>
      <UserInfo>
        <DisplayName>Rodrigo Barbaresco</DisplayName>
        <AccountId>1146</AccountId>
        <AccountType/>
      </UserInfo>
      <UserInfo>
        <DisplayName>Francisco Corona Chavez</DisplayName>
        <AccountId>1300</AccountId>
        <AccountType/>
      </UserInfo>
      <UserInfo>
        <DisplayName>Frank Campise</DisplayName>
        <AccountId>1180</AccountId>
        <AccountType/>
      </UserInfo>
      <UserInfo>
        <DisplayName>Peter Kelcey</DisplayName>
        <AccountId>1068</AccountId>
        <AccountType/>
      </UserInfo>
      <UserInfo>
        <DisplayName>Mike Gaal</DisplayName>
        <AccountId>769</AccountId>
        <AccountType/>
      </UserInfo>
      <UserInfo>
        <DisplayName>Nicole Taher</DisplayName>
        <AccountId>1482</AccountId>
        <AccountType/>
      </UserInfo>
      <UserInfo>
        <DisplayName>Mike Smucny</DisplayName>
        <AccountId>375</AccountId>
        <AccountType/>
      </UserInfo>
      <UserInfo>
        <DisplayName>Christine Zagielski</DisplayName>
        <AccountId>388</AccountId>
        <AccountType/>
      </UserInfo>
      <UserInfo>
        <DisplayName>Bill Campman</DisplayName>
        <AccountId>763</AccountId>
        <AccountType/>
      </UserInfo>
      <UserInfo>
        <DisplayName>Tracy Woods</DisplayName>
        <AccountId>1483</AccountId>
        <AccountType/>
      </UserInfo>
      <UserInfo>
        <DisplayName>Melissa Durbin</DisplayName>
        <AccountId>556</AccountId>
        <AccountType/>
      </UserInfo>
      <UserInfo>
        <DisplayName>Keith Bauer</DisplayName>
        <AccountId>728</AccountId>
        <AccountType/>
      </UserInfo>
      <UserInfo>
        <DisplayName>Ashish Sharma</DisplayName>
        <AccountId>121</AccountId>
        <AccountType/>
      </UserInfo>
      <UserInfo>
        <DisplayName>Manoela Munhoz</DisplayName>
        <AccountId>1484</AccountId>
        <AccountType/>
      </UserInfo>
      <UserInfo>
        <DisplayName>Israel Vega</DisplayName>
        <AccountId>1485</AccountId>
        <AccountType/>
      </UserInfo>
      <UserInfo>
        <DisplayName>Marc Denzien</DisplayName>
        <AccountId>1069</AccountId>
        <AccountType/>
      </UserInfo>
      <UserInfo>
        <DisplayName>John de Havilland</DisplayName>
        <AccountId>390</AccountId>
        <AccountType/>
      </UserInfo>
      <UserInfo>
        <DisplayName>Ricardo Marulanda</DisplayName>
        <AccountId>1033</AccountId>
        <AccountType/>
      </UserInfo>
      <UserInfo>
        <DisplayName>Yamila Ariadna Zakhem</DisplayName>
        <AccountId>1486</AccountId>
        <AccountType/>
      </UserInfo>
      <UserInfo>
        <DisplayName>Ken Miller (SDP)</DisplayName>
        <AccountId>1487</AccountId>
        <AccountType/>
      </UserInfo>
      <UserInfo>
        <DisplayName>Fabrício Soares</DisplayName>
        <AccountId>1488</AccountId>
        <AccountType/>
      </UserInfo>
      <UserInfo>
        <DisplayName>Darren Carlsen</DisplayName>
        <AccountId>377</AccountId>
        <AccountType/>
      </UserInfo>
      <UserInfo>
        <DisplayName>Yang Hai</DisplayName>
        <AccountId>1489</AccountId>
        <AccountType/>
      </UserInfo>
      <UserInfo>
        <DisplayName>David Phipps</DisplayName>
        <AccountId>373</AccountId>
        <AccountType/>
      </UserInfo>
      <UserInfo>
        <DisplayName>Dan Shue</DisplayName>
        <AccountId>895</AccountId>
        <AccountType/>
      </UserInfo>
      <UserInfo>
        <DisplayName>Shawn Henderson</DisplayName>
        <AccountId>1490</AccountId>
        <AccountType/>
      </UserInfo>
      <UserInfo>
        <DisplayName>Chris Barry</DisplayName>
        <AccountId>2595</AccountId>
        <AccountType/>
      </UserInfo>
      <UserInfo>
        <DisplayName>Kathleen Brown</DisplayName>
        <AccountId>2596</AccountId>
        <AccountType/>
      </UserInfo>
      <UserInfo>
        <DisplayName>Tito Arciniega</DisplayName>
        <AccountId>2597</AccountId>
        <AccountType/>
      </UserInfo>
      <UserInfo>
        <DisplayName>Sharon Schoenborn</DisplayName>
        <AccountId>2598</AccountId>
        <AccountType/>
      </UserInfo>
      <UserInfo>
        <DisplayName>Ben Grimes</DisplayName>
        <AccountId>2599</AccountId>
        <AccountType/>
      </UserInfo>
      <UserInfo>
        <DisplayName>Brian Willson</DisplayName>
        <AccountId>2600</AccountId>
        <AccountType/>
      </UserInfo>
      <UserInfo>
        <DisplayName>Carlton Dossman</DisplayName>
        <AccountId>2601</AccountId>
        <AccountType/>
      </UserInfo>
      <UserInfo>
        <DisplayName>Nina Somerville</DisplayName>
        <AccountId>2602</AccountId>
        <AccountType/>
      </UserInfo>
      <UserInfo>
        <DisplayName>Mary Carol Alexander</DisplayName>
        <AccountId>2603</AccountId>
        <AccountType/>
      </UserInfo>
      <UserInfo>
        <DisplayName>Lydia Smyers</DisplayName>
        <AccountId>2604</AccountId>
        <AccountType/>
      </UserInfo>
      <UserInfo>
        <DisplayName>Ernie Fernandez</DisplayName>
        <AccountId>2605</AccountId>
        <AccountType/>
      </UserInfo>
      <UserInfo>
        <DisplayName>Gary Nafus</DisplayName>
        <AccountId>2606</AccountId>
        <AccountType/>
      </UserInfo>
      <UserInfo>
        <DisplayName>Karen Del Vescovo</DisplayName>
        <AccountId>2607</AccountId>
        <AccountType/>
      </UserInfo>
      <UserInfo>
        <DisplayName>Esha Gulati</DisplayName>
        <AccountId>44</AccountId>
        <AccountType/>
      </UserInfo>
      <UserInfo>
        <DisplayName>Milenne Martin</DisplayName>
        <AccountId>493</AccountId>
        <AccountType/>
      </UserInfo>
      <UserInfo>
        <DisplayName>Isaac Carrada Palmeros</DisplayName>
        <AccountId>492</AccountId>
        <AccountType/>
      </UserInfo>
      <UserInfo>
        <DisplayName>Alvaro Mellado</DisplayName>
        <AccountId>495</AccountId>
        <AccountType/>
      </UserInfo>
      <UserInfo>
        <DisplayName>Denzell Turner</DisplayName>
        <AccountId>42</AccountId>
        <AccountType/>
      </UserInfo>
      <UserInfo>
        <DisplayName>Victor Fróes</DisplayName>
        <AccountId>1461</AccountId>
        <AccountType/>
      </UserInfo>
      <UserInfo>
        <DisplayName>Lupe Sinisterra</DisplayName>
        <AccountId>510</AccountId>
        <AccountType/>
      </UserInfo>
      <UserInfo>
        <DisplayName>Evaristo Boys Morgan (HE/HIM)</DisplayName>
        <AccountId>2608</AccountId>
        <AccountType/>
      </UserInfo>
      <UserInfo>
        <DisplayName>Catalina Araya Cohen</DisplayName>
        <AccountId>551</AccountId>
        <AccountType/>
      </UserInfo>
      <UserInfo>
        <DisplayName>Dennis Rousu</DisplayName>
        <AccountId>162</AccountId>
        <AccountType/>
      </UserInfo>
      <UserInfo>
        <DisplayName>Jon Cherian</DisplayName>
        <AccountId>369</AccountId>
        <AccountType/>
      </UserInfo>
      <UserInfo>
        <DisplayName>Zayn Fernandes</DisplayName>
        <AccountId>2609</AccountId>
        <AccountType/>
      </UserInfo>
      <UserInfo>
        <DisplayName>Walied Zaki</DisplayName>
        <AccountId>2610</AccountId>
        <AccountType/>
      </UserInfo>
      <UserInfo>
        <DisplayName>Renata Pedon</DisplayName>
        <AccountId>2611</AccountId>
        <AccountType/>
      </UserInfo>
      <UserInfo>
        <DisplayName>Victor Casalino</DisplayName>
        <AccountId>2612</AccountId>
        <AccountType/>
      </UserInfo>
      <UserInfo>
        <DisplayName>Taner Bostan</DisplayName>
        <AccountId>2613</AccountId>
        <AccountType/>
      </UserInfo>
      <UserInfo>
        <DisplayName>Gustavo Sui</DisplayName>
        <AccountId>2614</AccountId>
        <AccountType/>
      </UserInfo>
      <UserInfo>
        <DisplayName>Shingai Mavengere</DisplayName>
        <AccountId>2615</AccountId>
        <AccountType/>
      </UserInfo>
      <UserInfo>
        <DisplayName>Michelle Emtman</DisplayName>
        <AccountId>2616</AccountId>
        <AccountType/>
      </UserInfo>
      <UserInfo>
        <DisplayName>Diane Nguyen</DisplayName>
        <AccountId>2617</AccountId>
        <AccountType/>
      </UserInfo>
      <UserInfo>
        <DisplayName>Andrii Levenko</DisplayName>
        <AccountId>2618</AccountId>
        <AccountType/>
      </UserInfo>
      <UserInfo>
        <DisplayName>Wendy Braithwaite</DisplayName>
        <AccountId>2619</AccountId>
        <AccountType/>
      </UserInfo>
      <UserInfo>
        <DisplayName>Nicolas Herman</DisplayName>
        <AccountId>2620</AccountId>
        <AccountType/>
      </UserInfo>
      <UserInfo>
        <DisplayName>Gustavo Nascimento</DisplayName>
        <AccountId>2621</AccountId>
        <AccountType/>
      </UserInfo>
      <UserInfo>
        <DisplayName>Richard Paik (HE/HIM)</DisplayName>
        <AccountId>2622</AccountId>
        <AccountType/>
      </UserInfo>
      <UserInfo>
        <DisplayName>Kelly Freeman</DisplayName>
        <AccountId>2623</AccountId>
        <AccountType/>
      </UserInfo>
      <UserInfo>
        <DisplayName>Fernanda Portugal Gomes</DisplayName>
        <AccountId>2624</AccountId>
        <AccountType/>
      </UserInfo>
      <UserInfo>
        <DisplayName>Robert Steck</DisplayName>
        <AccountId>2625</AccountId>
        <AccountType/>
      </UserInfo>
      <UserInfo>
        <DisplayName>Josh Gelfand</DisplayName>
        <AccountId>2626</AccountId>
        <AccountType/>
      </UserInfo>
      <UserInfo>
        <DisplayName>Bardo Gonzalez</DisplayName>
        <AccountId>2627</AccountId>
        <AccountType/>
      </UserInfo>
      <UserInfo>
        <DisplayName>Viktoriia Demydenko</DisplayName>
        <AccountId>2628</AccountId>
        <AccountType/>
      </UserInfo>
      <UserInfo>
        <DisplayName>Denise Wong Jensen</DisplayName>
        <AccountId>2629</AccountId>
        <AccountType/>
      </UserInfo>
      <UserInfo>
        <DisplayName>Enrique Espin</DisplayName>
        <AccountId>2630</AccountId>
        <AccountType/>
      </UserInfo>
      <UserInfo>
        <DisplayName>Glaucia Rosalen</DisplayName>
        <AccountId>2631</AccountId>
        <AccountType/>
      </UserInfo>
      <UserInfo>
        <DisplayName>Luke Fangman</DisplayName>
        <AccountId>1446</AccountId>
        <AccountType/>
      </UserInfo>
      <UserInfo>
        <DisplayName>Terence Frederick</DisplayName>
        <AccountId>2517</AccountId>
        <AccountType/>
      </UserInfo>
      <UserInfo>
        <DisplayName>Brett Wolfe</DisplayName>
        <AccountId>1174</AccountId>
        <AccountType/>
      </UserInfo>
      <UserInfo>
        <DisplayName>David Bennington</DisplayName>
        <AccountId>791</AccountId>
        <AccountType/>
      </UserInfo>
      <UserInfo>
        <DisplayName>Michelle Shaw</DisplayName>
        <AccountId>1492</AccountId>
        <AccountType/>
      </UserInfo>
      <UserInfo>
        <DisplayName>Jeff Magsamen</DisplayName>
        <AccountId>1493</AccountId>
        <AccountType/>
      </UserInfo>
      <UserInfo>
        <DisplayName>Prabhat Gupta</DisplayName>
        <AccountId>2636</AccountId>
        <AccountType/>
      </UserInfo>
      <UserInfo>
        <DisplayName>Mikhiel Advani</DisplayName>
        <AccountId>2637</AccountId>
        <AccountType/>
      </UserInfo>
      <UserInfo>
        <DisplayName>Ven Kumar</DisplayName>
        <AccountId>2638</AccountId>
        <AccountType/>
      </UserInfo>
      <UserInfo>
        <DisplayName>Viji Somasundaram</DisplayName>
        <AccountId>2639</AccountId>
        <AccountType/>
      </UserInfo>
      <UserInfo>
        <DisplayName>Alberto Martin del Campo</DisplayName>
        <AccountId>2640</AccountId>
        <AccountType/>
      </UserInfo>
      <UserInfo>
        <DisplayName>Cindy Niemeyer</DisplayName>
        <AccountId>2641</AccountId>
        <AccountType/>
      </UserInfo>
      <UserInfo>
        <DisplayName>Chelsea Waldheim</DisplayName>
        <AccountId>2642</AccountId>
        <AccountType/>
      </UserInfo>
      <UserInfo>
        <DisplayName>Shash Hegde</DisplayName>
        <AccountId>2643</AccountId>
        <AccountType/>
      </UserInfo>
      <UserInfo>
        <DisplayName>Hari Venkataraman</DisplayName>
        <AccountId>2644</AccountId>
        <AccountType/>
      </UserInfo>
      <UserInfo>
        <DisplayName>Scotty Gresham</DisplayName>
        <AccountId>2645</AccountId>
        <AccountType/>
      </UserInfo>
      <UserInfo>
        <DisplayName>Sebastian Iglesias Casal (SEBASTIAN IGLESIAS)</DisplayName>
        <AccountId>2646</AccountId>
        <AccountType/>
      </UserInfo>
      <UserInfo>
        <DisplayName>Chad Fearnow</DisplayName>
        <AccountId>2647</AccountId>
        <AccountType/>
      </UserInfo>
      <UserInfo>
        <DisplayName>Sid Taylor</DisplayName>
        <AccountId>2648</AccountId>
        <AccountType/>
      </UserInfo>
      <UserInfo>
        <DisplayName>Chandra Parchuri</DisplayName>
        <AccountId>2649</AccountId>
        <AccountType/>
      </UserInfo>
      <UserInfo>
        <DisplayName>Leslie Connolly</DisplayName>
        <AccountId>2650</AccountId>
        <AccountType/>
      </UserInfo>
      <UserInfo>
        <DisplayName>Geoff Hiten</DisplayName>
        <AccountId>2651</AccountId>
        <AccountType/>
      </UserInfo>
      <UserInfo>
        <DisplayName>Marcos de Almeida</DisplayName>
        <AccountId>2652</AccountId>
        <AccountType/>
      </UserInfo>
      <UserInfo>
        <DisplayName>Slava Trofimov</DisplayName>
        <AccountId>2653</AccountId>
        <AccountType/>
      </UserInfo>
      <UserInfo>
        <DisplayName>Jorge Peña Alarcón</DisplayName>
        <AccountId>2654</AccountId>
        <AccountType/>
      </UserInfo>
      <UserInfo>
        <DisplayName>Jay Lockhart</DisplayName>
        <AccountId>2655</AccountId>
        <AccountType/>
      </UserInfo>
      <UserInfo>
        <DisplayName>Anthony Chie-For</DisplayName>
        <AccountId>2656</AccountId>
        <AccountType/>
      </UserInfo>
      <UserInfo>
        <DisplayName>Guillermo Proano (HOUSTON)</DisplayName>
        <AccountId>2657</AccountId>
        <AccountType/>
      </UserInfo>
      <UserInfo>
        <DisplayName>Shreya Shetty</DisplayName>
        <AccountId>2658</AccountId>
        <AccountType/>
      </UserInfo>
      <UserInfo>
        <DisplayName>Bob Cheatham</DisplayName>
        <AccountId>2659</AccountId>
        <AccountType/>
      </UserInfo>
      <UserInfo>
        <DisplayName>Chris Parker</DisplayName>
        <AccountId>2660</AccountId>
        <AccountType/>
      </UserInfo>
      <UserInfo>
        <DisplayName>Kamal Abburi</DisplayName>
        <AccountId>1223</AccountId>
        <AccountType/>
      </UserInfo>
      <UserInfo>
        <DisplayName>Chelsea Coster</DisplayName>
        <AccountId>38</AccountId>
        <AccountType/>
      </UserInfo>
      <UserInfo>
        <DisplayName>Doug Smith (FSI)</DisplayName>
        <AccountId>1153</AccountId>
        <AccountType/>
      </UserInfo>
      <UserInfo>
        <DisplayName>David Lochridge</DisplayName>
        <AccountId>319</AccountId>
        <AccountType/>
      </UserInfo>
      <UserInfo>
        <DisplayName>Pascal Belaud</DisplayName>
        <AccountId>320</AccountId>
        <AccountType/>
      </UserInfo>
      <UserInfo>
        <DisplayName>Rishan Barat</DisplayName>
        <AccountId>1444</AccountId>
        <AccountType/>
      </UserInfo>
      <UserInfo>
        <DisplayName>Niclas Rockmann</DisplayName>
        <AccountId>2498</AccountId>
        <AccountType/>
      </UserInfo>
      <UserInfo>
        <DisplayName>Ryan Vanderveer</DisplayName>
        <AccountId>327</AccountId>
        <AccountType/>
      </UserInfo>
      <UserInfo>
        <DisplayName>Stephanie Westrom</DisplayName>
        <AccountId>2724</AccountId>
        <AccountType/>
      </UserInfo>
      <UserInfo>
        <DisplayName>Eric Egland</DisplayName>
        <AccountId>2543</AccountId>
        <AccountType/>
      </UserInfo>
      <UserInfo>
        <DisplayName>Jill Solomon</DisplayName>
        <AccountId>2772</AccountId>
        <AccountType/>
      </UserInfo>
      <UserInfo>
        <DisplayName>Jay Acosta</DisplayName>
        <AccountId>2748</AccountId>
        <AccountType/>
      </UserInfo>
      <UserInfo>
        <DisplayName>Rahim Dossa</DisplayName>
        <AccountId>2824</AccountId>
        <AccountType/>
      </UserInfo>
      <UserInfo>
        <DisplayName>Todd Mersch</DisplayName>
        <AccountId>2825</AccountId>
        <AccountType/>
      </UserInfo>
      <UserInfo>
        <DisplayName>Joe Newell</DisplayName>
        <AccountId>2826</AccountId>
        <AccountType/>
      </UserInfo>
      <UserInfo>
        <DisplayName>Robin Ray-Howett</DisplayName>
        <AccountId>2827</AccountId>
        <AccountType/>
      </UserInfo>
      <UserInfo>
        <DisplayName>Tim Kyle</DisplayName>
        <AccountId>2828</AccountId>
        <AccountType/>
      </UserInfo>
    </SharedWithUsers>
    <MediaServiceKeyPoints xmlns="59afee55-fc30-40da-a84e-ff6fc62c4efa" xsi:nil="true"/>
    <TaxCatchAll xmlns="92cc7923-7bd6-4c52-a535-c267c30bc123" xsi:nil="true"/>
    <lcf76f155ced4ddcb4097134ff3c332f xmlns="59afee55-fc30-40da-a84e-ff6fc62c4efa">
      <Terms xmlns="http://schemas.microsoft.com/office/infopath/2007/PartnerControls"/>
    </lcf76f155ced4ddcb4097134ff3c332f>
    <Done xmlns="59afee55-fc30-40da-a84e-ff6fc62c4efa">true</Done>
    <_Flow_SignoffStatus xmlns="59afee55-fc30-40da-a84e-ff6fc62c4efa" xsi:nil="true"/>
    <_dlc_ExpireDateSaved xmlns="http://schemas.microsoft.com/sharepoint/v3" xsi:nil="true"/>
    <_dlc_ExpireDate xmlns="http://schemas.microsoft.com/sharepoint/v3">2024-05-17T14:50:45+00:00</_dlc_ExpireDate>
  </documentManagement>
</p:properties>
</file>

<file path=customXml/itemProps1.xml><?xml version="1.0" encoding="utf-8"?>
<ds:datastoreItem xmlns:ds="http://schemas.openxmlformats.org/officeDocument/2006/customXml" ds:itemID="{58E04892-FC08-487E-B6D7-33A1B4CB9031}">
  <ds:schemaRefs>
    <ds:schemaRef ds:uri="59afee55-fc30-40da-a84e-ff6fc62c4efa"/>
    <ds:schemaRef ds:uri="92cc7923-7bd6-4c52-a535-c267c30bc1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7DB964C-4CFA-4BC4-8843-B84E9003D378}">
  <ds:schemaRefs>
    <ds:schemaRef ds:uri="http://schemas.microsoft.com/sharepoint/v3/contenttype/forms"/>
  </ds:schemaRefs>
</ds:datastoreItem>
</file>

<file path=customXml/itemProps3.xml><?xml version="1.0" encoding="utf-8"?>
<ds:datastoreItem xmlns:ds="http://schemas.openxmlformats.org/officeDocument/2006/customXml" ds:itemID="{BC15D43F-846C-450D-BE0F-181FBE635A82}">
  <ds:schemaRefs>
    <ds:schemaRef ds:uri="office.server.policy"/>
  </ds:schemaRefs>
</ds:datastoreItem>
</file>

<file path=customXml/itemProps4.xml><?xml version="1.0" encoding="utf-8"?>
<ds:datastoreItem xmlns:ds="http://schemas.openxmlformats.org/officeDocument/2006/customXml" ds:itemID="{F299F80D-4927-4523-AAF3-590E54F80E73}">
  <ds:schemaRefs>
    <ds:schemaRef ds:uri="http://purl.org/dc/elements/1.1/"/>
    <ds:schemaRef ds:uri="http://schemas.microsoft.com/office/2006/metadata/properties"/>
    <ds:schemaRef ds:uri="http://schemas.microsoft.com/office/2006/documentManagement/types"/>
    <ds:schemaRef ds:uri="http://purl.org/dc/dcmitype/"/>
    <ds:schemaRef ds:uri="92cc7923-7bd6-4c52-a535-c267c30bc123"/>
    <ds:schemaRef ds:uri="59afee55-fc30-40da-a84e-ff6fc62c4efa"/>
    <ds:schemaRef ds:uri="http://purl.org/dc/terms/"/>
    <ds:schemaRef ds:uri="http://schemas.openxmlformats.org/package/2006/metadata/core-properties"/>
    <ds:schemaRef ds:uri="http://schemas.microsoft.com/office/infopath/2007/PartnerControls"/>
    <ds:schemaRef ds:uri="http://schemas.microsoft.com/sharepoint/v3"/>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804</TotalTime>
  <Words>12831</Words>
  <Application>Microsoft Office PowerPoint</Application>
  <PresentationFormat>Widescreen</PresentationFormat>
  <Paragraphs>1731</Paragraphs>
  <Slides>84</Slides>
  <Notes>83</Notes>
  <HiddenSlides>1</HiddenSlides>
  <MMClips>0</MMClips>
  <ScaleCrop>false</ScaleCrop>
  <HeadingPairs>
    <vt:vector size="4" baseType="variant">
      <vt:variant>
        <vt:lpstr>Theme</vt:lpstr>
      </vt:variant>
      <vt:variant>
        <vt:i4>2</vt:i4>
      </vt:variant>
      <vt:variant>
        <vt:lpstr>Slide Titles</vt:lpstr>
      </vt:variant>
      <vt:variant>
        <vt:i4>84</vt:i4>
      </vt:variant>
    </vt:vector>
  </HeadingPairs>
  <TitlesOfParts>
    <vt:vector size="86" baseType="lpstr">
      <vt:lpstr>Azure 2023 Template</vt:lpstr>
      <vt:lpstr>1_Azure 2023 Template</vt:lpstr>
      <vt:lpstr>[Do not present this slide]</vt:lpstr>
      <vt:lpstr>About this presentation</vt:lpstr>
      <vt:lpstr>AI-powered Use Cases and  Technical Patterns for Key Organizational Functions</vt:lpstr>
      <vt:lpstr>What’s in this playbook</vt:lpstr>
      <vt:lpstr>At-a-Glance: Rooms of the House for Azure AI Apps</vt:lpstr>
      <vt:lpstr>Get to know the Chief Product Officer</vt:lpstr>
      <vt:lpstr>PowerPoint Presentation</vt:lpstr>
      <vt:lpstr>PowerPoint Presentation</vt:lpstr>
      <vt:lpstr>PowerPoint Presentation</vt:lpstr>
      <vt:lpstr>PowerPoint Presentation</vt:lpstr>
      <vt:lpstr>PowerPoint Presentation</vt:lpstr>
      <vt:lpstr>Get to know Legal</vt:lpstr>
      <vt:lpstr>PowerPoint Presentation</vt:lpstr>
      <vt:lpstr>PowerPoint Presentation</vt:lpstr>
      <vt:lpstr>PowerPoint Presentation</vt:lpstr>
      <vt:lpstr>Get to know Customer Service</vt:lpstr>
      <vt:lpstr>PowerPoint Presentation</vt:lpstr>
      <vt:lpstr>PowerPoint Presentation</vt:lpstr>
      <vt:lpstr>PowerPoint Presentation</vt:lpstr>
      <vt:lpstr>Get to know Marketing</vt:lpstr>
      <vt:lpstr>PowerPoint Presentation</vt:lpstr>
      <vt:lpstr>PowerPoint Presentation</vt:lpstr>
      <vt:lpstr>PowerPoint Presentation</vt:lpstr>
      <vt:lpstr>PowerPoint Presentation</vt:lpstr>
      <vt:lpstr>Get to know Software Development and IT Ops</vt:lpstr>
      <vt:lpstr>PowerPoint Presentation</vt:lpstr>
      <vt:lpstr>PowerPoint Presentation</vt:lpstr>
      <vt:lpstr>PowerPoint Presentation</vt:lpstr>
      <vt:lpstr>Get to know Human Resources</vt:lpstr>
      <vt:lpstr>PowerPoint Presentation</vt:lpstr>
      <vt:lpstr>PowerPoint Presentation</vt:lpstr>
      <vt:lpstr>PowerPoint Presentation</vt:lpstr>
      <vt:lpstr>Build your own custom copilot </vt:lpstr>
      <vt:lpstr>Reference Architecture: Custom copilot</vt:lpstr>
      <vt:lpstr>Document Processing &amp; Summarization</vt:lpstr>
      <vt:lpstr>Sample Architecture: Large Document Summarization</vt:lpstr>
      <vt:lpstr>Knowledge Mining</vt:lpstr>
      <vt:lpstr>Sample Architecture: Knowledge mining for content research</vt:lpstr>
      <vt:lpstr>Sample Architecture: Knowledge mining</vt:lpstr>
      <vt:lpstr>Content Generation</vt:lpstr>
      <vt:lpstr>Sample Architecture: Content generation</vt:lpstr>
      <vt:lpstr>Code Generation and Documentation </vt:lpstr>
      <vt:lpstr>Sample Architecture: Code generation and documentation</vt:lpstr>
      <vt:lpstr>Personalized Recommendations </vt:lpstr>
      <vt:lpstr>Personalization and product recommendations Deliver real-time recommendations and dynamic customer experiences</vt:lpstr>
      <vt:lpstr>Chat with your Data </vt:lpstr>
      <vt:lpstr>Sample Architecture: Chat with your data</vt:lpstr>
      <vt:lpstr>Additional Sample Architectures</vt:lpstr>
      <vt:lpstr>Intelligent Q&amp;A Chatbots </vt:lpstr>
      <vt:lpstr>Chatbot in Copilot Studio with Azure extensibility</vt:lpstr>
      <vt:lpstr>Retail assistant with visual capabilities</vt:lpstr>
      <vt:lpstr>Build language model pipelines with memory</vt:lpstr>
      <vt:lpstr>Intelligent product search engine for e-commerce</vt:lpstr>
      <vt:lpstr>Automate document processing with Azure Form Recognizer </vt:lpstr>
      <vt:lpstr>Automate document identification, classification, and search by using Durable Functions</vt:lpstr>
      <vt:lpstr>Sample Architecture: Enterprise Knowledge Base Search</vt:lpstr>
      <vt:lpstr>Knowledge mining for customer support and feedback analysis</vt:lpstr>
      <vt:lpstr>Analyze news feeds with near real-time analytics using image and natural language processing</vt:lpstr>
      <vt:lpstr>Extract and analyze call center data</vt:lpstr>
      <vt:lpstr>Analyze call center recordings using text analytics for health and Azure OpenAI Service</vt:lpstr>
      <vt:lpstr>Use a speech-to-text transcription pipeline to analyze recorded conversations </vt:lpstr>
      <vt:lpstr>Audience Content Personalization</vt:lpstr>
      <vt:lpstr>Azure Architecture Center: Personalized offers</vt:lpstr>
      <vt:lpstr>Build a real-time recommendation API on Azure</vt:lpstr>
      <vt:lpstr>H&amp;R Block, FSI</vt:lpstr>
      <vt:lpstr>Clifford Chance, Legal</vt:lpstr>
      <vt:lpstr>Cipio.ai, Retail and Consumer Goods</vt:lpstr>
      <vt:lpstr>Modern Requirements, Government</vt:lpstr>
      <vt:lpstr>Epic, Healthcare</vt:lpstr>
      <vt:lpstr>Supreme Court of Justice of the Nation of Mexico, Government</vt:lpstr>
      <vt:lpstr>CarMax, Retail and Consumer Goods</vt:lpstr>
      <vt:lpstr>Providence, Healthcare</vt:lpstr>
      <vt:lpstr>Coats Digital, Manufacturing</vt:lpstr>
      <vt:lpstr>Commerce.AI, Professional Services</vt:lpstr>
      <vt:lpstr>Lucy, Professional Services</vt:lpstr>
      <vt:lpstr>Moveworks, Professional Services</vt:lpstr>
      <vt:lpstr>Perplexity, Professional Services</vt:lpstr>
      <vt:lpstr>Coca-Cola, Retail and Consumer goods</vt:lpstr>
      <vt:lpstr>Yobi, Professional Services</vt:lpstr>
      <vt:lpstr>SymphonyAI, Retail and Consumer Goods</vt:lpstr>
      <vt:lpstr>Coursera, Education</vt:lpstr>
      <vt:lpstr>Etsy, Retail and Consumer Goods</vt:lpstr>
      <vt:lpstr>AT&amp;T, Telecomm</vt:lpstr>
      <vt:lpstr>Revolutionizing grocery shopping with gen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guide to AI Powered Use Cases</dc:title>
  <dc:creator>hsuvera@microsoft.com</dc:creator>
  <cp:lastModifiedBy>Akshay Kakar</cp:lastModifiedBy>
  <cp:revision>9</cp:revision>
  <dcterms:created xsi:type="dcterms:W3CDTF">2024-01-24T20:29:12Z</dcterms:created>
  <dcterms:modified xsi:type="dcterms:W3CDTF">2025-10-30T16:23:37Z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0x01010070AB3889E58DB141A6E1281B02136174</vt:lpwstr>
  </property>
  <property fmtid="{D5CDD505-2E9C-101B-9397-08002B2CF9AE}" pid="3" name="MediaServiceImageTags">
    <vt:lpwstr/>
  </property>
  <property fmtid="{D5CDD505-2E9C-101B-9397-08002B2CF9AE}" pid="4" name="ClassificationContentMarkingFooterLocations">
    <vt:lpwstr>M&amp;O Template:5\1_Office Theme:8\2_Office Theme:8\3_Office Theme:8\12_Office Theme:8\10_Office Theme:8\11_Office Theme:3\9_Office Theme:3</vt:lpwstr>
  </property>
  <property fmtid="{D5CDD505-2E9C-101B-9397-08002B2CF9AE}" pid="5" name="ClassificationContentMarkingFooterText">
    <vt:lpwstr>Classified as Microsoft Confidential</vt:lpwstr>
  </property>
  <property fmtid="{D5CDD505-2E9C-101B-9397-08002B2CF9AE}" pid="6" name="_dlc_policyId">
    <vt:lpwstr>0x01010070AB3889E58DB141A6E1281B02136174|-369733750</vt:lpwstr>
  </property>
  <property fmtid="{D5CDD505-2E9C-101B-9397-08002B2CF9AE}" pid="7" name="ItemRetentionFormula">
    <vt:lpwstr>&lt;formula id="Microsoft.Office.RecordsManagement.PolicyFeatures.Expiration.Formula.BuiltIn"&gt;&lt;number&gt;30&lt;/number&gt;&lt;property&gt;Modified&lt;/property&gt;&lt;propertyId&gt;28cf69c5-fa48-462a-b5cd-27b6f9d2bd5f&lt;/propertyId&gt;&lt;period&gt;days&lt;/period&gt;&lt;/formula&gt;</vt:lpwstr>
  </property>
</Properties>
</file>